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07" r:id="rId2"/>
    <p:sldId id="309" r:id="rId3"/>
    <p:sldId id="343" r:id="rId4"/>
    <p:sldId id="340" r:id="rId5"/>
    <p:sldId id="341" r:id="rId6"/>
    <p:sldId id="338" r:id="rId7"/>
    <p:sldId id="339" r:id="rId8"/>
    <p:sldId id="342" r:id="rId9"/>
    <p:sldId id="345" r:id="rId10"/>
    <p:sldId id="392" r:id="rId11"/>
    <p:sldId id="310" r:id="rId12"/>
    <p:sldId id="347" r:id="rId13"/>
    <p:sldId id="346" r:id="rId14"/>
    <p:sldId id="281" r:id="rId15"/>
    <p:sldId id="290" r:id="rId16"/>
    <p:sldId id="283" r:id="rId17"/>
    <p:sldId id="391" r:id="rId18"/>
    <p:sldId id="348" r:id="rId19"/>
    <p:sldId id="308" r:id="rId20"/>
    <p:sldId id="323" r:id="rId21"/>
    <p:sldId id="324" r:id="rId22"/>
    <p:sldId id="325" r:id="rId23"/>
    <p:sldId id="326" r:id="rId24"/>
    <p:sldId id="327" r:id="rId25"/>
    <p:sldId id="328" r:id="rId26"/>
    <p:sldId id="329" r:id="rId27"/>
    <p:sldId id="330" r:id="rId28"/>
    <p:sldId id="332" r:id="rId29"/>
    <p:sldId id="331" r:id="rId30"/>
    <p:sldId id="333" r:id="rId31"/>
    <p:sldId id="334" r:id="rId32"/>
    <p:sldId id="335" r:id="rId33"/>
    <p:sldId id="336" r:id="rId34"/>
    <p:sldId id="349" r:id="rId35"/>
    <p:sldId id="320" r:id="rId36"/>
    <p:sldId id="321" r:id="rId37"/>
    <p:sldId id="351" r:id="rId38"/>
    <p:sldId id="358" r:id="rId39"/>
    <p:sldId id="387" r:id="rId40"/>
    <p:sldId id="389" r:id="rId41"/>
    <p:sldId id="388" r:id="rId42"/>
    <p:sldId id="359" r:id="rId43"/>
    <p:sldId id="360" r:id="rId44"/>
    <p:sldId id="361" r:id="rId45"/>
    <p:sldId id="362" r:id="rId46"/>
    <p:sldId id="363" r:id="rId47"/>
    <p:sldId id="367" r:id="rId48"/>
    <p:sldId id="377" r:id="rId49"/>
    <p:sldId id="378" r:id="rId50"/>
    <p:sldId id="380" r:id="rId51"/>
    <p:sldId id="381" r:id="rId52"/>
    <p:sldId id="393" r:id="rId53"/>
    <p:sldId id="350" r:id="rId5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EBFB0"/>
    <a:srgbClr val="E6EBB3"/>
    <a:srgbClr val="BBE0E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8" autoAdjust="0"/>
  </p:normalViewPr>
  <p:slideViewPr>
    <p:cSldViewPr>
      <p:cViewPr varScale="1">
        <p:scale>
          <a:sx n="70" d="100"/>
          <a:sy n="70" d="100"/>
        </p:scale>
        <p:origin x="-1398"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60" d="100"/>
        <a:sy n="160" d="100"/>
      </p:scale>
      <p:origin x="0" y="233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819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819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5BE17F25-E613-448E-B4FF-41B695A4C85E}" type="slidenum">
              <a:rPr lang="en-US"/>
              <a:pPr>
                <a:defRPr/>
              </a:pPr>
              <a:t>‹#›</a:t>
            </a:fld>
            <a:endParaRPr lang="en-US"/>
          </a:p>
        </p:txBody>
      </p:sp>
    </p:spTree>
    <p:extLst>
      <p:ext uri="{BB962C8B-B14F-4D97-AF65-F5344CB8AC3E}">
        <p14:creationId xmlns:p14="http://schemas.microsoft.com/office/powerpoint/2010/main" val="2872221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Orleans after Katrina</a:t>
            </a:r>
          </a:p>
          <a:p>
            <a:r>
              <a:rPr lang="en-US" baseline="0" dirty="0" smtClean="0"/>
              <a:t>Flood zones in </a:t>
            </a:r>
            <a:r>
              <a:rPr lang="en-US" baseline="0" smtClean="0"/>
              <a:t>normal neighborhood</a:t>
            </a:r>
          </a:p>
          <a:p>
            <a:r>
              <a:rPr lang="en-US" baseline="0" smtClean="0"/>
              <a:t> </a:t>
            </a:r>
            <a:endParaRPr lang="en-US" dirty="0"/>
          </a:p>
        </p:txBody>
      </p:sp>
      <p:sp>
        <p:nvSpPr>
          <p:cNvPr id="4" name="Slide Number Placeholder 3"/>
          <p:cNvSpPr>
            <a:spLocks noGrp="1"/>
          </p:cNvSpPr>
          <p:nvPr>
            <p:ph type="sldNum" sz="quarter" idx="10"/>
          </p:nvPr>
        </p:nvSpPr>
        <p:spPr/>
        <p:txBody>
          <a:bodyPr/>
          <a:lstStyle/>
          <a:p>
            <a:pPr>
              <a:defRPr/>
            </a:pPr>
            <a:fld id="{5BE17F25-E613-448E-B4FF-41B695A4C85E}" type="slidenum">
              <a:rPr lang="en-US" smtClean="0"/>
              <a:pPr>
                <a:defRPr/>
              </a:pPr>
              <a:t>2</a:t>
            </a:fld>
            <a:endParaRPr lang="en-US"/>
          </a:p>
        </p:txBody>
      </p:sp>
    </p:spTree>
    <p:extLst>
      <p:ext uri="{BB962C8B-B14F-4D97-AF65-F5344CB8AC3E}">
        <p14:creationId xmlns:p14="http://schemas.microsoft.com/office/powerpoint/2010/main" val="3218667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US" smtClean="0"/>
          </a:p>
        </p:txBody>
      </p:sp>
      <p:sp>
        <p:nvSpPr>
          <p:cNvPr id="27651" name="Slide Number Placeholder 3"/>
          <p:cNvSpPr>
            <a:spLocks noGrp="1"/>
          </p:cNvSpPr>
          <p:nvPr>
            <p:ph type="sldNum" sz="quarter" idx="5"/>
          </p:nvPr>
        </p:nvSpPr>
        <p:spPr>
          <a:noFill/>
        </p:spPr>
        <p:txBody>
          <a:bodyPr/>
          <a:lstStyle/>
          <a:p>
            <a:fld id="{8CC76C7F-35FB-412A-9F5C-3DD7652D4F59}" type="slidenum">
              <a:rPr lang="en-US" smtClean="0"/>
              <a:pPr/>
              <a:t>25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endParaRPr lang="en-US" smtClean="0"/>
          </a:p>
        </p:txBody>
      </p:sp>
      <p:sp>
        <p:nvSpPr>
          <p:cNvPr id="29699" name="Slide Number Placeholder 3"/>
          <p:cNvSpPr>
            <a:spLocks noGrp="1"/>
          </p:cNvSpPr>
          <p:nvPr>
            <p:ph type="sldNum" sz="quarter" idx="5"/>
          </p:nvPr>
        </p:nvSpPr>
        <p:spPr>
          <a:noFill/>
        </p:spPr>
        <p:txBody>
          <a:bodyPr/>
          <a:lstStyle/>
          <a:p>
            <a:fld id="{4414F7A8-EDEA-493E-A748-22AF5647E10C}" type="slidenum">
              <a:rPr lang="en-US" smtClean="0"/>
              <a:pPr/>
              <a:t>26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smtClean="0"/>
          </a:p>
        </p:txBody>
      </p:sp>
      <p:sp>
        <p:nvSpPr>
          <p:cNvPr id="31747" name="Slide Number Placeholder 3"/>
          <p:cNvSpPr>
            <a:spLocks noGrp="1"/>
          </p:cNvSpPr>
          <p:nvPr>
            <p:ph type="sldNum" sz="quarter" idx="5"/>
          </p:nvPr>
        </p:nvSpPr>
        <p:spPr>
          <a:noFill/>
        </p:spPr>
        <p:txBody>
          <a:bodyPr/>
          <a:lstStyle/>
          <a:p>
            <a:fld id="{66DDD5F2-06C3-44F8-A395-B9091D202423}" type="slidenum">
              <a:rPr lang="en-US" smtClean="0"/>
              <a:pPr/>
              <a:t>27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endParaRPr lang="en-US" smtClean="0"/>
          </a:p>
        </p:txBody>
      </p:sp>
      <p:sp>
        <p:nvSpPr>
          <p:cNvPr id="35843" name="Slide Number Placeholder 3"/>
          <p:cNvSpPr>
            <a:spLocks noGrp="1"/>
          </p:cNvSpPr>
          <p:nvPr>
            <p:ph type="sldNum" sz="quarter" idx="5"/>
          </p:nvPr>
        </p:nvSpPr>
        <p:spPr>
          <a:noFill/>
        </p:spPr>
        <p:txBody>
          <a:bodyPr/>
          <a:lstStyle/>
          <a:p>
            <a:fld id="{2D77CAB9-4875-4A3C-9D14-49B75F20886C}" type="slidenum">
              <a:rPr lang="en-US" smtClean="0"/>
              <a:pPr/>
              <a:t>28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endParaRPr lang="en-US" smtClean="0"/>
          </a:p>
        </p:txBody>
      </p:sp>
      <p:sp>
        <p:nvSpPr>
          <p:cNvPr id="33795" name="Slide Number Placeholder 3"/>
          <p:cNvSpPr>
            <a:spLocks noGrp="1"/>
          </p:cNvSpPr>
          <p:nvPr>
            <p:ph type="sldNum" sz="quarter" idx="5"/>
          </p:nvPr>
        </p:nvSpPr>
        <p:spPr>
          <a:noFill/>
        </p:spPr>
        <p:txBody>
          <a:bodyPr/>
          <a:lstStyle/>
          <a:p>
            <a:fld id="{0844A8BD-E116-4772-AC1A-49C0A38B8A4C}" type="slidenum">
              <a:rPr lang="en-US" smtClean="0"/>
              <a:pPr/>
              <a:t>29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US" smtClean="0"/>
          </a:p>
        </p:txBody>
      </p:sp>
      <p:sp>
        <p:nvSpPr>
          <p:cNvPr id="37891" name="Slide Number Placeholder 3"/>
          <p:cNvSpPr>
            <a:spLocks noGrp="1"/>
          </p:cNvSpPr>
          <p:nvPr>
            <p:ph type="sldNum" sz="quarter" idx="5"/>
          </p:nvPr>
        </p:nvSpPr>
        <p:spPr>
          <a:noFill/>
        </p:spPr>
        <p:txBody>
          <a:bodyPr/>
          <a:lstStyle/>
          <a:p>
            <a:fld id="{44D72E12-C818-477E-BA2D-A91C2885ECB8}" type="slidenum">
              <a:rPr lang="en-US" smtClean="0"/>
              <a:pPr/>
              <a:t>30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endParaRPr lang="en-US" smtClean="0"/>
          </a:p>
        </p:txBody>
      </p:sp>
      <p:sp>
        <p:nvSpPr>
          <p:cNvPr id="39939" name="Slide Number Placeholder 3"/>
          <p:cNvSpPr>
            <a:spLocks noGrp="1"/>
          </p:cNvSpPr>
          <p:nvPr>
            <p:ph type="sldNum" sz="quarter" idx="5"/>
          </p:nvPr>
        </p:nvSpPr>
        <p:spPr>
          <a:noFill/>
        </p:spPr>
        <p:txBody>
          <a:bodyPr/>
          <a:lstStyle/>
          <a:p>
            <a:fld id="{50D9E1E7-7EAF-43F9-8827-9E390DAC09A6}" type="slidenum">
              <a:rPr lang="en-US" smtClean="0"/>
              <a:pPr/>
              <a:t>31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endParaRPr lang="en-US" smtClean="0"/>
          </a:p>
        </p:txBody>
      </p:sp>
      <p:sp>
        <p:nvSpPr>
          <p:cNvPr id="41987" name="Slide Number Placeholder 3"/>
          <p:cNvSpPr>
            <a:spLocks noGrp="1"/>
          </p:cNvSpPr>
          <p:nvPr>
            <p:ph type="sldNum" sz="quarter" idx="5"/>
          </p:nvPr>
        </p:nvSpPr>
        <p:spPr>
          <a:noFill/>
        </p:spPr>
        <p:txBody>
          <a:bodyPr/>
          <a:lstStyle/>
          <a:p>
            <a:fld id="{BDBAE202-8E2B-4A34-AE89-92A2CF3EF23C}" type="slidenum">
              <a:rPr lang="en-US" smtClean="0"/>
              <a:pPr/>
              <a:t>32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endParaRPr lang="en-US" smtClean="0"/>
          </a:p>
        </p:txBody>
      </p:sp>
      <p:sp>
        <p:nvSpPr>
          <p:cNvPr id="44035" name="Slide Number Placeholder 3"/>
          <p:cNvSpPr>
            <a:spLocks noGrp="1"/>
          </p:cNvSpPr>
          <p:nvPr>
            <p:ph type="sldNum" sz="quarter" idx="5"/>
          </p:nvPr>
        </p:nvSpPr>
        <p:spPr>
          <a:noFill/>
        </p:spPr>
        <p:txBody>
          <a:bodyPr/>
          <a:lstStyle/>
          <a:p>
            <a:fld id="{AC8EF217-FC7F-4E33-A6F1-F8D4D21FD39D}" type="slidenum">
              <a:rPr lang="en-US" smtClean="0"/>
              <a:pPr/>
              <a:t>33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1pPr>
            <a:lvl2pPr marL="785372" indent="-302066">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2pPr>
            <a:lvl3pPr marL="1208265" indent="-241653">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3pPr>
            <a:lvl4pPr marL="1691571" indent="-241653">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4pPr>
            <a:lvl5pPr marL="2174878" indent="-241653">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5pPr>
            <a:lvl6pPr marL="2658184" indent="-241653" defTabSz="483306" eaLnBrk="0" fontAlgn="base" hangingPunct="0">
              <a:lnSpc>
                <a:spcPct val="87000"/>
              </a:lnSpc>
              <a:spcBef>
                <a:spcPct val="0"/>
              </a:spcBef>
              <a:spcAft>
                <a:spcPct val="0"/>
              </a:spcAft>
              <a:buClr>
                <a:srgbClr val="FFFFFF"/>
              </a:buClr>
              <a:buSzPct val="100000"/>
              <a:buFont typeface="Arial" charset="0"/>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6pPr>
            <a:lvl7pPr marL="3141490" indent="-241653" defTabSz="483306" eaLnBrk="0" fontAlgn="base" hangingPunct="0">
              <a:lnSpc>
                <a:spcPct val="87000"/>
              </a:lnSpc>
              <a:spcBef>
                <a:spcPct val="0"/>
              </a:spcBef>
              <a:spcAft>
                <a:spcPct val="0"/>
              </a:spcAft>
              <a:buClr>
                <a:srgbClr val="FFFFFF"/>
              </a:buClr>
              <a:buSzPct val="100000"/>
              <a:buFont typeface="Arial" charset="0"/>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7pPr>
            <a:lvl8pPr marL="3624796" indent="-241653" defTabSz="483306" eaLnBrk="0" fontAlgn="base" hangingPunct="0">
              <a:lnSpc>
                <a:spcPct val="87000"/>
              </a:lnSpc>
              <a:spcBef>
                <a:spcPct val="0"/>
              </a:spcBef>
              <a:spcAft>
                <a:spcPct val="0"/>
              </a:spcAft>
              <a:buClr>
                <a:srgbClr val="FFFFFF"/>
              </a:buClr>
              <a:buSzPct val="100000"/>
              <a:buFont typeface="Arial" charset="0"/>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8pPr>
            <a:lvl9pPr marL="4108102" indent="-241653" defTabSz="483306" eaLnBrk="0" fontAlgn="base" hangingPunct="0">
              <a:lnSpc>
                <a:spcPct val="87000"/>
              </a:lnSpc>
              <a:spcBef>
                <a:spcPct val="0"/>
              </a:spcBef>
              <a:spcAft>
                <a:spcPct val="0"/>
              </a:spcAft>
              <a:buClr>
                <a:srgbClr val="FFFFFF"/>
              </a:buClr>
              <a:buSzPct val="100000"/>
              <a:buFont typeface="Arial" charset="0"/>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9pPr>
          </a:lstStyle>
          <a:p>
            <a:fld id="{43569196-7E92-4827-AC12-FA9AD61C1713}" type="slidenum">
              <a:rPr lang="en-GB" smtClean="0">
                <a:solidFill>
                  <a:srgbClr val="000000"/>
                </a:solidFill>
                <a:latin typeface="Times New Roman" pitchFamily="18" charset="0"/>
              </a:rPr>
              <a:pPr/>
              <a:t>4</a:t>
            </a:fld>
            <a:endParaRPr lang="en-GB" smtClean="0">
              <a:solidFill>
                <a:srgbClr val="000000"/>
              </a:solidFill>
              <a:latin typeface="Times New Roman" pitchFamily="18" charset="0"/>
            </a:endParaRPr>
          </a:p>
        </p:txBody>
      </p:sp>
      <p:sp>
        <p:nvSpPr>
          <p:cNvPr id="57347" name="Text Box 1"/>
          <p:cNvSpPr txBox="1">
            <a:spLocks noChangeArrowheads="1"/>
          </p:cNvSpPr>
          <p:nvPr/>
        </p:nvSpPr>
        <p:spPr bwMode="auto">
          <a:xfrm>
            <a:off x="1219200" y="720090"/>
            <a:ext cx="4876800" cy="3600450"/>
          </a:xfrm>
          <a:prstGeom prst="rect">
            <a:avLst/>
          </a:prstGeom>
          <a:solidFill>
            <a:srgbClr val="FFFFFF"/>
          </a:solidFill>
          <a:ln w="9360">
            <a:solidFill>
              <a:srgbClr val="000000"/>
            </a:solidFill>
            <a:miter lim="800000"/>
            <a:headEnd/>
            <a:tailEnd/>
          </a:ln>
        </p:spPr>
        <p:txBody>
          <a:bodyPr wrap="none" lIns="96661" tIns="48331" rIns="96661" bIns="48331" anchor="ctr"/>
          <a:lstStyle>
            <a:lvl1pPr>
              <a:defRPr>
                <a:solidFill>
                  <a:schemeClr val="bg1"/>
                </a:solidFill>
                <a:latin typeface="Arial" charset="0"/>
                <a:ea typeface="Lucida Sans Unicode" pitchFamily="34" charset="0"/>
                <a:cs typeface="Lucida Sans Unicode" pitchFamily="34" charset="0"/>
              </a:defRPr>
            </a:lvl1pPr>
            <a:lvl2pPr marL="742950" indent="-285750">
              <a:defRPr>
                <a:solidFill>
                  <a:schemeClr val="bg1"/>
                </a:solidFill>
                <a:latin typeface="Arial" charset="0"/>
                <a:ea typeface="Lucida Sans Unicode" pitchFamily="34" charset="0"/>
                <a:cs typeface="Lucida Sans Unicode" pitchFamily="34" charset="0"/>
              </a:defRPr>
            </a:lvl2pPr>
            <a:lvl3pPr marL="1143000" indent="-228600">
              <a:defRPr>
                <a:solidFill>
                  <a:schemeClr val="bg1"/>
                </a:solidFill>
                <a:latin typeface="Arial" charset="0"/>
                <a:ea typeface="Lucida Sans Unicode" pitchFamily="34" charset="0"/>
                <a:cs typeface="Lucida Sans Unicode" pitchFamily="34" charset="0"/>
              </a:defRPr>
            </a:lvl3pPr>
            <a:lvl4pPr marL="1600200" indent="-228600">
              <a:defRPr>
                <a:solidFill>
                  <a:schemeClr val="bg1"/>
                </a:solidFill>
                <a:latin typeface="Arial" charset="0"/>
                <a:ea typeface="Lucida Sans Unicode" pitchFamily="34" charset="0"/>
                <a:cs typeface="Lucida Sans Unicode" pitchFamily="34" charset="0"/>
              </a:defRPr>
            </a:lvl4pPr>
            <a:lvl5pPr marL="2057400" indent="-228600">
              <a:defRPr>
                <a:solidFill>
                  <a:schemeClr val="bg1"/>
                </a:solidFill>
                <a:latin typeface="Arial" charset="0"/>
                <a:ea typeface="Lucida Sans Unicode" pitchFamily="34" charset="0"/>
                <a:cs typeface="Lucida Sans Unicode" pitchFamily="34" charset="0"/>
              </a:defRPr>
            </a:lvl5pPr>
            <a:lvl6pPr marL="2514600" indent="-228600" defTabSz="457200" eaLnBrk="0" fontAlgn="base" hangingPunct="0">
              <a:lnSpc>
                <a:spcPct val="87000"/>
              </a:lnSpc>
              <a:spcBef>
                <a:spcPct val="0"/>
              </a:spcBef>
              <a:spcAft>
                <a:spcPct val="0"/>
              </a:spcAft>
              <a:buClr>
                <a:srgbClr val="FFFFFF"/>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57200" eaLnBrk="0" fontAlgn="base" hangingPunct="0">
              <a:lnSpc>
                <a:spcPct val="87000"/>
              </a:lnSpc>
              <a:spcBef>
                <a:spcPct val="0"/>
              </a:spcBef>
              <a:spcAft>
                <a:spcPct val="0"/>
              </a:spcAft>
              <a:buClr>
                <a:srgbClr val="FFFFFF"/>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57200" eaLnBrk="0" fontAlgn="base" hangingPunct="0">
              <a:lnSpc>
                <a:spcPct val="87000"/>
              </a:lnSpc>
              <a:spcBef>
                <a:spcPct val="0"/>
              </a:spcBef>
              <a:spcAft>
                <a:spcPct val="0"/>
              </a:spcAft>
              <a:buClr>
                <a:srgbClr val="FFFFFF"/>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57200" eaLnBrk="0" fontAlgn="base" hangingPunct="0">
              <a:lnSpc>
                <a:spcPct val="87000"/>
              </a:lnSpc>
              <a:spcBef>
                <a:spcPct val="0"/>
              </a:spcBef>
              <a:spcAft>
                <a:spcPct val="0"/>
              </a:spcAft>
              <a:buClr>
                <a:srgbClr val="FFFFFF"/>
              </a:buClr>
              <a:buSzPct val="100000"/>
              <a:buFont typeface="Arial" charset="0"/>
              <a:defRPr>
                <a:solidFill>
                  <a:schemeClr val="bg1"/>
                </a:solidFill>
                <a:latin typeface="Arial" charset="0"/>
                <a:ea typeface="Lucida Sans Unicode" pitchFamily="34" charset="0"/>
                <a:cs typeface="Lucida Sans Unicode" pitchFamily="34" charset="0"/>
              </a:defRPr>
            </a:lvl9pPr>
          </a:lstStyle>
          <a:p>
            <a:endParaRPr lang="en-US"/>
          </a:p>
        </p:txBody>
      </p:sp>
      <p:sp>
        <p:nvSpPr>
          <p:cNvPr id="57348" name="Rectangle 2"/>
          <p:cNvSpPr>
            <a:spLocks noGrp="1" noChangeArrowheads="1"/>
          </p:cNvSpPr>
          <p:nvPr>
            <p:ph type="body"/>
          </p:nvPr>
        </p:nvSpPr>
        <p:spPr>
          <a:xfrm>
            <a:off x="731521" y="4560570"/>
            <a:ext cx="5850467"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1pPr>
            <a:lvl2pPr marL="785372" indent="-302066">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2pPr>
            <a:lvl3pPr marL="1208265" indent="-241653">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3pPr>
            <a:lvl4pPr marL="1691571" indent="-241653">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4pPr>
            <a:lvl5pPr marL="2174878" indent="-241653">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5pPr>
            <a:lvl6pPr marL="2658184" indent="-241653" defTabSz="483306" eaLnBrk="0" fontAlgn="base" hangingPunct="0">
              <a:lnSpc>
                <a:spcPct val="87000"/>
              </a:lnSpc>
              <a:spcBef>
                <a:spcPct val="0"/>
              </a:spcBef>
              <a:spcAft>
                <a:spcPct val="0"/>
              </a:spcAft>
              <a:buClr>
                <a:srgbClr val="FFFFFF"/>
              </a:buClr>
              <a:buSzPct val="100000"/>
              <a:buFont typeface="Arial" charset="0"/>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6pPr>
            <a:lvl7pPr marL="3141490" indent="-241653" defTabSz="483306" eaLnBrk="0" fontAlgn="base" hangingPunct="0">
              <a:lnSpc>
                <a:spcPct val="87000"/>
              </a:lnSpc>
              <a:spcBef>
                <a:spcPct val="0"/>
              </a:spcBef>
              <a:spcAft>
                <a:spcPct val="0"/>
              </a:spcAft>
              <a:buClr>
                <a:srgbClr val="FFFFFF"/>
              </a:buClr>
              <a:buSzPct val="100000"/>
              <a:buFont typeface="Arial" charset="0"/>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7pPr>
            <a:lvl8pPr marL="3624796" indent="-241653" defTabSz="483306" eaLnBrk="0" fontAlgn="base" hangingPunct="0">
              <a:lnSpc>
                <a:spcPct val="87000"/>
              </a:lnSpc>
              <a:spcBef>
                <a:spcPct val="0"/>
              </a:spcBef>
              <a:spcAft>
                <a:spcPct val="0"/>
              </a:spcAft>
              <a:buClr>
                <a:srgbClr val="FFFFFF"/>
              </a:buClr>
              <a:buSzPct val="100000"/>
              <a:buFont typeface="Arial" charset="0"/>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8pPr>
            <a:lvl9pPr marL="4108102" indent="-241653" defTabSz="483306" eaLnBrk="0" fontAlgn="base" hangingPunct="0">
              <a:lnSpc>
                <a:spcPct val="87000"/>
              </a:lnSpc>
              <a:spcBef>
                <a:spcPct val="0"/>
              </a:spcBef>
              <a:spcAft>
                <a:spcPct val="0"/>
              </a:spcAft>
              <a:buClr>
                <a:srgbClr val="FFFFFF"/>
              </a:buClr>
              <a:buSzPct val="100000"/>
              <a:buFont typeface="Arial" charset="0"/>
              <a:tabLst>
                <a:tab pos="765235" algn="l"/>
                <a:tab pos="1530469" algn="l"/>
                <a:tab pos="2295704" algn="l"/>
                <a:tab pos="3060939" algn="l"/>
              </a:tabLst>
              <a:defRPr>
                <a:solidFill>
                  <a:schemeClr val="bg1"/>
                </a:solidFill>
                <a:latin typeface="Arial" charset="0"/>
                <a:ea typeface="Lucida Sans Unicode" pitchFamily="34" charset="0"/>
                <a:cs typeface="Lucida Sans Unicode" pitchFamily="34" charset="0"/>
              </a:defRPr>
            </a:lvl9pPr>
          </a:lstStyle>
          <a:p>
            <a:fld id="{01581525-017A-46C6-9FBA-8387600974D0}" type="slidenum">
              <a:rPr lang="en-GB" smtClean="0">
                <a:solidFill>
                  <a:srgbClr val="000000"/>
                </a:solidFill>
                <a:latin typeface="Times New Roman" pitchFamily="18" charset="0"/>
              </a:rPr>
              <a:pPr/>
              <a:t>5</a:t>
            </a:fld>
            <a:endParaRPr lang="en-GB" smtClean="0">
              <a:solidFill>
                <a:srgbClr val="000000"/>
              </a:solidFill>
              <a:latin typeface="Times New Roman" pitchFamily="18" charset="0"/>
            </a:endParaRPr>
          </a:p>
        </p:txBody>
      </p:sp>
      <p:sp>
        <p:nvSpPr>
          <p:cNvPr id="58371" name="Text Box 1"/>
          <p:cNvSpPr txBox="1">
            <a:spLocks noChangeArrowheads="1"/>
          </p:cNvSpPr>
          <p:nvPr/>
        </p:nvSpPr>
        <p:spPr bwMode="auto">
          <a:xfrm>
            <a:off x="1219200" y="720090"/>
            <a:ext cx="4876800" cy="3600450"/>
          </a:xfrm>
          <a:prstGeom prst="rect">
            <a:avLst/>
          </a:prstGeom>
          <a:solidFill>
            <a:srgbClr val="FFFFFF"/>
          </a:solidFill>
          <a:ln w="9360">
            <a:solidFill>
              <a:srgbClr val="000000"/>
            </a:solidFill>
            <a:miter lim="800000"/>
            <a:headEnd/>
            <a:tailEnd/>
          </a:ln>
        </p:spPr>
        <p:txBody>
          <a:bodyPr wrap="none" lIns="96661" tIns="48331" rIns="96661" bIns="48331" anchor="ctr"/>
          <a:lstStyle>
            <a:lvl1pPr>
              <a:defRPr>
                <a:solidFill>
                  <a:schemeClr val="bg1"/>
                </a:solidFill>
                <a:latin typeface="Arial" charset="0"/>
                <a:ea typeface="Lucida Sans Unicode" pitchFamily="34" charset="0"/>
                <a:cs typeface="Lucida Sans Unicode" pitchFamily="34" charset="0"/>
              </a:defRPr>
            </a:lvl1pPr>
            <a:lvl2pPr marL="742950" indent="-285750">
              <a:defRPr>
                <a:solidFill>
                  <a:schemeClr val="bg1"/>
                </a:solidFill>
                <a:latin typeface="Arial" charset="0"/>
                <a:ea typeface="Lucida Sans Unicode" pitchFamily="34" charset="0"/>
                <a:cs typeface="Lucida Sans Unicode" pitchFamily="34" charset="0"/>
              </a:defRPr>
            </a:lvl2pPr>
            <a:lvl3pPr marL="1143000" indent="-228600">
              <a:defRPr>
                <a:solidFill>
                  <a:schemeClr val="bg1"/>
                </a:solidFill>
                <a:latin typeface="Arial" charset="0"/>
                <a:ea typeface="Lucida Sans Unicode" pitchFamily="34" charset="0"/>
                <a:cs typeface="Lucida Sans Unicode" pitchFamily="34" charset="0"/>
              </a:defRPr>
            </a:lvl3pPr>
            <a:lvl4pPr marL="1600200" indent="-228600">
              <a:defRPr>
                <a:solidFill>
                  <a:schemeClr val="bg1"/>
                </a:solidFill>
                <a:latin typeface="Arial" charset="0"/>
                <a:ea typeface="Lucida Sans Unicode" pitchFamily="34" charset="0"/>
                <a:cs typeface="Lucida Sans Unicode" pitchFamily="34" charset="0"/>
              </a:defRPr>
            </a:lvl4pPr>
            <a:lvl5pPr marL="2057400" indent="-228600">
              <a:defRPr>
                <a:solidFill>
                  <a:schemeClr val="bg1"/>
                </a:solidFill>
                <a:latin typeface="Arial" charset="0"/>
                <a:ea typeface="Lucida Sans Unicode" pitchFamily="34" charset="0"/>
                <a:cs typeface="Lucida Sans Unicode" pitchFamily="34" charset="0"/>
              </a:defRPr>
            </a:lvl5pPr>
            <a:lvl6pPr marL="2514600" indent="-228600" defTabSz="457200" eaLnBrk="0" fontAlgn="base" hangingPunct="0">
              <a:lnSpc>
                <a:spcPct val="87000"/>
              </a:lnSpc>
              <a:spcBef>
                <a:spcPct val="0"/>
              </a:spcBef>
              <a:spcAft>
                <a:spcPct val="0"/>
              </a:spcAft>
              <a:buClr>
                <a:srgbClr val="FFFFFF"/>
              </a:buClr>
              <a:buSzPct val="100000"/>
              <a:buFont typeface="Arial" charset="0"/>
              <a:defRPr>
                <a:solidFill>
                  <a:schemeClr val="bg1"/>
                </a:solidFill>
                <a:latin typeface="Arial" charset="0"/>
                <a:ea typeface="Lucida Sans Unicode" pitchFamily="34" charset="0"/>
                <a:cs typeface="Lucida Sans Unicode" pitchFamily="34" charset="0"/>
              </a:defRPr>
            </a:lvl6pPr>
            <a:lvl7pPr marL="2971800" indent="-228600" defTabSz="457200" eaLnBrk="0" fontAlgn="base" hangingPunct="0">
              <a:lnSpc>
                <a:spcPct val="87000"/>
              </a:lnSpc>
              <a:spcBef>
                <a:spcPct val="0"/>
              </a:spcBef>
              <a:spcAft>
                <a:spcPct val="0"/>
              </a:spcAft>
              <a:buClr>
                <a:srgbClr val="FFFFFF"/>
              </a:buClr>
              <a:buSzPct val="100000"/>
              <a:buFont typeface="Arial" charset="0"/>
              <a:defRPr>
                <a:solidFill>
                  <a:schemeClr val="bg1"/>
                </a:solidFill>
                <a:latin typeface="Arial" charset="0"/>
                <a:ea typeface="Lucida Sans Unicode" pitchFamily="34" charset="0"/>
                <a:cs typeface="Lucida Sans Unicode" pitchFamily="34" charset="0"/>
              </a:defRPr>
            </a:lvl7pPr>
            <a:lvl8pPr marL="3429000" indent="-228600" defTabSz="457200" eaLnBrk="0" fontAlgn="base" hangingPunct="0">
              <a:lnSpc>
                <a:spcPct val="87000"/>
              </a:lnSpc>
              <a:spcBef>
                <a:spcPct val="0"/>
              </a:spcBef>
              <a:spcAft>
                <a:spcPct val="0"/>
              </a:spcAft>
              <a:buClr>
                <a:srgbClr val="FFFFFF"/>
              </a:buClr>
              <a:buSzPct val="100000"/>
              <a:buFont typeface="Arial" charset="0"/>
              <a:defRPr>
                <a:solidFill>
                  <a:schemeClr val="bg1"/>
                </a:solidFill>
                <a:latin typeface="Arial" charset="0"/>
                <a:ea typeface="Lucida Sans Unicode" pitchFamily="34" charset="0"/>
                <a:cs typeface="Lucida Sans Unicode" pitchFamily="34" charset="0"/>
              </a:defRPr>
            </a:lvl8pPr>
            <a:lvl9pPr marL="3886200" indent="-228600" defTabSz="457200" eaLnBrk="0" fontAlgn="base" hangingPunct="0">
              <a:lnSpc>
                <a:spcPct val="87000"/>
              </a:lnSpc>
              <a:spcBef>
                <a:spcPct val="0"/>
              </a:spcBef>
              <a:spcAft>
                <a:spcPct val="0"/>
              </a:spcAft>
              <a:buClr>
                <a:srgbClr val="FFFFFF"/>
              </a:buClr>
              <a:buSzPct val="100000"/>
              <a:buFont typeface="Arial" charset="0"/>
              <a:defRPr>
                <a:solidFill>
                  <a:schemeClr val="bg1"/>
                </a:solidFill>
                <a:latin typeface="Arial" charset="0"/>
                <a:ea typeface="Lucida Sans Unicode" pitchFamily="34" charset="0"/>
                <a:cs typeface="Lucida Sans Unicode" pitchFamily="34" charset="0"/>
              </a:defRPr>
            </a:lvl9pPr>
          </a:lstStyle>
          <a:p>
            <a:endParaRPr lang="en-US"/>
          </a:p>
        </p:txBody>
      </p:sp>
      <p:sp>
        <p:nvSpPr>
          <p:cNvPr id="58372" name="Rectangle 2"/>
          <p:cNvSpPr>
            <a:spLocks noGrp="1" noChangeArrowheads="1"/>
          </p:cNvSpPr>
          <p:nvPr>
            <p:ph type="body"/>
          </p:nvPr>
        </p:nvSpPr>
        <p:spPr>
          <a:xfrm>
            <a:off x="731521" y="4560570"/>
            <a:ext cx="5850467"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Informing the population of the Valley of Mexico to the volcano</a:t>
            </a:r>
            <a:br>
              <a:rPr lang="en-US" dirty="0" smtClean="0">
                <a:effectLst/>
              </a:rPr>
            </a:br>
            <a:r>
              <a:rPr lang="en-US" dirty="0" smtClean="0">
                <a:effectLst/>
              </a:rPr>
              <a:t>Popocatepetl erupted at 16:35 hours of the day today throwing incandescent material and 10 KM from the crater as well as large ash emissions which are expected to be scattered throughout the Valley of Mexico, this, without causing major damage to the population</a:t>
            </a:r>
            <a:br>
              <a:rPr lang="en-US" dirty="0" smtClean="0">
                <a:effectLst/>
              </a:rPr>
            </a:br>
            <a:r>
              <a:rPr lang="en-US" dirty="0" smtClean="0">
                <a:effectLst/>
              </a:rPr>
              <a:t/>
            </a:r>
            <a:br>
              <a:rPr lang="en-US" dirty="0" smtClean="0">
                <a:effectLst/>
              </a:rPr>
            </a:br>
            <a:r>
              <a:rPr lang="en-US" dirty="0" smtClean="0">
                <a:effectLst/>
              </a:rPr>
              <a:t>It calls on everyone in the valley of Mexico, not to throw these ashes into sewers, so as not sweep with water if </a:t>
            </a:r>
            <a:r>
              <a:rPr lang="en-US" dirty="0" err="1" smtClean="0">
                <a:effectLst/>
              </a:rPr>
              <a:t>unicamentecon</a:t>
            </a:r>
            <a:r>
              <a:rPr lang="en-US" dirty="0" smtClean="0">
                <a:effectLst/>
              </a:rPr>
              <a:t> broom. Any anomaly or emergency concerning this situation by </a:t>
            </a:r>
            <a:r>
              <a:rPr lang="en-US" dirty="0" err="1" smtClean="0">
                <a:effectLst/>
              </a:rPr>
              <a:t>favorcomunicarlo</a:t>
            </a:r>
            <a:r>
              <a:rPr lang="en-US" dirty="0" smtClean="0">
                <a:effectLst/>
              </a:rPr>
              <a:t> to Civil Protection</a:t>
            </a:r>
            <a:endParaRPr lang="en-US" dirty="0"/>
          </a:p>
        </p:txBody>
      </p:sp>
      <p:sp>
        <p:nvSpPr>
          <p:cNvPr id="4" name="Slide Number Placeholder 3"/>
          <p:cNvSpPr>
            <a:spLocks noGrp="1"/>
          </p:cNvSpPr>
          <p:nvPr>
            <p:ph type="sldNum" sz="quarter" idx="10"/>
          </p:nvPr>
        </p:nvSpPr>
        <p:spPr/>
        <p:txBody>
          <a:bodyPr/>
          <a:lstStyle/>
          <a:p>
            <a:pPr>
              <a:defRPr/>
            </a:pPr>
            <a:fld id="{5BE17F25-E613-448E-B4FF-41B695A4C85E}" type="slidenum">
              <a:rPr lang="en-US" smtClean="0"/>
              <a:pPr>
                <a:defRPr/>
              </a:pPr>
              <a:t>17</a:t>
            </a:fld>
            <a:endParaRPr lang="en-US"/>
          </a:p>
        </p:txBody>
      </p:sp>
    </p:spTree>
    <p:extLst>
      <p:ext uri="{BB962C8B-B14F-4D97-AF65-F5344CB8AC3E}">
        <p14:creationId xmlns:p14="http://schemas.microsoft.com/office/powerpoint/2010/main" val="3835288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endParaRPr lang="en-US" smtClean="0"/>
          </a:p>
        </p:txBody>
      </p:sp>
      <p:sp>
        <p:nvSpPr>
          <p:cNvPr id="17411" name="Slide Number Placeholder 3"/>
          <p:cNvSpPr>
            <a:spLocks noGrp="1"/>
          </p:cNvSpPr>
          <p:nvPr>
            <p:ph type="sldNum" sz="quarter" idx="5"/>
          </p:nvPr>
        </p:nvSpPr>
        <p:spPr>
          <a:noFill/>
        </p:spPr>
        <p:txBody>
          <a:bodyPr/>
          <a:lstStyle/>
          <a:p>
            <a:fld id="{2CC70F88-515B-438C-95CE-41E04BCC47A7}" type="slidenum">
              <a:rPr lang="en-US" smtClean="0"/>
              <a:pPr/>
              <a:t>20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smtClean="0"/>
          </a:p>
        </p:txBody>
      </p:sp>
      <p:sp>
        <p:nvSpPr>
          <p:cNvPr id="19459" name="Slide Number Placeholder 3"/>
          <p:cNvSpPr>
            <a:spLocks noGrp="1"/>
          </p:cNvSpPr>
          <p:nvPr>
            <p:ph type="sldNum" sz="quarter" idx="5"/>
          </p:nvPr>
        </p:nvSpPr>
        <p:spPr>
          <a:noFill/>
        </p:spPr>
        <p:txBody>
          <a:bodyPr/>
          <a:lstStyle/>
          <a:p>
            <a:fld id="{9CA70115-F942-46FB-A0FA-13EDD0B7DF20}" type="slidenum">
              <a:rPr lang="en-US" smtClean="0"/>
              <a:pPr/>
              <a:t>21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p>
        </p:txBody>
      </p:sp>
      <p:sp>
        <p:nvSpPr>
          <p:cNvPr id="21507" name="Slide Number Placeholder 3"/>
          <p:cNvSpPr>
            <a:spLocks noGrp="1"/>
          </p:cNvSpPr>
          <p:nvPr>
            <p:ph type="sldNum" sz="quarter" idx="5"/>
          </p:nvPr>
        </p:nvSpPr>
        <p:spPr>
          <a:noFill/>
        </p:spPr>
        <p:txBody>
          <a:bodyPr/>
          <a:lstStyle/>
          <a:p>
            <a:fld id="{8B7F83F0-C668-4B4F-825F-FA669A9BF3FE}" type="slidenum">
              <a:rPr lang="en-US" smtClean="0"/>
              <a:pPr/>
              <a:t>22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endParaRPr lang="en-US" smtClean="0"/>
          </a:p>
        </p:txBody>
      </p:sp>
      <p:sp>
        <p:nvSpPr>
          <p:cNvPr id="23555" name="Slide Number Placeholder 3"/>
          <p:cNvSpPr>
            <a:spLocks noGrp="1"/>
          </p:cNvSpPr>
          <p:nvPr>
            <p:ph type="sldNum" sz="quarter" idx="5"/>
          </p:nvPr>
        </p:nvSpPr>
        <p:spPr>
          <a:noFill/>
        </p:spPr>
        <p:txBody>
          <a:bodyPr/>
          <a:lstStyle/>
          <a:p>
            <a:fld id="{2F1251C2-F669-4AD4-BAC8-E78FBE274A11}" type="slidenum">
              <a:rPr lang="en-US" smtClean="0"/>
              <a:pPr/>
              <a:t>23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endParaRPr lang="en-US" smtClean="0"/>
          </a:p>
        </p:txBody>
      </p:sp>
      <p:sp>
        <p:nvSpPr>
          <p:cNvPr id="25603" name="Slide Number Placeholder 3"/>
          <p:cNvSpPr>
            <a:spLocks noGrp="1"/>
          </p:cNvSpPr>
          <p:nvPr>
            <p:ph type="sldNum" sz="quarter" idx="5"/>
          </p:nvPr>
        </p:nvSpPr>
        <p:spPr>
          <a:noFill/>
        </p:spPr>
        <p:txBody>
          <a:bodyPr/>
          <a:lstStyle/>
          <a:p>
            <a:fld id="{DBA4C990-FEF4-4939-8FF4-7C5314594632}" type="slidenum">
              <a:rPr lang="en-US" smtClean="0"/>
              <a:pPr/>
              <a:t>24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1828800" y="152400"/>
            <a:ext cx="7315200" cy="457200"/>
          </a:xfrm>
          <a:prstGeom prst="rect">
            <a:avLst/>
          </a:prstGeom>
        </p:spPr>
        <p:txBody>
          <a:bodyPr anchor="ctr"/>
          <a:lstStyle/>
          <a:p>
            <a:pPr algn="l" eaLnBrk="0" hangingPunct="0">
              <a:defRPr/>
            </a:pPr>
            <a:endParaRPr lang="en-US" sz="2400" kern="0" cap="all" baseline="0" dirty="0">
              <a:solidFill>
                <a:schemeClr val="bg1"/>
              </a:solidFill>
              <a:latin typeface="+mj-lt"/>
              <a:ea typeface="+mj-ea"/>
              <a:cs typeface="+mj-cs"/>
            </a:endParaRPr>
          </a:p>
        </p:txBody>
      </p:sp>
      <p:sp>
        <p:nvSpPr>
          <p:cNvPr id="3" name="Content Placeholder 2"/>
          <p:cNvSpPr>
            <a:spLocks noGrp="1"/>
          </p:cNvSpPr>
          <p:nvPr>
            <p:ph idx="1"/>
          </p:nvPr>
        </p:nvSpPr>
        <p:spPr/>
        <p:txBody>
          <a:bodyPr/>
          <a:lstStyle>
            <a:lvl1pPr>
              <a:buClr>
                <a:srgbClr val="C00000"/>
              </a:buClr>
              <a:buFont typeface="Wingdings" pitchFamily="2" charset="2"/>
              <a:buChar char="§"/>
              <a:defRPr/>
            </a:lvl1pPr>
            <a:lvl2pPr>
              <a:buClr>
                <a:srgbClr val="C00000"/>
              </a:buClr>
              <a:buFont typeface="Wingdings" pitchFamily="2" charset="2"/>
              <a:buChar char="§"/>
              <a:defRPr/>
            </a:lvl2pPr>
            <a:lvl3pPr>
              <a:buClr>
                <a:srgbClr val="C00000"/>
              </a:buClr>
              <a:buFont typeface="Wingdings" pitchFamily="2" charset="2"/>
              <a:buChar char="§"/>
              <a:defRPr/>
            </a:lvl3pPr>
            <a:lvl4pPr>
              <a:buClr>
                <a:srgbClr val="C00000"/>
              </a:buClr>
              <a:buFont typeface="Wingdings" pitchFamily="2" charset="2"/>
              <a:buChar char="§"/>
              <a:defRPr/>
            </a:lvl4pPr>
            <a:lvl5pPr>
              <a:buClr>
                <a:srgbClr val="C00000"/>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xfrm>
            <a:off x="457200" y="6400800"/>
            <a:ext cx="2133600" cy="457200"/>
          </a:xfrm>
        </p:spPr>
        <p:txBody>
          <a:bodyPr anchor="ct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nchor="ctr"/>
          <a:lstStyle>
            <a:lvl1pPr>
              <a:defRPr/>
            </a:lvl1pPr>
          </a:lstStyle>
          <a:p>
            <a:pPr>
              <a:defRPr/>
            </a:pPr>
            <a:endParaRPr lang="en-US"/>
          </a:p>
        </p:txBody>
      </p:sp>
      <p:sp>
        <p:nvSpPr>
          <p:cNvPr id="7" name="Rectangle 6"/>
          <p:cNvSpPr>
            <a:spLocks noGrp="1" noChangeArrowheads="1"/>
          </p:cNvSpPr>
          <p:nvPr>
            <p:ph type="sldNum" sz="quarter" idx="12"/>
          </p:nvPr>
        </p:nvSpPr>
        <p:spPr>
          <a:xfrm>
            <a:off x="6553200" y="6400800"/>
            <a:ext cx="2133600" cy="457200"/>
          </a:xfrm>
        </p:spPr>
        <p:txBody>
          <a:bodyPr anchor="ctr"/>
          <a:lstStyle>
            <a:lvl1pPr>
              <a:defRPr/>
            </a:lvl1pPr>
          </a:lstStyle>
          <a:p>
            <a:pPr>
              <a:defRPr/>
            </a:pPr>
            <a:fld id="{73F259F4-4998-49AD-BEFA-E838BD56A915}" type="slidenum">
              <a:rPr lang="en-US"/>
              <a:pPr>
                <a:defRPr/>
              </a:pPr>
              <a:t>‹#›</a:t>
            </a:fld>
            <a:endParaRPr lang="en-US"/>
          </a:p>
        </p:txBody>
      </p:sp>
      <p:sp>
        <p:nvSpPr>
          <p:cNvPr id="10" name="Content Placeholder 9"/>
          <p:cNvSpPr>
            <a:spLocks noGrp="1"/>
          </p:cNvSpPr>
          <p:nvPr>
            <p:ph sz="quarter" idx="13" hasCustomPrompt="1"/>
          </p:nvPr>
        </p:nvSpPr>
        <p:spPr>
          <a:xfrm>
            <a:off x="1981200" y="101601"/>
            <a:ext cx="7162800" cy="457200"/>
          </a:xfrm>
        </p:spPr>
        <p:txBody>
          <a:bodyPr/>
          <a:lstStyle>
            <a:lvl1pPr>
              <a:buNone/>
              <a:defRPr cap="all" baseline="0"/>
            </a:lvl1pPr>
          </a:lstStyle>
          <a:p>
            <a:pPr lvl="0"/>
            <a:r>
              <a:rPr lang="en-US" dirty="0" smtClean="0"/>
              <a:t>Insert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A0D466-FA42-4E8E-9053-10989DA36A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p:cNvSpPr txBox="1">
            <a:spLocks/>
          </p:cNvSpPr>
          <p:nvPr userDrawn="1"/>
        </p:nvSpPr>
        <p:spPr>
          <a:xfrm>
            <a:off x="1828800" y="0"/>
            <a:ext cx="7315200" cy="914400"/>
          </a:xfrm>
          <a:prstGeom prst="rect">
            <a:avLst/>
          </a:prstGeom>
        </p:spPr>
        <p:txBody>
          <a:bodyPr anchor="ctr"/>
          <a:lstStyle/>
          <a:p>
            <a:pPr algn="r" eaLnBrk="0" hangingPunct="0">
              <a:defRPr/>
            </a:pPr>
            <a:r>
              <a:rPr lang="en-US" sz="2400" kern="0" dirty="0">
                <a:solidFill>
                  <a:schemeClr val="bg1"/>
                </a:solidFill>
                <a:latin typeface="+mj-lt"/>
                <a:ea typeface="+mj-ea"/>
                <a:cs typeface="+mj-cs"/>
              </a:rPr>
              <a:t>Grenada Adapted Tsunami Warning Protocol</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400800"/>
            <a:ext cx="2133600" cy="457200"/>
          </a:xfrm>
        </p:spPr>
        <p:txBody>
          <a:bodyPr anchor="ct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nchor="ctr"/>
          <a:lstStyle>
            <a:lvl1pPr>
              <a:defRPr/>
            </a:lvl1pPr>
          </a:lstStyle>
          <a:p>
            <a:pPr>
              <a:defRPr/>
            </a:pPr>
            <a:endParaRPr lang="en-US"/>
          </a:p>
        </p:txBody>
      </p:sp>
      <p:sp>
        <p:nvSpPr>
          <p:cNvPr id="7" name="Rectangle 6"/>
          <p:cNvSpPr>
            <a:spLocks noGrp="1" noChangeArrowheads="1"/>
          </p:cNvSpPr>
          <p:nvPr>
            <p:ph type="sldNum" sz="quarter" idx="12"/>
          </p:nvPr>
        </p:nvSpPr>
        <p:spPr>
          <a:xfrm>
            <a:off x="6553200" y="6400800"/>
            <a:ext cx="2133600" cy="457200"/>
          </a:xfrm>
        </p:spPr>
        <p:txBody>
          <a:bodyPr anchor="ctr"/>
          <a:lstStyle>
            <a:lvl1pPr>
              <a:defRPr/>
            </a:lvl1pPr>
          </a:lstStyle>
          <a:p>
            <a:pPr>
              <a:defRPr/>
            </a:pPr>
            <a:fld id="{73F259F4-4998-49AD-BEFA-E838BD56A915}" type="slidenum">
              <a:rPr lang="en-US"/>
              <a:pPr>
                <a:defRPr/>
              </a:pPr>
              <a:t>‹#›</a:t>
            </a:fld>
            <a:endParaRPr lang="en-US"/>
          </a:p>
        </p:txBody>
      </p:sp>
    </p:spTree>
    <p:extLst>
      <p:ext uri="{BB962C8B-B14F-4D97-AF65-F5344CB8AC3E}">
        <p14:creationId xmlns:p14="http://schemas.microsoft.com/office/powerpoint/2010/main" val="320584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1"/>
          <p:cNvSpPr txBox="1">
            <a:spLocks/>
          </p:cNvSpPr>
          <p:nvPr userDrawn="1"/>
        </p:nvSpPr>
        <p:spPr>
          <a:xfrm>
            <a:off x="1828800" y="0"/>
            <a:ext cx="7315200" cy="914400"/>
          </a:xfrm>
          <a:prstGeom prst="rect">
            <a:avLst/>
          </a:prstGeom>
        </p:spPr>
        <p:txBody>
          <a:bodyPr anchor="ctr"/>
          <a:lstStyle/>
          <a:p>
            <a:pPr algn="r" eaLnBrk="0" hangingPunct="0">
              <a:defRPr/>
            </a:pPr>
            <a:r>
              <a:rPr lang="en-US" sz="2400" kern="0" dirty="0">
                <a:solidFill>
                  <a:schemeClr val="bg1"/>
                </a:solidFill>
                <a:latin typeface="+mj-lt"/>
                <a:ea typeface="+mj-ea"/>
                <a:cs typeface="+mj-cs"/>
              </a:rPr>
              <a:t>Grenada Adapted Tsunami Warning Protocol</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400800"/>
            <a:ext cx="2133600" cy="457200"/>
          </a:xfrm>
        </p:spPr>
        <p:txBody>
          <a:bodyPr anchor="ct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nchor="ctr"/>
          <a:lstStyle>
            <a:lvl1pPr>
              <a:defRPr/>
            </a:lvl1pPr>
          </a:lstStyle>
          <a:p>
            <a:pPr>
              <a:defRPr/>
            </a:pPr>
            <a:endParaRPr lang="en-US"/>
          </a:p>
        </p:txBody>
      </p:sp>
      <p:sp>
        <p:nvSpPr>
          <p:cNvPr id="7" name="Rectangle 6"/>
          <p:cNvSpPr>
            <a:spLocks noGrp="1" noChangeArrowheads="1"/>
          </p:cNvSpPr>
          <p:nvPr>
            <p:ph type="sldNum" sz="quarter" idx="12"/>
          </p:nvPr>
        </p:nvSpPr>
        <p:spPr>
          <a:xfrm>
            <a:off x="6553200" y="6400800"/>
            <a:ext cx="2133600" cy="457200"/>
          </a:xfrm>
        </p:spPr>
        <p:txBody>
          <a:bodyPr anchor="ctr"/>
          <a:lstStyle>
            <a:lvl1pPr>
              <a:defRPr/>
            </a:lvl1pPr>
          </a:lstStyle>
          <a:p>
            <a:pPr>
              <a:defRPr/>
            </a:pPr>
            <a:fld id="{73F259F4-4998-49AD-BEFA-E838BD56A915}" type="slidenum">
              <a:rPr lang="en-US"/>
              <a:pPr>
                <a:defRPr/>
              </a:pPr>
              <a:t>‹#›</a:t>
            </a:fld>
            <a:endParaRPr lang="en-US"/>
          </a:p>
        </p:txBody>
      </p:sp>
    </p:spTree>
    <p:extLst>
      <p:ext uri="{BB962C8B-B14F-4D97-AF65-F5344CB8AC3E}">
        <p14:creationId xmlns:p14="http://schemas.microsoft.com/office/powerpoint/2010/main" val="3205843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itle 1"/>
          <p:cNvSpPr txBox="1">
            <a:spLocks/>
          </p:cNvSpPr>
          <p:nvPr userDrawn="1"/>
        </p:nvSpPr>
        <p:spPr>
          <a:xfrm>
            <a:off x="1828800" y="0"/>
            <a:ext cx="7315200" cy="914400"/>
          </a:xfrm>
          <a:prstGeom prst="rect">
            <a:avLst/>
          </a:prstGeom>
        </p:spPr>
        <p:txBody>
          <a:bodyPr anchor="ctr"/>
          <a:lstStyle/>
          <a:p>
            <a:pPr algn="r" eaLnBrk="0" hangingPunct="0">
              <a:defRPr/>
            </a:pPr>
            <a:r>
              <a:rPr lang="en-US" sz="2400" kern="0" dirty="0">
                <a:solidFill>
                  <a:schemeClr val="bg1"/>
                </a:solidFill>
                <a:latin typeface="+mj-lt"/>
                <a:ea typeface="+mj-ea"/>
                <a:cs typeface="+mj-cs"/>
              </a:rPr>
              <a:t>Grenada Adapted Tsunami Warning Protocol</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400800"/>
            <a:ext cx="2133600" cy="457200"/>
          </a:xfrm>
        </p:spPr>
        <p:txBody>
          <a:bodyPr anchor="ct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nchor="ctr"/>
          <a:lstStyle>
            <a:lvl1pPr>
              <a:defRPr/>
            </a:lvl1pPr>
          </a:lstStyle>
          <a:p>
            <a:pPr>
              <a:defRPr/>
            </a:pPr>
            <a:endParaRPr lang="en-US"/>
          </a:p>
        </p:txBody>
      </p:sp>
      <p:sp>
        <p:nvSpPr>
          <p:cNvPr id="7" name="Rectangle 6"/>
          <p:cNvSpPr>
            <a:spLocks noGrp="1" noChangeArrowheads="1"/>
          </p:cNvSpPr>
          <p:nvPr>
            <p:ph type="sldNum" sz="quarter" idx="12"/>
          </p:nvPr>
        </p:nvSpPr>
        <p:spPr>
          <a:xfrm>
            <a:off x="6553200" y="6400800"/>
            <a:ext cx="2133600" cy="457200"/>
          </a:xfrm>
        </p:spPr>
        <p:txBody>
          <a:bodyPr anchor="ctr"/>
          <a:lstStyle>
            <a:lvl1pPr>
              <a:defRPr/>
            </a:lvl1pPr>
          </a:lstStyle>
          <a:p>
            <a:pPr>
              <a:defRPr/>
            </a:pPr>
            <a:fld id="{73F259F4-4998-49AD-BEFA-E838BD56A915}" type="slidenum">
              <a:rPr lang="en-US"/>
              <a:pPr>
                <a:defRPr/>
              </a:pPr>
              <a:t>‹#›</a:t>
            </a:fld>
            <a:endParaRPr lang="en-US"/>
          </a:p>
        </p:txBody>
      </p:sp>
    </p:spTree>
    <p:extLst>
      <p:ext uri="{BB962C8B-B14F-4D97-AF65-F5344CB8AC3E}">
        <p14:creationId xmlns:p14="http://schemas.microsoft.com/office/powerpoint/2010/main" val="3205843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itle 1"/>
          <p:cNvSpPr txBox="1">
            <a:spLocks/>
          </p:cNvSpPr>
          <p:nvPr userDrawn="1"/>
        </p:nvSpPr>
        <p:spPr>
          <a:xfrm>
            <a:off x="1828800" y="0"/>
            <a:ext cx="7315200" cy="914400"/>
          </a:xfrm>
          <a:prstGeom prst="rect">
            <a:avLst/>
          </a:prstGeom>
        </p:spPr>
        <p:txBody>
          <a:bodyPr anchor="ctr"/>
          <a:lstStyle/>
          <a:p>
            <a:pPr algn="r" eaLnBrk="0" hangingPunct="0">
              <a:defRPr/>
            </a:pPr>
            <a:r>
              <a:rPr lang="en-US" sz="2400" kern="0" dirty="0">
                <a:solidFill>
                  <a:schemeClr val="bg1"/>
                </a:solidFill>
                <a:latin typeface="+mj-lt"/>
                <a:ea typeface="+mj-ea"/>
                <a:cs typeface="+mj-cs"/>
              </a:rPr>
              <a:t>Grenada Adapted Tsunami Warning Protocol</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400800"/>
            <a:ext cx="2133600" cy="457200"/>
          </a:xfrm>
        </p:spPr>
        <p:txBody>
          <a:bodyPr anchor="ct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nchor="ctr"/>
          <a:lstStyle>
            <a:lvl1pPr>
              <a:defRPr/>
            </a:lvl1pPr>
          </a:lstStyle>
          <a:p>
            <a:pPr>
              <a:defRPr/>
            </a:pPr>
            <a:endParaRPr lang="en-US"/>
          </a:p>
        </p:txBody>
      </p:sp>
      <p:sp>
        <p:nvSpPr>
          <p:cNvPr id="7" name="Rectangle 6"/>
          <p:cNvSpPr>
            <a:spLocks noGrp="1" noChangeArrowheads="1"/>
          </p:cNvSpPr>
          <p:nvPr>
            <p:ph type="sldNum" sz="quarter" idx="12"/>
          </p:nvPr>
        </p:nvSpPr>
        <p:spPr>
          <a:xfrm>
            <a:off x="6553200" y="6400800"/>
            <a:ext cx="2133600" cy="457200"/>
          </a:xfrm>
        </p:spPr>
        <p:txBody>
          <a:bodyPr anchor="ctr"/>
          <a:lstStyle>
            <a:lvl1pPr>
              <a:defRPr/>
            </a:lvl1pPr>
          </a:lstStyle>
          <a:p>
            <a:pPr>
              <a:defRPr/>
            </a:pPr>
            <a:fld id="{73F259F4-4998-49AD-BEFA-E838BD56A915}" type="slidenum">
              <a:rPr lang="en-US"/>
              <a:pPr>
                <a:defRPr/>
              </a:pPr>
              <a:t>‹#›</a:t>
            </a:fld>
            <a:endParaRPr lang="en-US"/>
          </a:p>
        </p:txBody>
      </p:sp>
    </p:spTree>
    <p:extLst>
      <p:ext uri="{BB962C8B-B14F-4D97-AF65-F5344CB8AC3E}">
        <p14:creationId xmlns:p14="http://schemas.microsoft.com/office/powerpoint/2010/main" val="3205843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Title 1"/>
          <p:cNvSpPr txBox="1">
            <a:spLocks/>
          </p:cNvSpPr>
          <p:nvPr userDrawn="1"/>
        </p:nvSpPr>
        <p:spPr>
          <a:xfrm>
            <a:off x="1828800" y="0"/>
            <a:ext cx="7315200" cy="914400"/>
          </a:xfrm>
          <a:prstGeom prst="rect">
            <a:avLst/>
          </a:prstGeom>
        </p:spPr>
        <p:txBody>
          <a:bodyPr anchor="ctr"/>
          <a:lstStyle/>
          <a:p>
            <a:pPr algn="r" eaLnBrk="0" hangingPunct="0">
              <a:defRPr/>
            </a:pPr>
            <a:r>
              <a:rPr lang="en-US" sz="2400" kern="0" dirty="0">
                <a:solidFill>
                  <a:schemeClr val="bg1"/>
                </a:solidFill>
                <a:latin typeface="+mj-lt"/>
                <a:ea typeface="+mj-ea"/>
                <a:cs typeface="+mj-cs"/>
              </a:rPr>
              <a:t>Grenada Adapted Tsunami Warning Protocol</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400800"/>
            <a:ext cx="2133600" cy="457200"/>
          </a:xfrm>
        </p:spPr>
        <p:txBody>
          <a:bodyPr anchor="ct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nchor="ctr"/>
          <a:lstStyle>
            <a:lvl1pPr>
              <a:defRPr/>
            </a:lvl1pPr>
          </a:lstStyle>
          <a:p>
            <a:pPr>
              <a:defRPr/>
            </a:pPr>
            <a:endParaRPr lang="en-US"/>
          </a:p>
        </p:txBody>
      </p:sp>
      <p:sp>
        <p:nvSpPr>
          <p:cNvPr id="7" name="Rectangle 6"/>
          <p:cNvSpPr>
            <a:spLocks noGrp="1" noChangeArrowheads="1"/>
          </p:cNvSpPr>
          <p:nvPr>
            <p:ph type="sldNum" sz="quarter" idx="12"/>
          </p:nvPr>
        </p:nvSpPr>
        <p:spPr>
          <a:xfrm>
            <a:off x="6553200" y="6400800"/>
            <a:ext cx="2133600" cy="457200"/>
          </a:xfrm>
        </p:spPr>
        <p:txBody>
          <a:bodyPr anchor="ctr"/>
          <a:lstStyle>
            <a:lvl1pPr>
              <a:defRPr/>
            </a:lvl1pPr>
          </a:lstStyle>
          <a:p>
            <a:pPr>
              <a:defRPr/>
            </a:pPr>
            <a:fld id="{73F259F4-4998-49AD-BEFA-E838BD56A915}" type="slidenum">
              <a:rPr lang="en-US"/>
              <a:pPr>
                <a:defRPr/>
              </a:pPr>
              <a:t>‹#›</a:t>
            </a:fld>
            <a:endParaRPr lang="en-US"/>
          </a:p>
        </p:txBody>
      </p:sp>
    </p:spTree>
    <p:extLst>
      <p:ext uri="{BB962C8B-B14F-4D97-AF65-F5344CB8AC3E}">
        <p14:creationId xmlns:p14="http://schemas.microsoft.com/office/powerpoint/2010/main" val="3205843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itle 1"/>
          <p:cNvSpPr txBox="1">
            <a:spLocks/>
          </p:cNvSpPr>
          <p:nvPr userDrawn="1"/>
        </p:nvSpPr>
        <p:spPr>
          <a:xfrm>
            <a:off x="1828800" y="0"/>
            <a:ext cx="7315200" cy="914400"/>
          </a:xfrm>
          <a:prstGeom prst="rect">
            <a:avLst/>
          </a:prstGeom>
        </p:spPr>
        <p:txBody>
          <a:bodyPr anchor="ctr"/>
          <a:lstStyle/>
          <a:p>
            <a:pPr algn="r" eaLnBrk="0" hangingPunct="0">
              <a:defRPr/>
            </a:pPr>
            <a:r>
              <a:rPr lang="en-US" sz="2400" kern="0" dirty="0">
                <a:solidFill>
                  <a:schemeClr val="bg1"/>
                </a:solidFill>
                <a:latin typeface="+mj-lt"/>
                <a:ea typeface="+mj-ea"/>
                <a:cs typeface="+mj-cs"/>
              </a:rPr>
              <a:t>Grenada Adapted Tsunami Warning Protocol</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400800"/>
            <a:ext cx="2133600" cy="457200"/>
          </a:xfrm>
        </p:spPr>
        <p:txBody>
          <a:bodyPr anchor="ct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nchor="ctr"/>
          <a:lstStyle>
            <a:lvl1pPr>
              <a:defRPr/>
            </a:lvl1pPr>
          </a:lstStyle>
          <a:p>
            <a:pPr>
              <a:defRPr/>
            </a:pPr>
            <a:endParaRPr lang="en-US"/>
          </a:p>
        </p:txBody>
      </p:sp>
      <p:sp>
        <p:nvSpPr>
          <p:cNvPr id="7" name="Rectangle 6"/>
          <p:cNvSpPr>
            <a:spLocks noGrp="1" noChangeArrowheads="1"/>
          </p:cNvSpPr>
          <p:nvPr>
            <p:ph type="sldNum" sz="quarter" idx="12"/>
          </p:nvPr>
        </p:nvSpPr>
        <p:spPr>
          <a:xfrm>
            <a:off x="6553200" y="6400800"/>
            <a:ext cx="2133600" cy="457200"/>
          </a:xfrm>
        </p:spPr>
        <p:txBody>
          <a:bodyPr anchor="ctr"/>
          <a:lstStyle>
            <a:lvl1pPr>
              <a:defRPr/>
            </a:lvl1pPr>
          </a:lstStyle>
          <a:p>
            <a:pPr>
              <a:defRPr/>
            </a:pPr>
            <a:fld id="{73F259F4-4998-49AD-BEFA-E838BD56A915}" type="slidenum">
              <a:rPr lang="en-US"/>
              <a:pPr>
                <a:defRPr/>
              </a:pPr>
              <a:t>‹#›</a:t>
            </a:fld>
            <a:endParaRPr lang="en-US"/>
          </a:p>
        </p:txBody>
      </p:sp>
    </p:spTree>
    <p:extLst>
      <p:ext uri="{BB962C8B-B14F-4D97-AF65-F5344CB8AC3E}">
        <p14:creationId xmlns:p14="http://schemas.microsoft.com/office/powerpoint/2010/main" val="3205843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itle 1"/>
          <p:cNvSpPr txBox="1">
            <a:spLocks/>
          </p:cNvSpPr>
          <p:nvPr userDrawn="1"/>
        </p:nvSpPr>
        <p:spPr>
          <a:xfrm>
            <a:off x="1828800" y="0"/>
            <a:ext cx="7315200" cy="914400"/>
          </a:xfrm>
          <a:prstGeom prst="rect">
            <a:avLst/>
          </a:prstGeom>
        </p:spPr>
        <p:txBody>
          <a:bodyPr anchor="ctr"/>
          <a:lstStyle/>
          <a:p>
            <a:pPr algn="r" eaLnBrk="0" hangingPunct="0">
              <a:defRPr/>
            </a:pPr>
            <a:r>
              <a:rPr lang="en-US" sz="2400" kern="0" dirty="0">
                <a:solidFill>
                  <a:schemeClr val="bg1"/>
                </a:solidFill>
                <a:latin typeface="+mj-lt"/>
                <a:ea typeface="+mj-ea"/>
                <a:cs typeface="+mj-cs"/>
              </a:rPr>
              <a:t>Grenada Adapted Tsunami Warning Protocol</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400800"/>
            <a:ext cx="2133600" cy="457200"/>
          </a:xfrm>
        </p:spPr>
        <p:txBody>
          <a:bodyPr anchor="ct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nchor="ctr"/>
          <a:lstStyle>
            <a:lvl1pPr>
              <a:defRPr/>
            </a:lvl1pPr>
          </a:lstStyle>
          <a:p>
            <a:pPr>
              <a:defRPr/>
            </a:pPr>
            <a:endParaRPr lang="en-US"/>
          </a:p>
        </p:txBody>
      </p:sp>
      <p:sp>
        <p:nvSpPr>
          <p:cNvPr id="7" name="Rectangle 6"/>
          <p:cNvSpPr>
            <a:spLocks noGrp="1" noChangeArrowheads="1"/>
          </p:cNvSpPr>
          <p:nvPr>
            <p:ph type="sldNum" sz="quarter" idx="12"/>
          </p:nvPr>
        </p:nvSpPr>
        <p:spPr>
          <a:xfrm>
            <a:off x="6553200" y="6400800"/>
            <a:ext cx="2133600" cy="457200"/>
          </a:xfrm>
        </p:spPr>
        <p:txBody>
          <a:bodyPr anchor="ctr"/>
          <a:lstStyle>
            <a:lvl1pPr>
              <a:defRPr/>
            </a:lvl1pPr>
          </a:lstStyle>
          <a:p>
            <a:pPr>
              <a:defRPr/>
            </a:pPr>
            <a:fld id="{73F259F4-4998-49AD-BEFA-E838BD56A915}" type="slidenum">
              <a:rPr lang="en-US"/>
              <a:pPr>
                <a:defRPr/>
              </a:pPr>
              <a:t>‹#›</a:t>
            </a:fld>
            <a:endParaRPr lang="en-US"/>
          </a:p>
        </p:txBody>
      </p:sp>
    </p:spTree>
    <p:extLst>
      <p:ext uri="{BB962C8B-B14F-4D97-AF65-F5344CB8AC3E}">
        <p14:creationId xmlns:p14="http://schemas.microsoft.com/office/powerpoint/2010/main" val="3205843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itle 1"/>
          <p:cNvSpPr txBox="1">
            <a:spLocks/>
          </p:cNvSpPr>
          <p:nvPr userDrawn="1"/>
        </p:nvSpPr>
        <p:spPr>
          <a:xfrm>
            <a:off x="1828800" y="0"/>
            <a:ext cx="7315200" cy="914400"/>
          </a:xfrm>
          <a:prstGeom prst="rect">
            <a:avLst/>
          </a:prstGeom>
        </p:spPr>
        <p:txBody>
          <a:bodyPr anchor="ctr"/>
          <a:lstStyle/>
          <a:p>
            <a:pPr algn="r" eaLnBrk="0" hangingPunct="0">
              <a:defRPr/>
            </a:pPr>
            <a:r>
              <a:rPr lang="en-US" sz="2400" kern="0" dirty="0">
                <a:solidFill>
                  <a:schemeClr val="bg1"/>
                </a:solidFill>
                <a:latin typeface="+mj-lt"/>
                <a:ea typeface="+mj-ea"/>
                <a:cs typeface="+mj-cs"/>
              </a:rPr>
              <a:t>Grenada Adapted Tsunami Warning Protocol</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400800"/>
            <a:ext cx="2133600" cy="457200"/>
          </a:xfrm>
        </p:spPr>
        <p:txBody>
          <a:bodyPr anchor="ct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nchor="ctr"/>
          <a:lstStyle>
            <a:lvl1pPr>
              <a:defRPr/>
            </a:lvl1pPr>
          </a:lstStyle>
          <a:p>
            <a:pPr>
              <a:defRPr/>
            </a:pPr>
            <a:endParaRPr lang="en-US"/>
          </a:p>
        </p:txBody>
      </p:sp>
      <p:sp>
        <p:nvSpPr>
          <p:cNvPr id="7" name="Rectangle 6"/>
          <p:cNvSpPr>
            <a:spLocks noGrp="1" noChangeArrowheads="1"/>
          </p:cNvSpPr>
          <p:nvPr>
            <p:ph type="sldNum" sz="quarter" idx="12"/>
          </p:nvPr>
        </p:nvSpPr>
        <p:spPr>
          <a:xfrm>
            <a:off x="6553200" y="6400800"/>
            <a:ext cx="2133600" cy="457200"/>
          </a:xfrm>
        </p:spPr>
        <p:txBody>
          <a:bodyPr anchor="ctr"/>
          <a:lstStyle>
            <a:lvl1pPr>
              <a:defRPr/>
            </a:lvl1pPr>
          </a:lstStyle>
          <a:p>
            <a:pPr>
              <a:defRPr/>
            </a:pPr>
            <a:fld id="{73F259F4-4998-49AD-BEFA-E838BD56A915}" type="slidenum">
              <a:rPr lang="en-US"/>
              <a:pPr>
                <a:defRPr/>
              </a:pPr>
              <a:t>‹#›</a:t>
            </a:fld>
            <a:endParaRPr lang="en-US"/>
          </a:p>
        </p:txBody>
      </p:sp>
    </p:spTree>
    <p:extLst>
      <p:ext uri="{BB962C8B-B14F-4D97-AF65-F5344CB8AC3E}">
        <p14:creationId xmlns:p14="http://schemas.microsoft.com/office/powerpoint/2010/main" val="3205843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Title 1"/>
          <p:cNvSpPr txBox="1">
            <a:spLocks/>
          </p:cNvSpPr>
          <p:nvPr userDrawn="1"/>
        </p:nvSpPr>
        <p:spPr>
          <a:xfrm>
            <a:off x="1828800" y="0"/>
            <a:ext cx="7315200" cy="914400"/>
          </a:xfrm>
          <a:prstGeom prst="rect">
            <a:avLst/>
          </a:prstGeom>
        </p:spPr>
        <p:txBody>
          <a:bodyPr anchor="ctr"/>
          <a:lstStyle/>
          <a:p>
            <a:pPr algn="r" eaLnBrk="0" hangingPunct="0">
              <a:defRPr/>
            </a:pPr>
            <a:r>
              <a:rPr lang="en-US" sz="2400" kern="0" dirty="0">
                <a:solidFill>
                  <a:schemeClr val="bg1"/>
                </a:solidFill>
                <a:latin typeface="+mj-lt"/>
                <a:ea typeface="+mj-ea"/>
                <a:cs typeface="+mj-cs"/>
              </a:rPr>
              <a:t>Grenada Adapted Tsunami Warning Protocol</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400800"/>
            <a:ext cx="2133600" cy="457200"/>
          </a:xfrm>
        </p:spPr>
        <p:txBody>
          <a:bodyPr anchor="ct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nchor="ctr"/>
          <a:lstStyle>
            <a:lvl1pPr>
              <a:defRPr/>
            </a:lvl1pPr>
          </a:lstStyle>
          <a:p>
            <a:pPr>
              <a:defRPr/>
            </a:pPr>
            <a:endParaRPr lang="en-US"/>
          </a:p>
        </p:txBody>
      </p:sp>
      <p:sp>
        <p:nvSpPr>
          <p:cNvPr id="7" name="Rectangle 6"/>
          <p:cNvSpPr>
            <a:spLocks noGrp="1" noChangeArrowheads="1"/>
          </p:cNvSpPr>
          <p:nvPr>
            <p:ph type="sldNum" sz="quarter" idx="12"/>
          </p:nvPr>
        </p:nvSpPr>
        <p:spPr>
          <a:xfrm>
            <a:off x="6553200" y="6400800"/>
            <a:ext cx="2133600" cy="457200"/>
          </a:xfrm>
        </p:spPr>
        <p:txBody>
          <a:bodyPr anchor="ctr"/>
          <a:lstStyle>
            <a:lvl1pPr>
              <a:defRPr/>
            </a:lvl1pPr>
          </a:lstStyle>
          <a:p>
            <a:pPr>
              <a:defRPr/>
            </a:pPr>
            <a:fld id="{73F259F4-4998-49AD-BEFA-E838BD56A915}" type="slidenum">
              <a:rPr lang="en-US"/>
              <a:pPr>
                <a:defRPr/>
              </a:pPr>
              <a:t>‹#›</a:t>
            </a:fld>
            <a:endParaRPr lang="en-US"/>
          </a:p>
        </p:txBody>
      </p:sp>
    </p:spTree>
    <p:extLst>
      <p:ext uri="{BB962C8B-B14F-4D97-AF65-F5344CB8AC3E}">
        <p14:creationId xmlns:p14="http://schemas.microsoft.com/office/powerpoint/2010/main" val="320584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524000"/>
            <a:ext cx="7772400" cy="4495799"/>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E4EFC5-908F-42D1-B58A-41BBF4B0450E}" type="slidenum">
              <a:rPr lang="en-US"/>
              <a:pPr>
                <a:defRPr/>
              </a:pPr>
              <a:t>‹#›</a:t>
            </a:fld>
            <a:endParaRPr lang="en-US"/>
          </a:p>
        </p:txBody>
      </p:sp>
      <p:sp>
        <p:nvSpPr>
          <p:cNvPr id="7" name="Content Placeholder 9"/>
          <p:cNvSpPr>
            <a:spLocks noGrp="1"/>
          </p:cNvSpPr>
          <p:nvPr>
            <p:ph sz="quarter" idx="13" hasCustomPrompt="1"/>
          </p:nvPr>
        </p:nvSpPr>
        <p:spPr>
          <a:xfrm>
            <a:off x="1981200" y="101601"/>
            <a:ext cx="7162800" cy="457200"/>
          </a:xfrm>
        </p:spPr>
        <p:txBody>
          <a:bodyPr/>
          <a:lstStyle>
            <a:lvl1pPr>
              <a:buNone/>
              <a:defRPr cap="all" baseline="0"/>
            </a:lvl1pPr>
          </a:lstStyle>
          <a:p>
            <a:pPr lvl="0"/>
            <a:r>
              <a:rPr lang="en-US" dirty="0" smtClean="0"/>
              <a:t>Insert title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Title 1"/>
          <p:cNvSpPr txBox="1">
            <a:spLocks/>
          </p:cNvSpPr>
          <p:nvPr userDrawn="1"/>
        </p:nvSpPr>
        <p:spPr>
          <a:xfrm>
            <a:off x="1828800" y="0"/>
            <a:ext cx="7315200" cy="914400"/>
          </a:xfrm>
          <a:prstGeom prst="rect">
            <a:avLst/>
          </a:prstGeom>
        </p:spPr>
        <p:txBody>
          <a:bodyPr anchor="ctr"/>
          <a:lstStyle/>
          <a:p>
            <a:pPr algn="r" eaLnBrk="0" hangingPunct="0">
              <a:defRPr/>
            </a:pPr>
            <a:r>
              <a:rPr lang="en-US" sz="2400" kern="0" dirty="0">
                <a:solidFill>
                  <a:schemeClr val="bg1"/>
                </a:solidFill>
                <a:latin typeface="+mj-lt"/>
                <a:ea typeface="+mj-ea"/>
                <a:cs typeface="+mj-cs"/>
              </a:rPr>
              <a:t>Grenada Adapted Tsunami Warning Protocol</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400800"/>
            <a:ext cx="2133600" cy="457200"/>
          </a:xfrm>
        </p:spPr>
        <p:txBody>
          <a:bodyPr anchor="ct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nchor="ctr"/>
          <a:lstStyle>
            <a:lvl1pPr>
              <a:defRPr/>
            </a:lvl1pPr>
          </a:lstStyle>
          <a:p>
            <a:pPr>
              <a:defRPr/>
            </a:pPr>
            <a:endParaRPr lang="en-US"/>
          </a:p>
        </p:txBody>
      </p:sp>
      <p:sp>
        <p:nvSpPr>
          <p:cNvPr id="7" name="Rectangle 6"/>
          <p:cNvSpPr>
            <a:spLocks noGrp="1" noChangeArrowheads="1"/>
          </p:cNvSpPr>
          <p:nvPr>
            <p:ph type="sldNum" sz="quarter" idx="12"/>
          </p:nvPr>
        </p:nvSpPr>
        <p:spPr>
          <a:xfrm>
            <a:off x="6553200" y="6400800"/>
            <a:ext cx="2133600" cy="457200"/>
          </a:xfrm>
        </p:spPr>
        <p:txBody>
          <a:bodyPr anchor="ctr"/>
          <a:lstStyle>
            <a:lvl1pPr>
              <a:defRPr/>
            </a:lvl1pPr>
          </a:lstStyle>
          <a:p>
            <a:pPr>
              <a:defRPr/>
            </a:pPr>
            <a:fld id="{73F259F4-4998-49AD-BEFA-E838BD56A915}" type="slidenum">
              <a:rPr lang="en-US"/>
              <a:pPr>
                <a:defRPr/>
              </a:pPr>
              <a:t>‹#›</a:t>
            </a:fld>
            <a:endParaRPr lang="en-US"/>
          </a:p>
        </p:txBody>
      </p:sp>
    </p:spTree>
    <p:extLst>
      <p:ext uri="{BB962C8B-B14F-4D97-AF65-F5344CB8AC3E}">
        <p14:creationId xmlns:p14="http://schemas.microsoft.com/office/powerpoint/2010/main" val="3205843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Title 1"/>
          <p:cNvSpPr txBox="1">
            <a:spLocks/>
          </p:cNvSpPr>
          <p:nvPr userDrawn="1"/>
        </p:nvSpPr>
        <p:spPr>
          <a:xfrm>
            <a:off x="1828800" y="0"/>
            <a:ext cx="7315200" cy="914400"/>
          </a:xfrm>
          <a:prstGeom prst="rect">
            <a:avLst/>
          </a:prstGeom>
        </p:spPr>
        <p:txBody>
          <a:bodyPr anchor="ctr"/>
          <a:lstStyle/>
          <a:p>
            <a:pPr algn="r" eaLnBrk="0" hangingPunct="0">
              <a:defRPr/>
            </a:pPr>
            <a:r>
              <a:rPr lang="en-US" sz="2400" kern="0" dirty="0">
                <a:solidFill>
                  <a:schemeClr val="bg1"/>
                </a:solidFill>
                <a:latin typeface="+mj-lt"/>
                <a:ea typeface="+mj-ea"/>
                <a:cs typeface="+mj-cs"/>
              </a:rPr>
              <a:t>Grenada Adapted Tsunami Warning Protocol</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400800"/>
            <a:ext cx="2133600" cy="457200"/>
          </a:xfrm>
        </p:spPr>
        <p:txBody>
          <a:bodyPr anchor="ct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nchor="ctr"/>
          <a:lstStyle>
            <a:lvl1pPr>
              <a:defRPr/>
            </a:lvl1pPr>
          </a:lstStyle>
          <a:p>
            <a:pPr>
              <a:defRPr/>
            </a:pPr>
            <a:endParaRPr lang="en-US"/>
          </a:p>
        </p:txBody>
      </p:sp>
      <p:sp>
        <p:nvSpPr>
          <p:cNvPr id="7" name="Rectangle 6"/>
          <p:cNvSpPr>
            <a:spLocks noGrp="1" noChangeArrowheads="1"/>
          </p:cNvSpPr>
          <p:nvPr>
            <p:ph type="sldNum" sz="quarter" idx="12"/>
          </p:nvPr>
        </p:nvSpPr>
        <p:spPr>
          <a:xfrm>
            <a:off x="6553200" y="6400800"/>
            <a:ext cx="2133600" cy="457200"/>
          </a:xfrm>
        </p:spPr>
        <p:txBody>
          <a:bodyPr anchor="ctr"/>
          <a:lstStyle>
            <a:lvl1pPr>
              <a:defRPr/>
            </a:lvl1pPr>
          </a:lstStyle>
          <a:p>
            <a:pPr>
              <a:defRPr/>
            </a:pPr>
            <a:fld id="{73F259F4-4998-49AD-BEFA-E838BD56A915}" type="slidenum">
              <a:rPr lang="en-US"/>
              <a:pPr>
                <a:defRPr/>
              </a:pPr>
              <a:t>‹#›</a:t>
            </a:fld>
            <a:endParaRPr lang="en-US"/>
          </a:p>
        </p:txBody>
      </p:sp>
    </p:spTree>
    <p:extLst>
      <p:ext uri="{BB962C8B-B14F-4D97-AF65-F5344CB8AC3E}">
        <p14:creationId xmlns:p14="http://schemas.microsoft.com/office/powerpoint/2010/main" val="3205843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4" name="Title 1"/>
          <p:cNvSpPr txBox="1">
            <a:spLocks/>
          </p:cNvSpPr>
          <p:nvPr userDrawn="1"/>
        </p:nvSpPr>
        <p:spPr>
          <a:xfrm>
            <a:off x="1828800" y="0"/>
            <a:ext cx="7315200" cy="914400"/>
          </a:xfrm>
          <a:prstGeom prst="rect">
            <a:avLst/>
          </a:prstGeom>
        </p:spPr>
        <p:txBody>
          <a:bodyPr anchor="ctr"/>
          <a:lstStyle/>
          <a:p>
            <a:pPr algn="r" eaLnBrk="0" hangingPunct="0">
              <a:defRPr/>
            </a:pPr>
            <a:r>
              <a:rPr lang="en-US" sz="2400" kern="0" dirty="0">
                <a:solidFill>
                  <a:schemeClr val="bg1"/>
                </a:solidFill>
                <a:latin typeface="+mj-lt"/>
                <a:ea typeface="+mj-ea"/>
                <a:cs typeface="+mj-cs"/>
              </a:rPr>
              <a:t>Grenada Adapted Tsunami Warning Protocol</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400800"/>
            <a:ext cx="2133600" cy="457200"/>
          </a:xfrm>
        </p:spPr>
        <p:txBody>
          <a:bodyPr anchor="ct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nchor="ctr"/>
          <a:lstStyle>
            <a:lvl1pPr>
              <a:defRPr/>
            </a:lvl1pPr>
          </a:lstStyle>
          <a:p>
            <a:pPr>
              <a:defRPr/>
            </a:pPr>
            <a:endParaRPr lang="en-US"/>
          </a:p>
        </p:txBody>
      </p:sp>
      <p:sp>
        <p:nvSpPr>
          <p:cNvPr id="7" name="Rectangle 6"/>
          <p:cNvSpPr>
            <a:spLocks noGrp="1" noChangeArrowheads="1"/>
          </p:cNvSpPr>
          <p:nvPr>
            <p:ph type="sldNum" sz="quarter" idx="12"/>
          </p:nvPr>
        </p:nvSpPr>
        <p:spPr>
          <a:xfrm>
            <a:off x="6553200" y="6400800"/>
            <a:ext cx="2133600" cy="457200"/>
          </a:xfrm>
        </p:spPr>
        <p:txBody>
          <a:bodyPr anchor="ctr"/>
          <a:lstStyle>
            <a:lvl1pPr>
              <a:defRPr/>
            </a:lvl1pPr>
          </a:lstStyle>
          <a:p>
            <a:pPr>
              <a:defRPr/>
            </a:pPr>
            <a:fld id="{73F259F4-4998-49AD-BEFA-E838BD56A915}" type="slidenum">
              <a:rPr lang="en-US"/>
              <a:pPr>
                <a:defRPr/>
              </a:pPr>
              <a:t>‹#›</a:t>
            </a:fld>
            <a:endParaRPr lang="en-US"/>
          </a:p>
        </p:txBody>
      </p:sp>
    </p:spTree>
    <p:extLst>
      <p:ext uri="{BB962C8B-B14F-4D97-AF65-F5344CB8AC3E}">
        <p14:creationId xmlns:p14="http://schemas.microsoft.com/office/powerpoint/2010/main" val="3205843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Title 1"/>
          <p:cNvSpPr txBox="1">
            <a:spLocks/>
          </p:cNvSpPr>
          <p:nvPr userDrawn="1"/>
        </p:nvSpPr>
        <p:spPr>
          <a:xfrm>
            <a:off x="1828800" y="0"/>
            <a:ext cx="7315200" cy="914400"/>
          </a:xfrm>
          <a:prstGeom prst="rect">
            <a:avLst/>
          </a:prstGeom>
        </p:spPr>
        <p:txBody>
          <a:bodyPr anchor="ctr"/>
          <a:lstStyle/>
          <a:p>
            <a:pPr algn="r" eaLnBrk="0" hangingPunct="0">
              <a:defRPr/>
            </a:pPr>
            <a:r>
              <a:rPr lang="en-US" sz="2400" kern="0" dirty="0">
                <a:solidFill>
                  <a:schemeClr val="bg1"/>
                </a:solidFill>
                <a:latin typeface="+mj-lt"/>
                <a:ea typeface="+mj-ea"/>
                <a:cs typeface="+mj-cs"/>
              </a:rPr>
              <a:t>Grenada Adapted Tsunami Warning Protocol</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400800"/>
            <a:ext cx="2133600" cy="457200"/>
          </a:xfrm>
        </p:spPr>
        <p:txBody>
          <a:bodyPr anchor="ct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nchor="ctr"/>
          <a:lstStyle>
            <a:lvl1pPr>
              <a:defRPr/>
            </a:lvl1pPr>
          </a:lstStyle>
          <a:p>
            <a:pPr>
              <a:defRPr/>
            </a:pPr>
            <a:endParaRPr lang="en-US"/>
          </a:p>
        </p:txBody>
      </p:sp>
      <p:sp>
        <p:nvSpPr>
          <p:cNvPr id="7" name="Rectangle 6"/>
          <p:cNvSpPr>
            <a:spLocks noGrp="1" noChangeArrowheads="1"/>
          </p:cNvSpPr>
          <p:nvPr>
            <p:ph type="sldNum" sz="quarter" idx="12"/>
          </p:nvPr>
        </p:nvSpPr>
        <p:spPr>
          <a:xfrm>
            <a:off x="6553200" y="6400800"/>
            <a:ext cx="2133600" cy="457200"/>
          </a:xfrm>
        </p:spPr>
        <p:txBody>
          <a:bodyPr anchor="ctr"/>
          <a:lstStyle>
            <a:lvl1pPr>
              <a:defRPr/>
            </a:lvl1pPr>
          </a:lstStyle>
          <a:p>
            <a:pPr>
              <a:defRPr/>
            </a:pPr>
            <a:fld id="{73F259F4-4998-49AD-BEFA-E838BD56A915}" type="slidenum">
              <a:rPr lang="en-US"/>
              <a:pPr>
                <a:defRPr/>
              </a:pPr>
              <a:t>‹#›</a:t>
            </a:fld>
            <a:endParaRPr lang="en-US"/>
          </a:p>
        </p:txBody>
      </p:sp>
    </p:spTree>
    <p:extLst>
      <p:ext uri="{BB962C8B-B14F-4D97-AF65-F5344CB8AC3E}">
        <p14:creationId xmlns:p14="http://schemas.microsoft.com/office/powerpoint/2010/main" val="3205843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Title 1"/>
          <p:cNvSpPr txBox="1">
            <a:spLocks/>
          </p:cNvSpPr>
          <p:nvPr userDrawn="1"/>
        </p:nvSpPr>
        <p:spPr>
          <a:xfrm>
            <a:off x="1828800" y="0"/>
            <a:ext cx="7315200" cy="914400"/>
          </a:xfrm>
          <a:prstGeom prst="rect">
            <a:avLst/>
          </a:prstGeom>
        </p:spPr>
        <p:txBody>
          <a:bodyPr anchor="ctr"/>
          <a:lstStyle/>
          <a:p>
            <a:pPr algn="r" eaLnBrk="0" hangingPunct="0">
              <a:defRPr/>
            </a:pPr>
            <a:r>
              <a:rPr lang="en-US" sz="2400" kern="0" dirty="0">
                <a:solidFill>
                  <a:schemeClr val="bg1"/>
                </a:solidFill>
                <a:latin typeface="+mj-lt"/>
                <a:ea typeface="+mj-ea"/>
                <a:cs typeface="+mj-cs"/>
              </a:rPr>
              <a:t>Grenada Adapted Tsunami Warning Protocol</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400800"/>
            <a:ext cx="2133600" cy="457200"/>
          </a:xfrm>
        </p:spPr>
        <p:txBody>
          <a:bodyPr anchor="ct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nchor="ctr"/>
          <a:lstStyle>
            <a:lvl1pPr>
              <a:defRPr/>
            </a:lvl1pPr>
          </a:lstStyle>
          <a:p>
            <a:pPr>
              <a:defRPr/>
            </a:pPr>
            <a:endParaRPr lang="en-US"/>
          </a:p>
        </p:txBody>
      </p:sp>
      <p:sp>
        <p:nvSpPr>
          <p:cNvPr id="7" name="Rectangle 6"/>
          <p:cNvSpPr>
            <a:spLocks noGrp="1" noChangeArrowheads="1"/>
          </p:cNvSpPr>
          <p:nvPr>
            <p:ph type="sldNum" sz="quarter" idx="12"/>
          </p:nvPr>
        </p:nvSpPr>
        <p:spPr>
          <a:xfrm>
            <a:off x="6553200" y="6400800"/>
            <a:ext cx="2133600" cy="457200"/>
          </a:xfrm>
        </p:spPr>
        <p:txBody>
          <a:bodyPr anchor="ctr"/>
          <a:lstStyle>
            <a:lvl1pPr>
              <a:defRPr/>
            </a:lvl1pPr>
          </a:lstStyle>
          <a:p>
            <a:pPr>
              <a:defRPr/>
            </a:pPr>
            <a:fld id="{73F259F4-4998-49AD-BEFA-E838BD56A915}" type="slidenum">
              <a:rPr lang="en-US"/>
              <a:pPr>
                <a:defRPr/>
              </a:pPr>
              <a:t>‹#›</a:t>
            </a:fld>
            <a:endParaRPr lang="en-US"/>
          </a:p>
        </p:txBody>
      </p:sp>
    </p:spTree>
    <p:extLst>
      <p:ext uri="{BB962C8B-B14F-4D97-AF65-F5344CB8AC3E}">
        <p14:creationId xmlns:p14="http://schemas.microsoft.com/office/powerpoint/2010/main" val="3205843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Title 1"/>
          <p:cNvSpPr txBox="1">
            <a:spLocks/>
          </p:cNvSpPr>
          <p:nvPr userDrawn="1"/>
        </p:nvSpPr>
        <p:spPr>
          <a:xfrm>
            <a:off x="1828800" y="0"/>
            <a:ext cx="7315200" cy="914400"/>
          </a:xfrm>
          <a:prstGeom prst="rect">
            <a:avLst/>
          </a:prstGeom>
        </p:spPr>
        <p:txBody>
          <a:bodyPr anchor="ctr"/>
          <a:lstStyle/>
          <a:p>
            <a:pPr algn="r" eaLnBrk="0" hangingPunct="0">
              <a:defRPr/>
            </a:pPr>
            <a:r>
              <a:rPr lang="en-US" sz="2400" kern="0" dirty="0">
                <a:solidFill>
                  <a:schemeClr val="bg1"/>
                </a:solidFill>
                <a:latin typeface="+mj-lt"/>
                <a:ea typeface="+mj-ea"/>
                <a:cs typeface="+mj-cs"/>
              </a:rPr>
              <a:t>Grenada Adapted Tsunami Warning Protocol</a:t>
            </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400800"/>
            <a:ext cx="2133600" cy="457200"/>
          </a:xfrm>
        </p:spPr>
        <p:txBody>
          <a:bodyPr anchor="ctr"/>
          <a:lstStyle>
            <a:lvl1pPr>
              <a:defRPr/>
            </a:lvl1pPr>
          </a:lstStyle>
          <a:p>
            <a:pPr>
              <a:defRPr/>
            </a:pPr>
            <a:endParaRPr lang="en-US"/>
          </a:p>
        </p:txBody>
      </p:sp>
      <p:sp>
        <p:nvSpPr>
          <p:cNvPr id="6" name="Rectangle 5"/>
          <p:cNvSpPr>
            <a:spLocks noGrp="1" noChangeArrowheads="1"/>
          </p:cNvSpPr>
          <p:nvPr>
            <p:ph type="ftr" sz="quarter" idx="11"/>
          </p:nvPr>
        </p:nvSpPr>
        <p:spPr>
          <a:xfrm>
            <a:off x="3124200" y="6400800"/>
            <a:ext cx="2895600" cy="457200"/>
          </a:xfrm>
        </p:spPr>
        <p:txBody>
          <a:bodyPr anchor="ctr"/>
          <a:lstStyle>
            <a:lvl1pPr>
              <a:defRPr/>
            </a:lvl1pPr>
          </a:lstStyle>
          <a:p>
            <a:pPr>
              <a:defRPr/>
            </a:pPr>
            <a:endParaRPr lang="en-US"/>
          </a:p>
        </p:txBody>
      </p:sp>
      <p:sp>
        <p:nvSpPr>
          <p:cNvPr id="7" name="Rectangle 6"/>
          <p:cNvSpPr>
            <a:spLocks noGrp="1" noChangeArrowheads="1"/>
          </p:cNvSpPr>
          <p:nvPr>
            <p:ph type="sldNum" sz="quarter" idx="12"/>
          </p:nvPr>
        </p:nvSpPr>
        <p:spPr>
          <a:xfrm>
            <a:off x="6553200" y="6400800"/>
            <a:ext cx="2133600" cy="457200"/>
          </a:xfrm>
        </p:spPr>
        <p:txBody>
          <a:bodyPr anchor="ctr"/>
          <a:lstStyle>
            <a:lvl1pPr>
              <a:defRPr/>
            </a:lvl1pPr>
          </a:lstStyle>
          <a:p>
            <a:pPr>
              <a:defRPr/>
            </a:pPr>
            <a:fld id="{73F259F4-4998-49AD-BEFA-E838BD56A915}" type="slidenum">
              <a:rPr lang="en-US"/>
              <a:pPr>
                <a:defRPr/>
              </a:pPr>
              <a:t>‹#›</a:t>
            </a:fld>
            <a:endParaRPr lang="en-US"/>
          </a:p>
        </p:txBody>
      </p:sp>
    </p:spTree>
    <p:extLst>
      <p:ext uri="{BB962C8B-B14F-4D97-AF65-F5344CB8AC3E}">
        <p14:creationId xmlns:p14="http://schemas.microsoft.com/office/powerpoint/2010/main" val="320584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6425" cy="11366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idx="10"/>
          </p:nvPr>
        </p:nvSpPr>
        <p:spPr>
          <a:ln/>
        </p:spPr>
        <p:txBody>
          <a:bodyPr/>
          <a:lstStyle>
            <a:lvl1pPr>
              <a:defRPr/>
            </a:lvl1pPr>
          </a:lstStyle>
          <a:p>
            <a:pPr>
              <a:defRPr/>
            </a:pPr>
            <a:endParaRPr lang="en-GB"/>
          </a:p>
        </p:txBody>
      </p:sp>
      <p:sp>
        <p:nvSpPr>
          <p:cNvPr id="5" name="Rectangle 40"/>
          <p:cNvSpPr>
            <a:spLocks noGrp="1" noChangeArrowheads="1"/>
          </p:cNvSpPr>
          <p:nvPr>
            <p:ph type="ftr" idx="11"/>
          </p:nvPr>
        </p:nvSpPr>
        <p:spPr>
          <a:ln/>
        </p:spPr>
        <p:txBody>
          <a:bodyPr/>
          <a:lstStyle>
            <a:lvl1pPr>
              <a:defRPr/>
            </a:lvl1pPr>
          </a:lstStyle>
          <a:p>
            <a:pPr>
              <a:defRPr/>
            </a:pPr>
            <a:endParaRPr lang="en-GB"/>
          </a:p>
        </p:txBody>
      </p:sp>
      <p:sp>
        <p:nvSpPr>
          <p:cNvPr id="6" name="Rectangle 41"/>
          <p:cNvSpPr>
            <a:spLocks noGrp="1" noChangeArrowheads="1"/>
          </p:cNvSpPr>
          <p:nvPr>
            <p:ph type="sldNum" idx="12"/>
          </p:nvPr>
        </p:nvSpPr>
        <p:spPr>
          <a:ln/>
        </p:spPr>
        <p:txBody>
          <a:bodyPr/>
          <a:lstStyle>
            <a:lvl1pPr>
              <a:defRPr/>
            </a:lvl1pPr>
          </a:lstStyle>
          <a:p>
            <a:pPr>
              <a:defRPr/>
            </a:pPr>
            <a:fld id="{A2BDAE70-887D-48F9-9446-68E4DBE1DFB5}" type="slidenum">
              <a:rPr lang="en-GB"/>
              <a:pPr>
                <a:defRPr/>
              </a:pPr>
              <a:t>‹#›</a:t>
            </a:fld>
            <a:endParaRPr lang="en-GB"/>
          </a:p>
        </p:txBody>
      </p:sp>
    </p:spTree>
    <p:extLst>
      <p:ext uri="{BB962C8B-B14F-4D97-AF65-F5344CB8AC3E}">
        <p14:creationId xmlns:p14="http://schemas.microsoft.com/office/powerpoint/2010/main" val="771078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7B109-863B-4756-9B55-6749A21B63FC}" type="datetimeFigureOut">
              <a:rPr lang="en-GB" smtClean="0"/>
              <a:pPr/>
              <a:t>02/05/2012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578BFE-2FB4-4959-949E-7588A7F3366C}" type="slidenum">
              <a:rPr lang="en-GB" smtClean="0"/>
              <a:pPr/>
              <a:t>‹#›</a:t>
            </a:fld>
            <a:endParaRPr lang="en-GB"/>
          </a:p>
        </p:txBody>
      </p:sp>
    </p:spTree>
    <p:extLst>
      <p:ext uri="{BB962C8B-B14F-4D97-AF65-F5344CB8AC3E}">
        <p14:creationId xmlns:p14="http://schemas.microsoft.com/office/powerpoint/2010/main" val="185580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57B109-863B-4756-9B55-6749A21B63FC}" type="datetimeFigureOut">
              <a:rPr lang="en-GB" smtClean="0"/>
              <a:pPr/>
              <a:t>02/05/2012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578BFE-2FB4-4959-949E-7588A7F3366C}" type="slidenum">
              <a:rPr lang="en-GB" smtClean="0"/>
              <a:pPr/>
              <a:t>‹#›</a:t>
            </a:fld>
            <a:endParaRPr lang="en-GB"/>
          </a:p>
        </p:txBody>
      </p:sp>
    </p:spTree>
    <p:extLst>
      <p:ext uri="{BB962C8B-B14F-4D97-AF65-F5344CB8AC3E}">
        <p14:creationId xmlns:p14="http://schemas.microsoft.com/office/powerpoint/2010/main" val="187959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412BCF-7376-4A0D-A0C9-8676681A59B1}" type="slidenum">
              <a:rPr lang="en-US"/>
              <a:pPr>
                <a:defRPr/>
              </a:pPr>
              <a:t>‹#›</a:t>
            </a:fld>
            <a:endParaRPr lang="en-US"/>
          </a:p>
        </p:txBody>
      </p:sp>
      <p:sp>
        <p:nvSpPr>
          <p:cNvPr id="10" name="Content Placeholder 9"/>
          <p:cNvSpPr>
            <a:spLocks noGrp="1"/>
          </p:cNvSpPr>
          <p:nvPr>
            <p:ph sz="quarter" idx="13" hasCustomPrompt="1"/>
          </p:nvPr>
        </p:nvSpPr>
        <p:spPr>
          <a:xfrm>
            <a:off x="1981200" y="101601"/>
            <a:ext cx="7162800" cy="457200"/>
          </a:xfrm>
        </p:spPr>
        <p:txBody>
          <a:bodyPr/>
          <a:lstStyle>
            <a:lvl1pPr>
              <a:buNone/>
              <a:defRPr cap="all" baseline="0"/>
            </a:lvl1pPr>
          </a:lstStyle>
          <a:p>
            <a:pPr lvl="0"/>
            <a:r>
              <a:rPr lang="en-US" dirty="0" smtClean="0"/>
              <a:t>Insert 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0BA3DA-1F96-4336-83EE-294AF5993174}" type="slidenum">
              <a:rPr lang="en-US"/>
              <a:pPr>
                <a:defRPr/>
              </a:pPr>
              <a:t>‹#›</a:t>
            </a:fld>
            <a:endParaRPr lang="en-US"/>
          </a:p>
        </p:txBody>
      </p:sp>
      <p:sp>
        <p:nvSpPr>
          <p:cNvPr id="10" name="Content Placeholder 9"/>
          <p:cNvSpPr>
            <a:spLocks noGrp="1"/>
          </p:cNvSpPr>
          <p:nvPr>
            <p:ph sz="quarter" idx="13" hasCustomPrompt="1"/>
          </p:nvPr>
        </p:nvSpPr>
        <p:spPr>
          <a:xfrm>
            <a:off x="1981200" y="101601"/>
            <a:ext cx="7162800" cy="457200"/>
          </a:xfrm>
        </p:spPr>
        <p:txBody>
          <a:bodyPr/>
          <a:lstStyle>
            <a:lvl1pPr>
              <a:buNone/>
              <a:defRPr cap="all" baseline="0"/>
            </a:lvl1pPr>
          </a:lstStyle>
          <a:p>
            <a:pPr lvl="0"/>
            <a:r>
              <a:rPr lang="en-US" dirty="0" smtClean="0"/>
              <a:t>Insert title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2EDED7-4B4D-43E4-9DBC-9AF357B771CA}" type="slidenum">
              <a:rPr lang="en-US"/>
              <a:pPr>
                <a:defRPr/>
              </a:pPr>
              <a:t>‹#›</a:t>
            </a:fld>
            <a:endParaRPr lang="en-US"/>
          </a:p>
        </p:txBody>
      </p:sp>
      <p:sp>
        <p:nvSpPr>
          <p:cNvPr id="6" name="Content Placeholder 9"/>
          <p:cNvSpPr>
            <a:spLocks noGrp="1"/>
          </p:cNvSpPr>
          <p:nvPr>
            <p:ph sz="quarter" idx="13" hasCustomPrompt="1"/>
          </p:nvPr>
        </p:nvSpPr>
        <p:spPr>
          <a:xfrm>
            <a:off x="1981200" y="101601"/>
            <a:ext cx="7162800" cy="457200"/>
          </a:xfrm>
        </p:spPr>
        <p:txBody>
          <a:bodyPr/>
          <a:lstStyle>
            <a:lvl1pPr>
              <a:buNone/>
              <a:defRPr cap="all" baseline="0"/>
            </a:lvl1pPr>
          </a:lstStyle>
          <a:p>
            <a:pPr lvl="0"/>
            <a:r>
              <a:rPr lang="en-US" dirty="0" smtClean="0"/>
              <a:t>Insert title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87E0C1-F29B-40F0-A1D4-A5E7A00EE83B}" type="slidenum">
              <a:rPr lang="en-US"/>
              <a:pPr>
                <a:defRPr/>
              </a:pPr>
              <a:t>‹#›</a:t>
            </a:fld>
            <a:endParaRPr lang="en-US"/>
          </a:p>
        </p:txBody>
      </p:sp>
      <p:sp>
        <p:nvSpPr>
          <p:cNvPr id="5" name="Content Placeholder 9"/>
          <p:cNvSpPr>
            <a:spLocks noGrp="1"/>
          </p:cNvSpPr>
          <p:nvPr>
            <p:ph sz="quarter" idx="13" hasCustomPrompt="1"/>
          </p:nvPr>
        </p:nvSpPr>
        <p:spPr>
          <a:xfrm>
            <a:off x="1981200" y="101601"/>
            <a:ext cx="7162800" cy="457200"/>
          </a:xfrm>
        </p:spPr>
        <p:txBody>
          <a:bodyPr/>
          <a:lstStyle>
            <a:lvl1pPr>
              <a:buNone/>
              <a:defRPr cap="all" baseline="0"/>
            </a:lvl1pPr>
          </a:lstStyle>
          <a:p>
            <a:pPr lvl="0"/>
            <a:r>
              <a:rPr lang="en-US" dirty="0" smtClean="0"/>
              <a:t>Insert 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1C884C-ACE2-493B-BC9B-CAC9AE21F64C}" type="slidenum">
              <a:rPr lang="en-US"/>
              <a:pPr>
                <a:defRPr/>
              </a:pPr>
              <a:t>‹#›</a:t>
            </a:fld>
            <a:endParaRPr lang="en-US"/>
          </a:p>
        </p:txBody>
      </p:sp>
      <p:sp>
        <p:nvSpPr>
          <p:cNvPr id="8" name="Content Placeholder 9"/>
          <p:cNvSpPr>
            <a:spLocks noGrp="1"/>
          </p:cNvSpPr>
          <p:nvPr>
            <p:ph sz="quarter" idx="13" hasCustomPrompt="1"/>
          </p:nvPr>
        </p:nvSpPr>
        <p:spPr>
          <a:xfrm>
            <a:off x="1981200" y="101601"/>
            <a:ext cx="7162800" cy="457200"/>
          </a:xfrm>
        </p:spPr>
        <p:txBody>
          <a:bodyPr/>
          <a:lstStyle>
            <a:lvl1pPr>
              <a:buNone/>
              <a:defRPr cap="all" baseline="0"/>
            </a:lvl1pPr>
          </a:lstStyle>
          <a:p>
            <a:pPr lvl="0"/>
            <a:r>
              <a:rPr lang="en-US" dirty="0" smtClean="0"/>
              <a:t>Insert title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BE7E18-BCF8-4A9F-A949-F28657636126}" type="slidenum">
              <a:rPr lang="en-US"/>
              <a:pPr>
                <a:defRPr/>
              </a:pPr>
              <a:t>‹#›</a:t>
            </a:fld>
            <a:endParaRPr lang="en-US"/>
          </a:p>
        </p:txBody>
      </p:sp>
      <p:sp>
        <p:nvSpPr>
          <p:cNvPr id="8" name="Content Placeholder 9"/>
          <p:cNvSpPr>
            <a:spLocks noGrp="1"/>
          </p:cNvSpPr>
          <p:nvPr>
            <p:ph sz="quarter" idx="13" hasCustomPrompt="1"/>
          </p:nvPr>
        </p:nvSpPr>
        <p:spPr>
          <a:xfrm>
            <a:off x="1981200" y="101601"/>
            <a:ext cx="7162800" cy="457200"/>
          </a:xfrm>
        </p:spPr>
        <p:txBody>
          <a:bodyPr/>
          <a:lstStyle>
            <a:lvl1pPr>
              <a:buNone/>
              <a:defRPr cap="all" baseline="0"/>
            </a:lvl1pPr>
          </a:lstStyle>
          <a:p>
            <a:pPr lvl="0"/>
            <a:r>
              <a:rPr lang="en-US" dirty="0" smtClean="0"/>
              <a:t>Insert 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1B48B-B752-4BF5-8B76-18D4BC459DD2}" type="slidenum">
              <a:rPr lang="en-US"/>
              <a:pPr>
                <a:defRPr/>
              </a:pPr>
              <a:t>‹#›</a:t>
            </a:fld>
            <a:endParaRPr lang="en-US"/>
          </a:p>
        </p:txBody>
      </p:sp>
      <p:sp>
        <p:nvSpPr>
          <p:cNvPr id="7" name="Content Placeholder 9"/>
          <p:cNvSpPr>
            <a:spLocks noGrp="1"/>
          </p:cNvSpPr>
          <p:nvPr>
            <p:ph sz="quarter" idx="13" hasCustomPrompt="1"/>
          </p:nvPr>
        </p:nvSpPr>
        <p:spPr>
          <a:xfrm>
            <a:off x="1981200" y="101601"/>
            <a:ext cx="7162800" cy="457200"/>
          </a:xfrm>
        </p:spPr>
        <p:txBody>
          <a:bodyPr/>
          <a:lstStyle>
            <a:lvl1pPr>
              <a:buNone/>
              <a:defRPr cap="all" baseline="0"/>
            </a:lvl1pPr>
          </a:lstStyle>
          <a:p>
            <a:pPr lvl="0"/>
            <a:r>
              <a:rPr lang="en-US" dirty="0" smtClean="0"/>
              <a:t>Insert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2180458-4035-4C38-BBBF-03861DCF3F13}" type="slidenum">
              <a:rPr lang="en-US"/>
              <a:pPr>
                <a:defRPr/>
              </a:pPr>
              <a:t>‹#›</a:t>
            </a:fld>
            <a:endParaRPr lang="en-US"/>
          </a:p>
        </p:txBody>
      </p:sp>
      <p:sp>
        <p:nvSpPr>
          <p:cNvPr id="7" name="Rectangle 6"/>
          <p:cNvSpPr/>
          <p:nvPr/>
        </p:nvSpPr>
        <p:spPr>
          <a:xfrm>
            <a:off x="0" y="152400"/>
            <a:ext cx="1905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1" name="Picture 13" descr="line for slides.png"/>
          <p:cNvPicPr>
            <a:picLocks noChangeAspect="1"/>
          </p:cNvPicPr>
          <p:nvPr/>
        </p:nvPicPr>
        <p:blipFill>
          <a:blip r:embed="rId30" cstate="print"/>
          <a:srcRect l="5585" r="4745" b="94444"/>
          <a:stretch>
            <a:fillRect/>
          </a:stretch>
        </p:blipFill>
        <p:spPr bwMode="auto">
          <a:xfrm>
            <a:off x="0" y="6553200"/>
            <a:ext cx="9144000" cy="304800"/>
          </a:xfrm>
          <a:prstGeom prst="rect">
            <a:avLst/>
          </a:prstGeom>
          <a:noFill/>
          <a:ln w="9525">
            <a:noFill/>
            <a:miter lim="800000"/>
            <a:headEnd/>
            <a:tailEnd/>
          </a:ln>
        </p:spPr>
      </p:pic>
      <p:sp>
        <p:nvSpPr>
          <p:cNvPr id="10" name="Rectangle 5"/>
          <p:cNvSpPr txBox="1">
            <a:spLocks noChangeArrowheads="1"/>
          </p:cNvSpPr>
          <p:nvPr/>
        </p:nvSpPr>
        <p:spPr bwMode="white">
          <a:xfrm>
            <a:off x="7086600" y="6537325"/>
            <a:ext cx="1752600" cy="320675"/>
          </a:xfrm>
          <a:prstGeom prst="rect">
            <a:avLst/>
          </a:prstGeom>
          <a:noFill/>
          <a:ln w="9525">
            <a:noFill/>
            <a:miter lim="800000"/>
            <a:headEnd/>
            <a:tailEnd/>
          </a:ln>
          <a:effectLst/>
        </p:spPr>
        <p:txBody>
          <a:bodyPr/>
          <a:lstStyle>
            <a:lvl1pPr algn="r">
              <a:defRPr sz="1000">
                <a:solidFill>
                  <a:schemeClr val="bg1"/>
                </a:solidFill>
              </a:defRPr>
            </a:lvl1pPr>
          </a:lstStyle>
          <a:p>
            <a:pPr>
              <a:defRPr/>
            </a:pPr>
            <a:r>
              <a:rPr lang="en-US" dirty="0" smtClean="0"/>
              <a:t>www.AlertingSolutions.com</a:t>
            </a:r>
            <a:endParaRPr lang="en-US" dirty="0"/>
          </a:p>
        </p:txBody>
      </p:sp>
      <p:sp>
        <p:nvSpPr>
          <p:cNvPr id="11" name="Rectangle 6"/>
          <p:cNvSpPr txBox="1">
            <a:spLocks noChangeArrowheads="1"/>
          </p:cNvSpPr>
          <p:nvPr/>
        </p:nvSpPr>
        <p:spPr bwMode="white">
          <a:xfrm>
            <a:off x="4191000" y="6553200"/>
            <a:ext cx="838200" cy="261938"/>
          </a:xfrm>
          <a:prstGeom prst="rect">
            <a:avLst/>
          </a:prstGeom>
          <a:noFill/>
          <a:ln w="9525">
            <a:noFill/>
            <a:miter lim="800000"/>
            <a:headEnd/>
            <a:tailEnd/>
          </a:ln>
          <a:effectLst/>
        </p:spPr>
        <p:txBody>
          <a:bodyPr/>
          <a:lstStyle>
            <a:lvl1pPr algn="ctr">
              <a:defRPr sz="1000">
                <a:solidFill>
                  <a:schemeClr val="tx2"/>
                </a:solidFill>
              </a:defRPr>
            </a:lvl1pPr>
          </a:lstStyle>
          <a:p>
            <a:pPr>
              <a:defRPr/>
            </a:pPr>
            <a:fld id="{8C1CEADF-861C-464B-8110-798EAFE30801}" type="slidenum">
              <a:rPr lang="en-US" smtClean="0"/>
              <a:pPr>
                <a:defRPr/>
              </a:pPr>
              <a:t>‹#›</a:t>
            </a:fld>
            <a:endParaRPr lang="en-US"/>
          </a:p>
        </p:txBody>
      </p:sp>
      <p:pic>
        <p:nvPicPr>
          <p:cNvPr id="1034" name="Picture 12" descr="top for slides.png"/>
          <p:cNvPicPr>
            <a:picLocks noChangeAspect="1"/>
          </p:cNvPicPr>
          <p:nvPr/>
        </p:nvPicPr>
        <p:blipFill>
          <a:blip r:embed="rId31" cstate="print"/>
          <a:srcRect l="7054" r="4745" b="75999"/>
          <a:stretch>
            <a:fillRect/>
          </a:stretch>
        </p:blipFill>
        <p:spPr bwMode="auto">
          <a:xfrm>
            <a:off x="0" y="0"/>
            <a:ext cx="9144000" cy="1828800"/>
          </a:xfrm>
          <a:prstGeom prst="rect">
            <a:avLst/>
          </a:prstGeom>
          <a:noFill/>
          <a:ln w="9525">
            <a:noFill/>
            <a:miter lim="800000"/>
            <a:headEnd/>
            <a:tailEnd/>
          </a:ln>
        </p:spPr>
      </p:pic>
      <p:sp>
        <p:nvSpPr>
          <p:cNvPr id="12" name="Rectangle 11"/>
          <p:cNvSpPr/>
          <p:nvPr/>
        </p:nvSpPr>
        <p:spPr>
          <a:xfrm>
            <a:off x="0" y="1524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5" name="Picture 11" descr="AlertingSolutions_Logo2.jpg"/>
          <p:cNvPicPr>
            <a:picLocks noChangeAspect="1"/>
          </p:cNvPicPr>
          <p:nvPr/>
        </p:nvPicPr>
        <p:blipFill>
          <a:blip r:embed="rId32" cstate="print"/>
          <a:srcRect/>
          <a:stretch>
            <a:fillRect/>
          </a:stretch>
        </p:blipFill>
        <p:spPr bwMode="auto">
          <a:xfrm>
            <a:off x="14288" y="152400"/>
            <a:ext cx="1828800" cy="461963"/>
          </a:xfrm>
          <a:prstGeom prst="rect">
            <a:avLst/>
          </a:prstGeom>
          <a:noFill/>
          <a:ln w="9525">
            <a:noFill/>
            <a:miter lim="800000"/>
            <a:headEnd/>
            <a:tailEnd/>
          </a:ln>
        </p:spPr>
      </p:pic>
      <p:sp>
        <p:nvSpPr>
          <p:cNvPr id="13" name="TextBox 12"/>
          <p:cNvSpPr txBox="1"/>
          <p:nvPr/>
        </p:nvSpPr>
        <p:spPr>
          <a:xfrm>
            <a:off x="228600" y="6548735"/>
            <a:ext cx="3276859" cy="461665"/>
          </a:xfrm>
          <a:prstGeom prst="rect">
            <a:avLst/>
          </a:prstGeom>
          <a:noFill/>
        </p:spPr>
        <p:txBody>
          <a:bodyPr wrap="square" rtlCol="0">
            <a:spAutoFit/>
          </a:bodyPr>
          <a:lstStyle/>
          <a:p>
            <a:r>
              <a:rPr lang="en-US" sz="800" dirty="0" smtClean="0">
                <a:solidFill>
                  <a:schemeClr val="bg1"/>
                </a:solidFill>
              </a:rPr>
              <a:t>837 Arnold Drive., Suite 600</a:t>
            </a:r>
            <a:r>
              <a:rPr lang="en-US" sz="800" baseline="0" dirty="0" smtClean="0">
                <a:solidFill>
                  <a:schemeClr val="bg1"/>
                </a:solidFill>
              </a:rPr>
              <a:t> | </a:t>
            </a:r>
            <a:r>
              <a:rPr lang="en-US" sz="800" dirty="0" smtClean="0">
                <a:solidFill>
                  <a:schemeClr val="bg1"/>
                </a:solidFill>
              </a:rPr>
              <a:t>Martinez, CA 94553</a:t>
            </a:r>
          </a:p>
          <a:p>
            <a:r>
              <a:rPr lang="en-US" sz="800" dirty="0" smtClean="0">
                <a:solidFill>
                  <a:schemeClr val="bg1"/>
                </a:solidFill>
              </a:rPr>
              <a:t>T: (925) 228-2152</a:t>
            </a:r>
            <a:r>
              <a:rPr lang="en-US" sz="800" baseline="0" dirty="0" smtClean="0">
                <a:solidFill>
                  <a:schemeClr val="bg1"/>
                </a:solidFill>
              </a:rPr>
              <a:t> | </a:t>
            </a:r>
            <a:r>
              <a:rPr lang="en-US" sz="800" dirty="0" smtClean="0">
                <a:solidFill>
                  <a:schemeClr val="bg1"/>
                </a:solidFill>
              </a:rPr>
              <a:t>F: (925) 228-2114</a:t>
            </a:r>
            <a:r>
              <a:rPr lang="en-US" sz="800" baseline="0" dirty="0" smtClean="0">
                <a:solidFill>
                  <a:schemeClr val="bg1"/>
                </a:solidFill>
              </a:rPr>
              <a:t> | </a:t>
            </a:r>
            <a:r>
              <a:rPr lang="en-US" sz="800" dirty="0" smtClean="0">
                <a:solidFill>
                  <a:schemeClr val="bg1"/>
                </a:solidFill>
              </a:rPr>
              <a:t>info@AlertingSolutions.com</a:t>
            </a:r>
          </a:p>
          <a:p>
            <a:endParaRPr lang="en-US" sz="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smonitor.com/World/Americas/2012/0321/Better-prepared-Mexico-s-7.4-quake-causes-damage-but-no-death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ppw.us/ppw/"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ientificamerican.com/media/inline/senate-climate-legislation-draft-kerry-boxer-emissions-limit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5320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114300" y="0"/>
            <a:ext cx="8915400" cy="1663700"/>
          </a:xfrm>
        </p:spPr>
        <p:txBody>
          <a:bodyPr/>
          <a:lstStyle/>
          <a:p>
            <a:r>
              <a:rPr lang="en-US" sz="3200" b="1" dirty="0" smtClean="0">
                <a:solidFill>
                  <a:schemeClr val="bg1"/>
                </a:solidFill>
              </a:rPr>
              <a:t>Legal, Policy and Procedural Challenges in</a:t>
            </a:r>
          </a:p>
          <a:p>
            <a:r>
              <a:rPr lang="en-US" sz="3200" b="1" dirty="0" smtClean="0">
                <a:solidFill>
                  <a:schemeClr val="bg1"/>
                </a:solidFill>
              </a:rPr>
              <a:t>Building CAP Warning Systems, with example systems</a:t>
            </a:r>
          </a:p>
          <a:p>
            <a:r>
              <a:rPr lang="en-US" sz="3200" b="1" dirty="0" smtClean="0">
                <a:solidFill>
                  <a:schemeClr val="bg1"/>
                </a:solidFill>
              </a:rPr>
              <a:t> </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295400"/>
            <a:ext cx="8763000" cy="457200"/>
          </a:xfrm>
        </p:spPr>
        <p:txBody>
          <a:bodyPr/>
          <a:lstStyle/>
          <a:p>
            <a:r>
              <a:rPr lang="en-US" dirty="0" smtClean="0"/>
              <a:t>When a country takes it seriously</a:t>
            </a:r>
            <a:endParaRPr lang="en-US" dirty="0"/>
          </a:p>
        </p:txBody>
      </p:sp>
      <p:pic>
        <p:nvPicPr>
          <p:cNvPr id="4" name="Picture 2" descr="D:\DCIM\Camera\20120501_1747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70666"/>
            <a:ext cx="3455371" cy="32011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DCIM\Camera\20120501_1747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91860"/>
            <a:ext cx="3276600" cy="322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788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914400"/>
            <a:ext cx="8762999" cy="5562599"/>
          </a:xfrm>
        </p:spPr>
        <p:txBody>
          <a:bodyPr/>
          <a:lstStyle/>
          <a:p>
            <a:r>
              <a:rPr lang="en-US" sz="1200" u="sng" dirty="0">
                <a:hlinkClick r:id="rId2"/>
              </a:rPr>
              <a:t>http://www.csmonitor.com/World/Americas/2012/0321/Better-prepared-Mexico-s-7.4-quake-causes-damage-but-no-deaths</a:t>
            </a:r>
            <a:endParaRPr lang="en-US" sz="1200" dirty="0"/>
          </a:p>
          <a:p>
            <a:r>
              <a:rPr lang="en-US" sz="2800" b="1" dirty="0">
                <a:solidFill>
                  <a:srgbClr val="FF0000"/>
                </a:solidFill>
              </a:rPr>
              <a:t>Better prepared: Mexico's 7.4 quake causes damage, but no </a:t>
            </a:r>
            <a:r>
              <a:rPr lang="en-US" sz="2800" b="1" dirty="0" smtClean="0">
                <a:solidFill>
                  <a:srgbClr val="FF0000"/>
                </a:solidFill>
              </a:rPr>
              <a:t>deaths</a:t>
            </a:r>
            <a:r>
              <a:rPr lang="en-US" sz="2400" b="1" dirty="0" smtClean="0">
                <a:solidFill>
                  <a:srgbClr val="FF0000"/>
                </a:solidFill>
              </a:rPr>
              <a:t>.</a:t>
            </a:r>
            <a:endParaRPr lang="en-US" sz="2400" b="1" dirty="0">
              <a:solidFill>
                <a:srgbClr val="FF0000"/>
              </a:solidFill>
            </a:endParaRPr>
          </a:p>
          <a:p>
            <a:r>
              <a:rPr lang="en-US" sz="2400" b="1" dirty="0"/>
              <a:t>Mexico's worst earthquake in nearly 30 years was met by stricter building codes and </a:t>
            </a:r>
            <a:r>
              <a:rPr lang="en-US" sz="2400" b="1" dirty="0">
                <a:solidFill>
                  <a:schemeClr val="accent6">
                    <a:lumMod val="75000"/>
                  </a:schemeClr>
                </a:solidFill>
              </a:rPr>
              <a:t>a </a:t>
            </a:r>
            <a:r>
              <a:rPr lang="en-US" sz="2400" b="1" dirty="0">
                <a:solidFill>
                  <a:srgbClr val="FF0000"/>
                </a:solidFill>
              </a:rPr>
              <a:t>city prepared by evacuation drills and early warning systems.</a:t>
            </a:r>
          </a:p>
          <a:p>
            <a:r>
              <a:rPr lang="en-US" sz="1400" dirty="0"/>
              <a:t>By Sara Miller </a:t>
            </a:r>
            <a:r>
              <a:rPr lang="en-US" sz="1400" dirty="0" err="1"/>
              <a:t>Llana</a:t>
            </a:r>
            <a:r>
              <a:rPr lang="en-US" sz="1400" dirty="0"/>
              <a:t>, </a:t>
            </a:r>
            <a:r>
              <a:rPr lang="en-US" sz="1400" i="1" dirty="0"/>
              <a:t>Staff writer</a:t>
            </a:r>
            <a:r>
              <a:rPr lang="en-US" sz="1400" dirty="0"/>
              <a:t>, Lauren </a:t>
            </a:r>
            <a:r>
              <a:rPr lang="en-US" sz="1400" dirty="0" err="1"/>
              <a:t>Villagran</a:t>
            </a:r>
            <a:r>
              <a:rPr lang="en-US" sz="1400" dirty="0"/>
              <a:t>, </a:t>
            </a:r>
            <a:r>
              <a:rPr lang="en-US" sz="1400" i="1" dirty="0"/>
              <a:t>Correspondent</a:t>
            </a:r>
            <a:r>
              <a:rPr lang="en-US" sz="1400" dirty="0"/>
              <a:t> / March 21, </a:t>
            </a:r>
            <a:r>
              <a:rPr lang="en-US" sz="1400" dirty="0" smtClean="0"/>
              <a:t>2012 MEXICO </a:t>
            </a:r>
            <a:r>
              <a:rPr lang="en-US" sz="1400" dirty="0"/>
              <a:t>CITY</a:t>
            </a:r>
          </a:p>
          <a:p>
            <a:r>
              <a:rPr lang="en-US" dirty="0">
                <a:solidFill>
                  <a:schemeClr val="bg1">
                    <a:lumMod val="50000"/>
                  </a:schemeClr>
                </a:solidFill>
              </a:rPr>
              <a:t>By the time the powerful 7.4 earthquake rumbled in Mexico City Tuesday, the 56 students ages 6 months to 6 years attending the Montessori Kid's Place in Mexico City were already evacuated, gathered in the front lobby of the school, a location city engineers had earlier indicated as the safest spot.</a:t>
            </a:r>
          </a:p>
          <a:p>
            <a:r>
              <a:rPr lang="en-US" dirty="0">
                <a:solidFill>
                  <a:schemeClr val="bg1">
                    <a:lumMod val="65000"/>
                  </a:schemeClr>
                </a:solidFill>
              </a:rPr>
              <a:t>“For a few seconds, nothing happened, and we thought it might be a false alarm,” says Claudia </a:t>
            </a:r>
            <a:r>
              <a:rPr lang="en-US" dirty="0" err="1">
                <a:solidFill>
                  <a:schemeClr val="bg1">
                    <a:lumMod val="65000"/>
                  </a:schemeClr>
                </a:solidFill>
              </a:rPr>
              <a:t>Yañez</a:t>
            </a:r>
            <a:r>
              <a:rPr lang="en-US" dirty="0">
                <a:solidFill>
                  <a:schemeClr val="bg1">
                    <a:lumMod val="65000"/>
                  </a:schemeClr>
                </a:solidFill>
              </a:rPr>
              <a:t>, the school director. </a:t>
            </a:r>
          </a:p>
          <a:p>
            <a:r>
              <a:rPr lang="en-US" dirty="0">
                <a:solidFill>
                  <a:schemeClr val="bg1">
                    <a:lumMod val="65000"/>
                  </a:schemeClr>
                </a:solidFill>
              </a:rPr>
              <a:t>If an earthquake </a:t>
            </a:r>
            <a:r>
              <a:rPr lang="en-US" dirty="0" smtClean="0">
                <a:solidFill>
                  <a:schemeClr val="bg1">
                    <a:lumMod val="65000"/>
                  </a:schemeClr>
                </a:solidFill>
              </a:rPr>
              <a:t>strikes</a:t>
            </a:r>
            <a:r>
              <a:rPr lang="en-US" dirty="0">
                <a:solidFill>
                  <a:schemeClr val="bg1">
                    <a:lumMod val="65000"/>
                  </a:schemeClr>
                </a:solidFill>
              </a:rPr>
              <a:t>, an alarm sounds and a voice warns “earthquake,” as it did Tuesday, giving them a minute of time to implement the drills they practice monthly. </a:t>
            </a:r>
            <a:r>
              <a:rPr lang="en-US" dirty="0" smtClean="0">
                <a:solidFill>
                  <a:schemeClr val="bg1">
                    <a:lumMod val="65000"/>
                  </a:schemeClr>
                </a:solidFill>
              </a:rPr>
              <a:t>“</a:t>
            </a:r>
            <a:r>
              <a:rPr lang="en-US" dirty="0">
                <a:solidFill>
                  <a:schemeClr val="bg1">
                    <a:lumMod val="65000"/>
                  </a:schemeClr>
                </a:solidFill>
              </a:rPr>
              <a:t>This minute is very valuable,” Ms. </a:t>
            </a:r>
            <a:r>
              <a:rPr lang="en-US" dirty="0" err="1">
                <a:solidFill>
                  <a:schemeClr val="bg1">
                    <a:lumMod val="65000"/>
                  </a:schemeClr>
                </a:solidFill>
              </a:rPr>
              <a:t>Yañez</a:t>
            </a:r>
            <a:r>
              <a:rPr lang="en-US" dirty="0">
                <a:solidFill>
                  <a:schemeClr val="bg1">
                    <a:lumMod val="65000"/>
                  </a:schemeClr>
                </a:solidFill>
              </a:rPr>
              <a:t> says. </a:t>
            </a:r>
          </a:p>
        </p:txBody>
      </p:sp>
      <p:sp>
        <p:nvSpPr>
          <p:cNvPr id="3" name="Content Placeholder 2"/>
          <p:cNvSpPr>
            <a:spLocks noGrp="1"/>
          </p:cNvSpPr>
          <p:nvPr>
            <p:ph sz="quarter" idx="13"/>
          </p:nvPr>
        </p:nvSpPr>
        <p:spPr/>
        <p:txBody>
          <a:bodyPr/>
          <a:lstStyle/>
          <a:p>
            <a:r>
              <a:rPr lang="en-US" sz="2800" dirty="0" smtClean="0"/>
              <a:t>The kind of news we want:</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Movie</a:t>
            </a:r>
            <a:endParaRPr lang="en-US" dirty="0"/>
          </a:p>
        </p:txBody>
      </p:sp>
      <p:sp>
        <p:nvSpPr>
          <p:cNvPr id="3" name="Content Placeholder 2"/>
          <p:cNvSpPr>
            <a:spLocks noGrp="1"/>
          </p:cNvSpPr>
          <p:nvPr>
            <p:ph sz="quarter" idx="13"/>
          </p:nvPr>
        </p:nvSpPr>
        <p:spPr/>
        <p:txBody>
          <a:bodyPr/>
          <a:lstStyle/>
          <a:p>
            <a:r>
              <a:rPr lang="en-US" dirty="0" smtClean="0"/>
              <a:t>Mexico drill</a:t>
            </a:r>
            <a:endParaRPr lang="en-US" dirty="0"/>
          </a:p>
        </p:txBody>
      </p:sp>
    </p:spTree>
    <p:extLst>
      <p:ext uri="{BB962C8B-B14F-4D97-AF65-F5344CB8AC3E}">
        <p14:creationId xmlns:p14="http://schemas.microsoft.com/office/powerpoint/2010/main" val="3225537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Content Placeholder 2"/>
          <p:cNvSpPr>
            <a:spLocks noGrp="1"/>
          </p:cNvSpPr>
          <p:nvPr>
            <p:ph sz="quarter" idx="13"/>
          </p:nvPr>
        </p:nvSpPr>
        <p:spPr/>
        <p:txBody>
          <a:bodyPr/>
          <a:lstStyle/>
          <a:p>
            <a:r>
              <a:rPr lang="en-US" dirty="0" smtClean="0"/>
              <a:t>Mexico city alert system</a:t>
            </a:r>
            <a:endParaRPr lang="en-US" dirty="0"/>
          </a:p>
        </p:txBody>
      </p:sp>
      <p:pic>
        <p:nvPicPr>
          <p:cNvPr id="4" name="Picture 2" descr="Arquitectura B%c3%a1sic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408113"/>
            <a:ext cx="600075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S6302049"/>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6929438" y="2979738"/>
            <a:ext cx="11874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6572250" y="5302250"/>
            <a:ext cx="18002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S6302018"/>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5143500" y="836613"/>
            <a:ext cx="11874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6">
            <a:lum contrast="30000"/>
            <a:extLst>
              <a:ext uri="{28A0092B-C50C-407E-A947-70E740481C1C}">
                <a14:useLocalDpi xmlns:a14="http://schemas.microsoft.com/office/drawing/2010/main" val="0"/>
              </a:ext>
            </a:extLst>
          </a:blip>
          <a:srcRect/>
          <a:stretch>
            <a:fillRect/>
          </a:stretch>
        </p:blipFill>
        <p:spPr bwMode="auto">
          <a:xfrm>
            <a:off x="2266950" y="765175"/>
            <a:ext cx="18002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S6302024"/>
          <p:cNvPicPr>
            <a:picLocks noChangeAspect="1" noChangeArrowheads="1"/>
          </p:cNvPicPr>
          <p:nvPr/>
        </p:nvPicPr>
        <p:blipFill>
          <a:blip r:embed="rId7">
            <a:lum contrast="30000"/>
            <a:extLst>
              <a:ext uri="{28A0092B-C50C-407E-A947-70E740481C1C}">
                <a14:useLocalDpi xmlns:a14="http://schemas.microsoft.com/office/drawing/2010/main" val="0"/>
              </a:ext>
            </a:extLst>
          </a:blip>
          <a:srcRect/>
          <a:stretch>
            <a:fillRect/>
          </a:stretch>
        </p:blipFill>
        <p:spPr bwMode="auto">
          <a:xfrm>
            <a:off x="714375" y="2265363"/>
            <a:ext cx="11890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8">
            <a:lum contrast="30000"/>
            <a:extLst>
              <a:ext uri="{28A0092B-C50C-407E-A947-70E740481C1C}">
                <a14:useLocalDpi xmlns:a14="http://schemas.microsoft.com/office/drawing/2010/main" val="0"/>
              </a:ext>
            </a:extLst>
          </a:blip>
          <a:srcRect/>
          <a:stretch>
            <a:fillRect/>
          </a:stretch>
        </p:blipFill>
        <p:spPr bwMode="auto">
          <a:xfrm>
            <a:off x="714375" y="4265613"/>
            <a:ext cx="11271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9 Conector recto de flecha"/>
          <p:cNvCxnSpPr/>
          <p:nvPr/>
        </p:nvCxnSpPr>
        <p:spPr>
          <a:xfrm>
            <a:off x="4500563" y="1836738"/>
            <a:ext cx="714375" cy="1587"/>
          </a:xfrm>
          <a:prstGeom prst="straightConnector1">
            <a:avLst/>
          </a:prstGeom>
          <a:ln w="38100">
            <a:solidFill>
              <a:srgbClr val="00206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2" name="10 Conector recto de flecha"/>
          <p:cNvCxnSpPr/>
          <p:nvPr/>
        </p:nvCxnSpPr>
        <p:spPr>
          <a:xfrm flipV="1">
            <a:off x="5500688" y="3551238"/>
            <a:ext cx="1428750" cy="571500"/>
          </a:xfrm>
          <a:prstGeom prst="straightConnector1">
            <a:avLst/>
          </a:prstGeom>
          <a:ln w="38100">
            <a:solidFill>
              <a:srgbClr val="00206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3" name="11 Conector recto de flecha"/>
          <p:cNvCxnSpPr/>
          <p:nvPr/>
        </p:nvCxnSpPr>
        <p:spPr>
          <a:xfrm rot="5400000">
            <a:off x="1774825" y="3117850"/>
            <a:ext cx="2006600" cy="1873250"/>
          </a:xfrm>
          <a:prstGeom prst="straightConnector1">
            <a:avLst/>
          </a:prstGeom>
          <a:ln w="38100">
            <a:solidFill>
              <a:srgbClr val="00206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4" name="12 Conector recto de flecha"/>
          <p:cNvCxnSpPr/>
          <p:nvPr/>
        </p:nvCxnSpPr>
        <p:spPr>
          <a:xfrm rot="16200000" flipV="1">
            <a:off x="4102100" y="1438275"/>
            <a:ext cx="439738" cy="357188"/>
          </a:xfrm>
          <a:prstGeom prst="straightConnector1">
            <a:avLst/>
          </a:prstGeom>
          <a:ln w="38100">
            <a:solidFill>
              <a:srgbClr val="00206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5" name="13 Conector recto de flecha"/>
          <p:cNvCxnSpPr/>
          <p:nvPr/>
        </p:nvCxnSpPr>
        <p:spPr>
          <a:xfrm rot="16200000" flipH="1">
            <a:off x="5203032" y="4420394"/>
            <a:ext cx="1611312" cy="1016000"/>
          </a:xfrm>
          <a:prstGeom prst="straightConnector1">
            <a:avLst/>
          </a:prstGeom>
          <a:ln w="38100">
            <a:solidFill>
              <a:srgbClr val="00206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6" name="14 Conector recto de flecha"/>
          <p:cNvCxnSpPr/>
          <p:nvPr/>
        </p:nvCxnSpPr>
        <p:spPr>
          <a:xfrm rot="10800000" flipV="1">
            <a:off x="1903413" y="3051175"/>
            <a:ext cx="1739900" cy="6350"/>
          </a:xfrm>
          <a:prstGeom prst="straightConnector1">
            <a:avLst/>
          </a:prstGeom>
          <a:ln w="38100">
            <a:solidFill>
              <a:srgbClr val="002060"/>
            </a:solidFill>
            <a:prstDash val="lg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219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Content Placeholder 2"/>
          <p:cNvSpPr>
            <a:spLocks noGrp="1"/>
          </p:cNvSpPr>
          <p:nvPr>
            <p:ph sz="quarter" idx="13"/>
          </p:nvPr>
        </p:nvSpPr>
        <p:spPr/>
        <p:txBody>
          <a:bodyPr/>
          <a:lstStyle/>
          <a:p>
            <a:r>
              <a:rPr lang="en-US" dirty="0" smtClean="0"/>
              <a:t>All hazard alert radio</a:t>
            </a:r>
          </a:p>
          <a:p>
            <a:endParaRPr lang="en-US" dirty="0"/>
          </a:p>
        </p:txBody>
      </p:sp>
      <p:pic>
        <p:nvPicPr>
          <p:cNvPr id="4" name="Picture 3" descr="SARMEX EQ Radio.jpg"/>
          <p:cNvPicPr>
            <a:picLocks noChangeAspect="1"/>
          </p:cNvPicPr>
          <p:nvPr/>
        </p:nvPicPr>
        <p:blipFill>
          <a:blip r:embed="rId2" cstate="print"/>
          <a:stretch>
            <a:fillRect/>
          </a:stretch>
        </p:blipFill>
        <p:spPr>
          <a:xfrm>
            <a:off x="685800" y="1676400"/>
            <a:ext cx="7802880" cy="3581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Case study in Mexico city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016028" y="990600"/>
            <a:ext cx="3899372" cy="4571999"/>
          </a:xfrm>
          <a:prstGeom prst="rect">
            <a:avLst/>
          </a:prstGeom>
          <a:noFill/>
          <a:ln w="9525">
            <a:noFill/>
            <a:miter lim="800000"/>
            <a:headEnd/>
            <a:tailEnd/>
          </a:ln>
        </p:spPr>
      </p:pic>
      <p:sp>
        <p:nvSpPr>
          <p:cNvPr id="9" name="Right Arrow 8"/>
          <p:cNvSpPr/>
          <p:nvPr/>
        </p:nvSpPr>
        <p:spPr>
          <a:xfrm rot="5400000">
            <a:off x="7010400" y="4267203"/>
            <a:ext cx="914400" cy="4572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 12 sec</a:t>
            </a:r>
            <a:endParaRPr lang="en-US" dirty="0">
              <a:solidFill>
                <a:schemeClr val="tx1"/>
              </a:solidFill>
            </a:endParaRPr>
          </a:p>
        </p:txBody>
      </p:sp>
      <p:sp>
        <p:nvSpPr>
          <p:cNvPr id="4" name="Text Placeholder 3"/>
          <p:cNvSpPr>
            <a:spLocks noGrp="1"/>
          </p:cNvSpPr>
          <p:nvPr>
            <p:ph type="body" idx="1"/>
          </p:nvPr>
        </p:nvSpPr>
        <p:spPr>
          <a:xfrm>
            <a:off x="228600" y="1323636"/>
            <a:ext cx="5257800" cy="3733800"/>
          </a:xfrm>
        </p:spPr>
        <p:txBody>
          <a:bodyPr/>
          <a:lstStyle/>
          <a:p>
            <a:r>
              <a:rPr lang="en-US" dirty="0" smtClean="0">
                <a:solidFill>
                  <a:srgbClr val="FF0000"/>
                </a:solidFill>
              </a:rPr>
              <a:t>December 10, 2011, 19:47:25 local time</a:t>
            </a:r>
          </a:p>
          <a:p>
            <a:endParaRPr lang="en-US" dirty="0" smtClean="0"/>
          </a:p>
          <a:p>
            <a:r>
              <a:rPr lang="en-US" sz="1800" dirty="0" smtClean="0"/>
              <a:t>Major EQ 110 miles from Mexico City</a:t>
            </a:r>
          </a:p>
          <a:p>
            <a:r>
              <a:rPr lang="en-US" sz="1800" dirty="0" smtClean="0"/>
              <a:t>Warning System activated at 19:48: 04</a:t>
            </a:r>
          </a:p>
          <a:p>
            <a:r>
              <a:rPr lang="en-US" sz="1800" dirty="0" smtClean="0"/>
              <a:t>Arrival of EQ wave: 12 seconds after activation</a:t>
            </a:r>
          </a:p>
          <a:p>
            <a:endParaRPr lang="en-US" sz="1800" dirty="0"/>
          </a:p>
          <a:p>
            <a:r>
              <a:rPr lang="en-US" sz="1800" dirty="0" smtClean="0"/>
              <a:t>In this case:</a:t>
            </a:r>
          </a:p>
          <a:p>
            <a:r>
              <a:rPr lang="en-US" b="1" dirty="0" smtClean="0">
                <a:solidFill>
                  <a:schemeClr val="accent6"/>
                </a:solidFill>
              </a:rPr>
              <a:t>Alert activation: &lt;1 second</a:t>
            </a:r>
          </a:p>
          <a:p>
            <a:r>
              <a:rPr lang="en-US" b="1" dirty="0" smtClean="0">
                <a:solidFill>
                  <a:schemeClr val="accent6"/>
                </a:solidFill>
              </a:rPr>
              <a:t>Human react in: 2-4 seconds</a:t>
            </a:r>
          </a:p>
          <a:p>
            <a:r>
              <a:rPr lang="en-US" b="1" dirty="0" smtClean="0">
                <a:solidFill>
                  <a:schemeClr val="accent6"/>
                </a:solidFill>
              </a:rPr>
              <a:t>Response time: &gt;7-9 seconds</a:t>
            </a:r>
          </a:p>
          <a:p>
            <a:endParaRPr lang="en-US" b="1" dirty="0" smtClean="0">
              <a:solidFill>
                <a:schemeClr val="accent6"/>
              </a:solidFill>
            </a:endParaRPr>
          </a:p>
          <a:p>
            <a:endParaRPr lang="en-US" b="1" dirty="0">
              <a:solidFill>
                <a:schemeClr val="accent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66"/>
          <p:cNvSpPr/>
          <p:nvPr/>
        </p:nvSpPr>
        <p:spPr>
          <a:xfrm>
            <a:off x="1295401" y="4495800"/>
            <a:ext cx="2199594" cy="1064029"/>
          </a:xfrm>
          <a:custGeom>
            <a:avLst/>
            <a:gdLst>
              <a:gd name="connsiteX0" fmla="*/ 8312 w 3499658"/>
              <a:gd name="connsiteY0" fmla="*/ 0 h 1064029"/>
              <a:gd name="connsiteX1" fmla="*/ 0 w 3499658"/>
              <a:gd name="connsiteY1" fmla="*/ 1064029 h 1064029"/>
              <a:gd name="connsiteX2" fmla="*/ 3499658 w 3499658"/>
              <a:gd name="connsiteY2" fmla="*/ 1055716 h 1064029"/>
              <a:gd name="connsiteX3" fmla="*/ 3499658 w 3499658"/>
              <a:gd name="connsiteY3" fmla="*/ 490451 h 1064029"/>
              <a:gd name="connsiteX4" fmla="*/ 340821 w 3499658"/>
              <a:gd name="connsiteY4" fmla="*/ 490451 h 1064029"/>
              <a:gd name="connsiteX5" fmla="*/ 8312 w 3499658"/>
              <a:gd name="connsiteY5" fmla="*/ 0 h 106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9658" h="1064029">
                <a:moveTo>
                  <a:pt x="8312" y="0"/>
                </a:moveTo>
                <a:cubicBezTo>
                  <a:pt x="5541" y="354676"/>
                  <a:pt x="2771" y="709353"/>
                  <a:pt x="0" y="1064029"/>
                </a:cubicBezTo>
                <a:lnTo>
                  <a:pt x="3499658" y="1055716"/>
                </a:lnTo>
                <a:lnTo>
                  <a:pt x="3499658" y="490451"/>
                </a:lnTo>
                <a:lnTo>
                  <a:pt x="340821" y="490451"/>
                </a:lnTo>
                <a:lnTo>
                  <a:pt x="831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4887884" y="4488873"/>
            <a:ext cx="3499658" cy="1064029"/>
          </a:xfrm>
          <a:custGeom>
            <a:avLst/>
            <a:gdLst>
              <a:gd name="connsiteX0" fmla="*/ 8312 w 3499658"/>
              <a:gd name="connsiteY0" fmla="*/ 0 h 1064029"/>
              <a:gd name="connsiteX1" fmla="*/ 0 w 3499658"/>
              <a:gd name="connsiteY1" fmla="*/ 1064029 h 1064029"/>
              <a:gd name="connsiteX2" fmla="*/ 3499658 w 3499658"/>
              <a:gd name="connsiteY2" fmla="*/ 1055716 h 1064029"/>
              <a:gd name="connsiteX3" fmla="*/ 3499658 w 3499658"/>
              <a:gd name="connsiteY3" fmla="*/ 490451 h 1064029"/>
              <a:gd name="connsiteX4" fmla="*/ 340821 w 3499658"/>
              <a:gd name="connsiteY4" fmla="*/ 490451 h 1064029"/>
              <a:gd name="connsiteX5" fmla="*/ 8312 w 3499658"/>
              <a:gd name="connsiteY5" fmla="*/ 0 h 106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9658" h="1064029">
                <a:moveTo>
                  <a:pt x="8312" y="0"/>
                </a:moveTo>
                <a:cubicBezTo>
                  <a:pt x="5541" y="354676"/>
                  <a:pt x="2771" y="709353"/>
                  <a:pt x="0" y="1064029"/>
                </a:cubicBezTo>
                <a:lnTo>
                  <a:pt x="3499658" y="1055716"/>
                </a:lnTo>
                <a:lnTo>
                  <a:pt x="3499658" y="490451"/>
                </a:lnTo>
                <a:lnTo>
                  <a:pt x="340821" y="490451"/>
                </a:lnTo>
                <a:lnTo>
                  <a:pt x="8312"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3"/>
          </p:nvPr>
        </p:nvSpPr>
        <p:spPr/>
        <p:txBody>
          <a:bodyPr/>
          <a:lstStyle/>
          <a:p>
            <a:r>
              <a:rPr lang="en-US" dirty="0" smtClean="0"/>
              <a:t>What good is a few seconds?</a:t>
            </a:r>
            <a:endParaRPr lang="en-US" dirty="0"/>
          </a:p>
        </p:txBody>
      </p:sp>
      <p:sp>
        <p:nvSpPr>
          <p:cNvPr id="4" name="AutoShape 1027"/>
          <p:cNvSpPr>
            <a:spLocks noChangeArrowheads="1"/>
          </p:cNvSpPr>
          <p:nvPr/>
        </p:nvSpPr>
        <p:spPr bwMode="auto">
          <a:xfrm>
            <a:off x="546100" y="4175313"/>
            <a:ext cx="8216900" cy="396687"/>
          </a:xfrm>
          <a:prstGeom prst="rightArrow">
            <a:avLst>
              <a:gd name="adj1" fmla="val 45481"/>
              <a:gd name="adj2" fmla="val 69102"/>
            </a:avLst>
          </a:prstGeom>
          <a:solidFill>
            <a:srgbClr val="C4DCFC"/>
          </a:solidFill>
          <a:ln w="28575">
            <a:solidFill>
              <a:schemeClr val="tx1"/>
            </a:solidFill>
            <a:miter lim="800000"/>
            <a:headEnd/>
            <a:tailEnd/>
          </a:ln>
        </p:spPr>
        <p:txBody>
          <a:bodyPr wrap="none" anchor="ctr"/>
          <a:lstStyle/>
          <a:p>
            <a:endParaRPr lang="en-US"/>
          </a:p>
        </p:txBody>
      </p:sp>
      <p:sp>
        <p:nvSpPr>
          <p:cNvPr id="5" name="Text Box 1028"/>
          <p:cNvSpPr txBox="1">
            <a:spLocks noChangeArrowheads="1"/>
          </p:cNvSpPr>
          <p:nvPr/>
        </p:nvSpPr>
        <p:spPr bwMode="auto">
          <a:xfrm rot="18900000">
            <a:off x="3239881" y="2832566"/>
            <a:ext cx="1838965" cy="369332"/>
          </a:xfrm>
          <a:prstGeom prst="rect">
            <a:avLst/>
          </a:prstGeom>
          <a:noFill/>
          <a:ln w="9525">
            <a:noFill/>
            <a:miter lim="800000"/>
            <a:headEnd/>
            <a:tailEnd/>
          </a:ln>
        </p:spPr>
        <p:txBody>
          <a:bodyPr wrap="none">
            <a:spAutoFit/>
          </a:bodyPr>
          <a:lstStyle/>
          <a:p>
            <a:r>
              <a:rPr lang="en-US" sz="1800" dirty="0">
                <a:solidFill>
                  <a:schemeClr val="bg1">
                    <a:lumMod val="65000"/>
                  </a:schemeClr>
                </a:solidFill>
              </a:rPr>
              <a:t>Drop-cover-hold</a:t>
            </a:r>
          </a:p>
        </p:txBody>
      </p:sp>
      <p:sp>
        <p:nvSpPr>
          <p:cNvPr id="6" name="Line 1029"/>
          <p:cNvSpPr>
            <a:spLocks noChangeShapeType="1"/>
          </p:cNvSpPr>
          <p:nvPr/>
        </p:nvSpPr>
        <p:spPr bwMode="auto">
          <a:xfrm>
            <a:off x="546100" y="4315013"/>
            <a:ext cx="0" cy="279400"/>
          </a:xfrm>
          <a:prstGeom prst="line">
            <a:avLst/>
          </a:prstGeom>
          <a:noFill/>
          <a:ln w="9525">
            <a:solidFill>
              <a:schemeClr val="tx1"/>
            </a:solidFill>
            <a:round/>
            <a:headEnd/>
            <a:tailEnd/>
          </a:ln>
        </p:spPr>
        <p:txBody>
          <a:bodyPr/>
          <a:lstStyle/>
          <a:p>
            <a:endParaRPr lang="en-US"/>
          </a:p>
        </p:txBody>
      </p:sp>
      <p:sp>
        <p:nvSpPr>
          <p:cNvPr id="7" name="Line 1030"/>
          <p:cNvSpPr>
            <a:spLocks noChangeShapeType="1"/>
          </p:cNvSpPr>
          <p:nvPr/>
        </p:nvSpPr>
        <p:spPr bwMode="auto">
          <a:xfrm>
            <a:off x="1257300" y="4262625"/>
            <a:ext cx="0" cy="331788"/>
          </a:xfrm>
          <a:prstGeom prst="line">
            <a:avLst/>
          </a:prstGeom>
          <a:noFill/>
          <a:ln w="9525">
            <a:solidFill>
              <a:schemeClr val="tx1"/>
            </a:solidFill>
            <a:round/>
            <a:headEnd/>
            <a:tailEnd/>
          </a:ln>
        </p:spPr>
        <p:txBody>
          <a:bodyPr/>
          <a:lstStyle/>
          <a:p>
            <a:endParaRPr lang="en-US"/>
          </a:p>
        </p:txBody>
      </p:sp>
      <p:sp>
        <p:nvSpPr>
          <p:cNvPr id="8" name="Line 1031"/>
          <p:cNvSpPr>
            <a:spLocks noChangeShapeType="1"/>
          </p:cNvSpPr>
          <p:nvPr/>
        </p:nvSpPr>
        <p:spPr bwMode="auto">
          <a:xfrm>
            <a:off x="1970088" y="4262625"/>
            <a:ext cx="0" cy="331788"/>
          </a:xfrm>
          <a:prstGeom prst="line">
            <a:avLst/>
          </a:prstGeom>
          <a:noFill/>
          <a:ln w="9525">
            <a:solidFill>
              <a:schemeClr val="tx1"/>
            </a:solidFill>
            <a:round/>
            <a:headEnd/>
            <a:tailEnd/>
          </a:ln>
        </p:spPr>
        <p:txBody>
          <a:bodyPr/>
          <a:lstStyle/>
          <a:p>
            <a:endParaRPr lang="en-US"/>
          </a:p>
        </p:txBody>
      </p:sp>
      <p:sp>
        <p:nvSpPr>
          <p:cNvPr id="9" name="Line 1032"/>
          <p:cNvSpPr>
            <a:spLocks noChangeShapeType="1"/>
          </p:cNvSpPr>
          <p:nvPr/>
        </p:nvSpPr>
        <p:spPr bwMode="auto">
          <a:xfrm>
            <a:off x="2681288" y="4270563"/>
            <a:ext cx="0" cy="279400"/>
          </a:xfrm>
          <a:prstGeom prst="line">
            <a:avLst/>
          </a:prstGeom>
          <a:noFill/>
          <a:ln w="9525">
            <a:solidFill>
              <a:schemeClr val="tx1"/>
            </a:solidFill>
            <a:round/>
            <a:headEnd/>
            <a:tailEnd/>
          </a:ln>
        </p:spPr>
        <p:txBody>
          <a:bodyPr/>
          <a:lstStyle/>
          <a:p>
            <a:endParaRPr lang="en-US"/>
          </a:p>
        </p:txBody>
      </p:sp>
      <p:sp>
        <p:nvSpPr>
          <p:cNvPr id="10" name="Line 1033"/>
          <p:cNvSpPr>
            <a:spLocks noChangeShapeType="1"/>
          </p:cNvSpPr>
          <p:nvPr/>
        </p:nvSpPr>
        <p:spPr bwMode="auto">
          <a:xfrm>
            <a:off x="3392488" y="4270563"/>
            <a:ext cx="0" cy="279400"/>
          </a:xfrm>
          <a:prstGeom prst="line">
            <a:avLst/>
          </a:prstGeom>
          <a:noFill/>
          <a:ln w="9525">
            <a:solidFill>
              <a:schemeClr val="tx1"/>
            </a:solidFill>
            <a:round/>
            <a:headEnd/>
            <a:tailEnd/>
          </a:ln>
        </p:spPr>
        <p:txBody>
          <a:bodyPr/>
          <a:lstStyle/>
          <a:p>
            <a:endParaRPr lang="en-US"/>
          </a:p>
        </p:txBody>
      </p:sp>
      <p:sp>
        <p:nvSpPr>
          <p:cNvPr id="11" name="Line 1034"/>
          <p:cNvSpPr>
            <a:spLocks noChangeShapeType="1"/>
          </p:cNvSpPr>
          <p:nvPr/>
        </p:nvSpPr>
        <p:spPr bwMode="auto">
          <a:xfrm>
            <a:off x="4106863" y="4270563"/>
            <a:ext cx="0" cy="279400"/>
          </a:xfrm>
          <a:prstGeom prst="line">
            <a:avLst/>
          </a:prstGeom>
          <a:noFill/>
          <a:ln w="9525">
            <a:solidFill>
              <a:schemeClr val="tx1"/>
            </a:solidFill>
            <a:round/>
            <a:headEnd/>
            <a:tailEnd/>
          </a:ln>
        </p:spPr>
        <p:txBody>
          <a:bodyPr/>
          <a:lstStyle/>
          <a:p>
            <a:endParaRPr lang="en-US"/>
          </a:p>
        </p:txBody>
      </p:sp>
      <p:sp>
        <p:nvSpPr>
          <p:cNvPr id="12" name="Line 1035"/>
          <p:cNvSpPr>
            <a:spLocks noChangeShapeType="1"/>
          </p:cNvSpPr>
          <p:nvPr/>
        </p:nvSpPr>
        <p:spPr bwMode="auto">
          <a:xfrm>
            <a:off x="4818063" y="4270563"/>
            <a:ext cx="0" cy="279400"/>
          </a:xfrm>
          <a:prstGeom prst="line">
            <a:avLst/>
          </a:prstGeom>
          <a:noFill/>
          <a:ln w="9525">
            <a:solidFill>
              <a:schemeClr val="tx1"/>
            </a:solidFill>
            <a:round/>
            <a:headEnd/>
            <a:tailEnd/>
          </a:ln>
        </p:spPr>
        <p:txBody>
          <a:bodyPr/>
          <a:lstStyle/>
          <a:p>
            <a:endParaRPr lang="en-US"/>
          </a:p>
        </p:txBody>
      </p:sp>
      <p:sp>
        <p:nvSpPr>
          <p:cNvPr id="13" name="Text Box 1036"/>
          <p:cNvSpPr txBox="1">
            <a:spLocks noChangeArrowheads="1"/>
          </p:cNvSpPr>
          <p:nvPr/>
        </p:nvSpPr>
        <p:spPr bwMode="auto">
          <a:xfrm>
            <a:off x="444500" y="4594413"/>
            <a:ext cx="203200" cy="274637"/>
          </a:xfrm>
          <a:prstGeom prst="rect">
            <a:avLst/>
          </a:prstGeom>
          <a:noFill/>
          <a:ln w="9525">
            <a:noFill/>
            <a:miter lim="800000"/>
            <a:headEnd/>
            <a:tailEnd/>
          </a:ln>
        </p:spPr>
        <p:txBody>
          <a:bodyPr lIns="45720" rIns="0">
            <a:spAutoFit/>
          </a:bodyPr>
          <a:lstStyle/>
          <a:p>
            <a:r>
              <a:rPr lang="en-US" sz="1800" b="1">
                <a:solidFill>
                  <a:schemeClr val="tx1"/>
                </a:solidFill>
              </a:rPr>
              <a:t>0</a:t>
            </a:r>
            <a:endParaRPr lang="en-US" sz="1800" b="1"/>
          </a:p>
        </p:txBody>
      </p:sp>
      <p:sp>
        <p:nvSpPr>
          <p:cNvPr id="14" name="Text Box 1037"/>
          <p:cNvSpPr txBox="1">
            <a:spLocks noChangeArrowheads="1"/>
          </p:cNvSpPr>
          <p:nvPr/>
        </p:nvSpPr>
        <p:spPr bwMode="auto">
          <a:xfrm>
            <a:off x="1155700" y="4594413"/>
            <a:ext cx="203200" cy="274637"/>
          </a:xfrm>
          <a:prstGeom prst="rect">
            <a:avLst/>
          </a:prstGeom>
          <a:noFill/>
          <a:ln w="9525">
            <a:noFill/>
            <a:miter lim="800000"/>
            <a:headEnd/>
            <a:tailEnd/>
          </a:ln>
        </p:spPr>
        <p:txBody>
          <a:bodyPr lIns="45720" rIns="0">
            <a:spAutoFit/>
          </a:bodyPr>
          <a:lstStyle/>
          <a:p>
            <a:r>
              <a:rPr lang="en-US" sz="1800" b="1">
                <a:solidFill>
                  <a:schemeClr val="tx1"/>
                </a:solidFill>
              </a:rPr>
              <a:t>1</a:t>
            </a:r>
            <a:endParaRPr lang="en-US" sz="1800" b="1"/>
          </a:p>
        </p:txBody>
      </p:sp>
      <p:sp>
        <p:nvSpPr>
          <p:cNvPr id="15" name="Text Box 1038"/>
          <p:cNvSpPr txBox="1">
            <a:spLocks noChangeArrowheads="1"/>
          </p:cNvSpPr>
          <p:nvPr/>
        </p:nvSpPr>
        <p:spPr bwMode="auto">
          <a:xfrm>
            <a:off x="1868488" y="4594413"/>
            <a:ext cx="203200" cy="274637"/>
          </a:xfrm>
          <a:prstGeom prst="rect">
            <a:avLst/>
          </a:prstGeom>
          <a:noFill/>
          <a:ln w="9525">
            <a:noFill/>
            <a:miter lim="800000"/>
            <a:headEnd/>
            <a:tailEnd/>
          </a:ln>
        </p:spPr>
        <p:txBody>
          <a:bodyPr lIns="45720" rIns="0">
            <a:spAutoFit/>
          </a:bodyPr>
          <a:lstStyle/>
          <a:p>
            <a:r>
              <a:rPr lang="en-US" sz="1800" b="1">
                <a:solidFill>
                  <a:schemeClr val="tx1"/>
                </a:solidFill>
              </a:rPr>
              <a:t>2</a:t>
            </a:r>
            <a:endParaRPr lang="en-US" sz="1800" b="1"/>
          </a:p>
        </p:txBody>
      </p:sp>
      <p:sp>
        <p:nvSpPr>
          <p:cNvPr id="16" name="Text Box 1039"/>
          <p:cNvSpPr txBox="1">
            <a:spLocks noChangeArrowheads="1"/>
          </p:cNvSpPr>
          <p:nvPr/>
        </p:nvSpPr>
        <p:spPr bwMode="auto">
          <a:xfrm>
            <a:off x="2579688" y="4594413"/>
            <a:ext cx="203200" cy="274637"/>
          </a:xfrm>
          <a:prstGeom prst="rect">
            <a:avLst/>
          </a:prstGeom>
          <a:noFill/>
          <a:ln w="9525">
            <a:noFill/>
            <a:miter lim="800000"/>
            <a:headEnd/>
            <a:tailEnd/>
          </a:ln>
        </p:spPr>
        <p:txBody>
          <a:bodyPr lIns="45720" rIns="0">
            <a:spAutoFit/>
          </a:bodyPr>
          <a:lstStyle/>
          <a:p>
            <a:r>
              <a:rPr lang="en-US" sz="1800" b="1">
                <a:solidFill>
                  <a:schemeClr val="tx1"/>
                </a:solidFill>
              </a:rPr>
              <a:t>3</a:t>
            </a:r>
            <a:endParaRPr lang="en-US" sz="1800" b="1"/>
          </a:p>
        </p:txBody>
      </p:sp>
      <p:sp>
        <p:nvSpPr>
          <p:cNvPr id="17" name="Text Box 1040"/>
          <p:cNvSpPr txBox="1">
            <a:spLocks noChangeArrowheads="1"/>
          </p:cNvSpPr>
          <p:nvPr/>
        </p:nvSpPr>
        <p:spPr bwMode="auto">
          <a:xfrm>
            <a:off x="3290888" y="4594413"/>
            <a:ext cx="203200" cy="274637"/>
          </a:xfrm>
          <a:prstGeom prst="rect">
            <a:avLst/>
          </a:prstGeom>
          <a:noFill/>
          <a:ln w="9525">
            <a:noFill/>
            <a:miter lim="800000"/>
            <a:headEnd/>
            <a:tailEnd/>
          </a:ln>
        </p:spPr>
        <p:txBody>
          <a:bodyPr lIns="45720" rIns="0">
            <a:spAutoFit/>
          </a:bodyPr>
          <a:lstStyle/>
          <a:p>
            <a:r>
              <a:rPr lang="en-US" sz="1800" b="1">
                <a:solidFill>
                  <a:schemeClr val="tx1"/>
                </a:solidFill>
              </a:rPr>
              <a:t>4</a:t>
            </a:r>
            <a:endParaRPr lang="en-US" sz="1800" b="1"/>
          </a:p>
        </p:txBody>
      </p:sp>
      <p:sp>
        <p:nvSpPr>
          <p:cNvPr id="18" name="Text Box 1041"/>
          <p:cNvSpPr txBox="1">
            <a:spLocks noChangeArrowheads="1"/>
          </p:cNvSpPr>
          <p:nvPr/>
        </p:nvSpPr>
        <p:spPr bwMode="auto">
          <a:xfrm>
            <a:off x="4005263" y="4594413"/>
            <a:ext cx="203200" cy="274637"/>
          </a:xfrm>
          <a:prstGeom prst="rect">
            <a:avLst/>
          </a:prstGeom>
          <a:noFill/>
          <a:ln w="9525">
            <a:noFill/>
            <a:miter lim="800000"/>
            <a:headEnd/>
            <a:tailEnd/>
          </a:ln>
        </p:spPr>
        <p:txBody>
          <a:bodyPr lIns="45720" rIns="0">
            <a:spAutoFit/>
          </a:bodyPr>
          <a:lstStyle/>
          <a:p>
            <a:r>
              <a:rPr lang="en-US" sz="1800" b="1">
                <a:solidFill>
                  <a:schemeClr val="tx1"/>
                </a:solidFill>
              </a:rPr>
              <a:t>5</a:t>
            </a:r>
            <a:endParaRPr lang="en-US" sz="1800" b="1"/>
          </a:p>
        </p:txBody>
      </p:sp>
      <p:sp>
        <p:nvSpPr>
          <p:cNvPr id="19" name="Text Box 1042"/>
          <p:cNvSpPr txBox="1">
            <a:spLocks noChangeArrowheads="1"/>
          </p:cNvSpPr>
          <p:nvPr/>
        </p:nvSpPr>
        <p:spPr bwMode="auto">
          <a:xfrm>
            <a:off x="4716463" y="4594413"/>
            <a:ext cx="203200" cy="274637"/>
          </a:xfrm>
          <a:prstGeom prst="rect">
            <a:avLst/>
          </a:prstGeom>
          <a:noFill/>
          <a:ln w="9525">
            <a:noFill/>
            <a:miter lim="800000"/>
            <a:headEnd/>
            <a:tailEnd/>
          </a:ln>
        </p:spPr>
        <p:txBody>
          <a:bodyPr lIns="45720" rIns="0">
            <a:spAutoFit/>
          </a:bodyPr>
          <a:lstStyle/>
          <a:p>
            <a:r>
              <a:rPr lang="en-US" sz="1800" b="1">
                <a:solidFill>
                  <a:schemeClr val="tx1"/>
                </a:solidFill>
              </a:rPr>
              <a:t>6</a:t>
            </a:r>
            <a:endParaRPr lang="en-US" sz="1800" b="1"/>
          </a:p>
        </p:txBody>
      </p:sp>
      <p:sp>
        <p:nvSpPr>
          <p:cNvPr id="20" name="Line 1043"/>
          <p:cNvSpPr>
            <a:spLocks noChangeShapeType="1"/>
          </p:cNvSpPr>
          <p:nvPr/>
        </p:nvSpPr>
        <p:spPr bwMode="auto">
          <a:xfrm>
            <a:off x="5529263" y="4270563"/>
            <a:ext cx="0" cy="279400"/>
          </a:xfrm>
          <a:prstGeom prst="line">
            <a:avLst/>
          </a:prstGeom>
          <a:noFill/>
          <a:ln w="9525">
            <a:solidFill>
              <a:schemeClr val="tx1"/>
            </a:solidFill>
            <a:round/>
            <a:headEnd/>
            <a:tailEnd/>
          </a:ln>
        </p:spPr>
        <p:txBody>
          <a:bodyPr/>
          <a:lstStyle/>
          <a:p>
            <a:endParaRPr lang="en-US"/>
          </a:p>
        </p:txBody>
      </p:sp>
      <p:sp>
        <p:nvSpPr>
          <p:cNvPr id="21" name="Text Box 1044"/>
          <p:cNvSpPr txBox="1">
            <a:spLocks noChangeArrowheads="1"/>
          </p:cNvSpPr>
          <p:nvPr/>
        </p:nvSpPr>
        <p:spPr bwMode="auto">
          <a:xfrm>
            <a:off x="5427663" y="4594413"/>
            <a:ext cx="203200" cy="274637"/>
          </a:xfrm>
          <a:prstGeom prst="rect">
            <a:avLst/>
          </a:prstGeom>
          <a:noFill/>
          <a:ln w="9525">
            <a:noFill/>
            <a:miter lim="800000"/>
            <a:headEnd/>
            <a:tailEnd/>
          </a:ln>
        </p:spPr>
        <p:txBody>
          <a:bodyPr lIns="45720" rIns="0">
            <a:spAutoFit/>
          </a:bodyPr>
          <a:lstStyle/>
          <a:p>
            <a:r>
              <a:rPr lang="en-US" sz="1800" b="1" dirty="0">
                <a:solidFill>
                  <a:schemeClr val="tx1"/>
                </a:solidFill>
              </a:rPr>
              <a:t>7</a:t>
            </a:r>
            <a:endParaRPr lang="en-US" sz="1800" b="1" dirty="0"/>
          </a:p>
        </p:txBody>
      </p:sp>
      <p:sp>
        <p:nvSpPr>
          <p:cNvPr id="22" name="Line 1045"/>
          <p:cNvSpPr>
            <a:spLocks noChangeShapeType="1"/>
          </p:cNvSpPr>
          <p:nvPr/>
        </p:nvSpPr>
        <p:spPr bwMode="auto">
          <a:xfrm>
            <a:off x="6240463" y="4270563"/>
            <a:ext cx="0" cy="279400"/>
          </a:xfrm>
          <a:prstGeom prst="line">
            <a:avLst/>
          </a:prstGeom>
          <a:noFill/>
          <a:ln w="9525">
            <a:solidFill>
              <a:schemeClr val="tx1"/>
            </a:solidFill>
            <a:round/>
            <a:headEnd/>
            <a:tailEnd/>
          </a:ln>
        </p:spPr>
        <p:txBody>
          <a:bodyPr/>
          <a:lstStyle/>
          <a:p>
            <a:endParaRPr lang="en-US"/>
          </a:p>
        </p:txBody>
      </p:sp>
      <p:sp>
        <p:nvSpPr>
          <p:cNvPr id="24" name="Text Box 1047"/>
          <p:cNvSpPr txBox="1">
            <a:spLocks noChangeArrowheads="1"/>
          </p:cNvSpPr>
          <p:nvPr/>
        </p:nvSpPr>
        <p:spPr bwMode="auto">
          <a:xfrm rot="18900000">
            <a:off x="2691686" y="2678578"/>
            <a:ext cx="2206694" cy="369332"/>
          </a:xfrm>
          <a:prstGeom prst="rect">
            <a:avLst/>
          </a:prstGeom>
          <a:noFill/>
          <a:ln w="9525">
            <a:noFill/>
            <a:miter lim="800000"/>
            <a:headEnd/>
            <a:tailEnd/>
          </a:ln>
        </p:spPr>
        <p:txBody>
          <a:bodyPr wrap="none">
            <a:spAutoFit/>
          </a:bodyPr>
          <a:lstStyle/>
          <a:p>
            <a:r>
              <a:rPr lang="en-US" sz="1800">
                <a:solidFill>
                  <a:schemeClr val="bg1">
                    <a:lumMod val="65000"/>
                  </a:schemeClr>
                </a:solidFill>
              </a:rPr>
              <a:t>Shut off a gas valve</a:t>
            </a:r>
          </a:p>
        </p:txBody>
      </p:sp>
      <p:sp>
        <p:nvSpPr>
          <p:cNvPr id="25" name="Text Box 1048"/>
          <p:cNvSpPr txBox="1">
            <a:spLocks noChangeArrowheads="1"/>
          </p:cNvSpPr>
          <p:nvPr/>
        </p:nvSpPr>
        <p:spPr bwMode="auto">
          <a:xfrm rot="18900000">
            <a:off x="1977636" y="2735567"/>
            <a:ext cx="2717705" cy="369332"/>
          </a:xfrm>
          <a:prstGeom prst="rect">
            <a:avLst/>
          </a:prstGeom>
          <a:noFill/>
          <a:ln w="9525">
            <a:noFill/>
            <a:miter lim="800000"/>
            <a:headEnd/>
            <a:tailEnd/>
          </a:ln>
        </p:spPr>
        <p:txBody>
          <a:bodyPr wrap="square">
            <a:spAutoFit/>
          </a:bodyPr>
          <a:lstStyle/>
          <a:p>
            <a:r>
              <a:rPr lang="en-US" sz="1800" dirty="0">
                <a:solidFill>
                  <a:schemeClr val="bg1">
                    <a:lumMod val="65000"/>
                  </a:schemeClr>
                </a:solidFill>
              </a:rPr>
              <a:t>Pause a Lasik eye-laser</a:t>
            </a:r>
          </a:p>
        </p:txBody>
      </p:sp>
      <p:sp>
        <p:nvSpPr>
          <p:cNvPr id="26" name="Text Box 1049"/>
          <p:cNvSpPr txBox="1">
            <a:spLocks noChangeArrowheads="1"/>
          </p:cNvSpPr>
          <p:nvPr/>
        </p:nvSpPr>
        <p:spPr bwMode="auto">
          <a:xfrm rot="18900000">
            <a:off x="4055672" y="2683190"/>
            <a:ext cx="3029034" cy="369332"/>
          </a:xfrm>
          <a:prstGeom prst="rect">
            <a:avLst/>
          </a:prstGeom>
          <a:noFill/>
          <a:ln w="9525">
            <a:noFill/>
            <a:miter lim="800000"/>
            <a:headEnd/>
            <a:tailEnd/>
          </a:ln>
        </p:spPr>
        <p:txBody>
          <a:bodyPr wrap="square">
            <a:spAutoFit/>
          </a:bodyPr>
          <a:lstStyle/>
          <a:p>
            <a:r>
              <a:rPr lang="en-US" sz="1800" dirty="0">
                <a:solidFill>
                  <a:schemeClr val="bg1">
                    <a:lumMod val="65000"/>
                  </a:schemeClr>
                </a:solidFill>
              </a:rPr>
              <a:t>Stabilize a surgery patient</a:t>
            </a:r>
          </a:p>
        </p:txBody>
      </p:sp>
      <p:sp>
        <p:nvSpPr>
          <p:cNvPr id="27" name="Text Box 1050"/>
          <p:cNvSpPr txBox="1">
            <a:spLocks noChangeArrowheads="1"/>
          </p:cNvSpPr>
          <p:nvPr/>
        </p:nvSpPr>
        <p:spPr bwMode="auto">
          <a:xfrm rot="18900000">
            <a:off x="3472176" y="2789863"/>
            <a:ext cx="2780149" cy="369332"/>
          </a:xfrm>
          <a:prstGeom prst="rect">
            <a:avLst/>
          </a:prstGeom>
          <a:noFill/>
          <a:ln w="9525">
            <a:noFill/>
            <a:miter lim="800000"/>
            <a:headEnd/>
            <a:tailEnd/>
          </a:ln>
        </p:spPr>
        <p:txBody>
          <a:bodyPr wrap="square">
            <a:spAutoFit/>
          </a:bodyPr>
          <a:lstStyle/>
          <a:p>
            <a:r>
              <a:rPr lang="en-US" sz="1800" dirty="0">
                <a:solidFill>
                  <a:schemeClr val="bg1">
                    <a:lumMod val="65000"/>
                  </a:schemeClr>
                </a:solidFill>
              </a:rPr>
              <a:t>Move away from a stove</a:t>
            </a:r>
            <a:endParaRPr lang="en-US" dirty="0">
              <a:solidFill>
                <a:schemeClr val="bg1">
                  <a:lumMod val="65000"/>
                </a:schemeClr>
              </a:solidFill>
              <a:latin typeface="Times New Roman" pitchFamily="18" charset="0"/>
            </a:endParaRPr>
          </a:p>
        </p:txBody>
      </p:sp>
      <p:sp>
        <p:nvSpPr>
          <p:cNvPr id="28" name="Text Box 1051"/>
          <p:cNvSpPr txBox="1">
            <a:spLocks noChangeArrowheads="1"/>
          </p:cNvSpPr>
          <p:nvPr/>
        </p:nvSpPr>
        <p:spPr bwMode="auto">
          <a:xfrm rot="18900000">
            <a:off x="4993238" y="2858315"/>
            <a:ext cx="2460534" cy="369332"/>
          </a:xfrm>
          <a:prstGeom prst="rect">
            <a:avLst/>
          </a:prstGeom>
          <a:noFill/>
          <a:ln w="9525">
            <a:noFill/>
            <a:miter lim="800000"/>
            <a:headEnd/>
            <a:tailEnd/>
          </a:ln>
        </p:spPr>
        <p:txBody>
          <a:bodyPr wrap="square">
            <a:spAutoFit/>
          </a:bodyPr>
          <a:lstStyle/>
          <a:p>
            <a:r>
              <a:rPr lang="en-US" sz="1800" dirty="0">
                <a:solidFill>
                  <a:schemeClr val="bg1">
                    <a:lumMod val="65000"/>
                  </a:schemeClr>
                </a:solidFill>
              </a:rPr>
              <a:t>Stop a punch press</a:t>
            </a:r>
          </a:p>
        </p:txBody>
      </p:sp>
      <p:sp>
        <p:nvSpPr>
          <p:cNvPr id="29" name="Text Box 1052"/>
          <p:cNvSpPr txBox="1">
            <a:spLocks noChangeArrowheads="1"/>
          </p:cNvSpPr>
          <p:nvPr/>
        </p:nvSpPr>
        <p:spPr bwMode="auto">
          <a:xfrm rot="18900000">
            <a:off x="-54858" y="2330435"/>
            <a:ext cx="3454672" cy="369332"/>
          </a:xfrm>
          <a:prstGeom prst="rect">
            <a:avLst/>
          </a:prstGeom>
          <a:noFill/>
          <a:ln w="9525">
            <a:noFill/>
            <a:miter lim="800000"/>
            <a:headEnd/>
            <a:tailEnd/>
          </a:ln>
        </p:spPr>
        <p:txBody>
          <a:bodyPr wrap="square">
            <a:spAutoFit/>
          </a:bodyPr>
          <a:lstStyle/>
          <a:p>
            <a:r>
              <a:rPr lang="en-US" sz="1800" dirty="0" smtClean="0">
                <a:solidFill>
                  <a:srgbClr val="FF0000"/>
                </a:solidFill>
              </a:rPr>
              <a:t>EQ DETECTION / WARNING</a:t>
            </a:r>
            <a:endParaRPr lang="en-US" sz="1800" dirty="0">
              <a:solidFill>
                <a:srgbClr val="FF0000"/>
              </a:solidFill>
            </a:endParaRPr>
          </a:p>
        </p:txBody>
      </p:sp>
      <p:sp>
        <p:nvSpPr>
          <p:cNvPr id="30" name="Text Box 1053"/>
          <p:cNvSpPr txBox="1">
            <a:spLocks noChangeArrowheads="1"/>
          </p:cNvSpPr>
          <p:nvPr/>
        </p:nvSpPr>
        <p:spPr bwMode="auto">
          <a:xfrm rot="18900000">
            <a:off x="4571953" y="2891609"/>
            <a:ext cx="2332109" cy="369332"/>
          </a:xfrm>
          <a:prstGeom prst="rect">
            <a:avLst/>
          </a:prstGeom>
          <a:noFill/>
          <a:ln w="9525">
            <a:noFill/>
            <a:miter lim="800000"/>
            <a:headEnd/>
            <a:tailEnd/>
          </a:ln>
        </p:spPr>
        <p:txBody>
          <a:bodyPr wrap="square">
            <a:spAutoFit/>
          </a:bodyPr>
          <a:lstStyle/>
          <a:p>
            <a:r>
              <a:rPr lang="en-US" sz="1800" dirty="0">
                <a:solidFill>
                  <a:schemeClr val="bg1">
                    <a:lumMod val="65000"/>
                  </a:schemeClr>
                </a:solidFill>
              </a:rPr>
              <a:t>Close a fume hood</a:t>
            </a:r>
          </a:p>
        </p:txBody>
      </p:sp>
      <p:sp>
        <p:nvSpPr>
          <p:cNvPr id="31" name="Text Box 1054"/>
          <p:cNvSpPr txBox="1">
            <a:spLocks noChangeArrowheads="1"/>
          </p:cNvSpPr>
          <p:nvPr/>
        </p:nvSpPr>
        <p:spPr bwMode="auto">
          <a:xfrm rot="18900000">
            <a:off x="5584690" y="3001460"/>
            <a:ext cx="1962891" cy="369332"/>
          </a:xfrm>
          <a:prstGeom prst="rect">
            <a:avLst/>
          </a:prstGeom>
          <a:noFill/>
          <a:ln w="9525">
            <a:noFill/>
            <a:miter lim="800000"/>
            <a:headEnd/>
            <a:tailEnd/>
          </a:ln>
        </p:spPr>
        <p:txBody>
          <a:bodyPr wrap="square">
            <a:spAutoFit/>
          </a:bodyPr>
          <a:lstStyle/>
          <a:p>
            <a:r>
              <a:rPr lang="en-US" sz="1800" dirty="0">
                <a:solidFill>
                  <a:schemeClr val="bg1">
                    <a:lumMod val="65000"/>
                  </a:schemeClr>
                </a:solidFill>
              </a:rPr>
              <a:t>Halt an escalator</a:t>
            </a:r>
          </a:p>
        </p:txBody>
      </p:sp>
      <p:sp>
        <p:nvSpPr>
          <p:cNvPr id="32" name="Text Box 1055"/>
          <p:cNvSpPr txBox="1">
            <a:spLocks noChangeArrowheads="1"/>
          </p:cNvSpPr>
          <p:nvPr/>
        </p:nvSpPr>
        <p:spPr bwMode="auto">
          <a:xfrm>
            <a:off x="6324600" y="4599296"/>
            <a:ext cx="2608406" cy="369332"/>
          </a:xfrm>
          <a:prstGeom prst="rect">
            <a:avLst/>
          </a:prstGeom>
          <a:noFill/>
          <a:ln w="9525">
            <a:noFill/>
            <a:miter lim="800000"/>
            <a:headEnd/>
            <a:tailEnd/>
          </a:ln>
        </p:spPr>
        <p:txBody>
          <a:bodyPr wrap="none">
            <a:spAutoFit/>
          </a:bodyPr>
          <a:lstStyle/>
          <a:p>
            <a:r>
              <a:rPr lang="en-US" dirty="0" smtClean="0">
                <a:solidFill>
                  <a:schemeClr val="tx1"/>
                </a:solidFill>
              </a:rPr>
              <a:t>Seconds after detection</a:t>
            </a:r>
            <a:endParaRPr lang="en-US" dirty="0">
              <a:solidFill>
                <a:schemeClr val="tx1"/>
              </a:solidFill>
            </a:endParaRPr>
          </a:p>
        </p:txBody>
      </p:sp>
      <p:sp>
        <p:nvSpPr>
          <p:cNvPr id="33" name="Line 1056"/>
          <p:cNvSpPr>
            <a:spLocks noChangeShapeType="1"/>
          </p:cNvSpPr>
          <p:nvPr/>
        </p:nvSpPr>
        <p:spPr bwMode="auto">
          <a:xfrm>
            <a:off x="561946" y="3822888"/>
            <a:ext cx="0" cy="444500"/>
          </a:xfrm>
          <a:prstGeom prst="line">
            <a:avLst/>
          </a:prstGeom>
          <a:noFill/>
          <a:ln w="9525">
            <a:solidFill>
              <a:schemeClr val="tx1"/>
            </a:solidFill>
            <a:round/>
            <a:headEnd/>
            <a:tailEnd type="triangle" w="med" len="med"/>
          </a:ln>
        </p:spPr>
        <p:txBody>
          <a:bodyPr wrap="none" anchor="ctr"/>
          <a:lstStyle/>
          <a:p>
            <a:endParaRPr lang="en-US"/>
          </a:p>
        </p:txBody>
      </p:sp>
      <p:sp>
        <p:nvSpPr>
          <p:cNvPr id="34" name="Line 1057"/>
          <p:cNvSpPr>
            <a:spLocks noChangeShapeType="1"/>
          </p:cNvSpPr>
          <p:nvPr/>
        </p:nvSpPr>
        <p:spPr bwMode="auto">
          <a:xfrm>
            <a:off x="2447245" y="3822888"/>
            <a:ext cx="0" cy="444500"/>
          </a:xfrm>
          <a:prstGeom prst="line">
            <a:avLst/>
          </a:prstGeom>
          <a:noFill/>
          <a:ln w="9525">
            <a:solidFill>
              <a:schemeClr val="tx1"/>
            </a:solidFill>
            <a:round/>
            <a:headEnd/>
            <a:tailEnd type="triangle" w="med" len="med"/>
          </a:ln>
        </p:spPr>
        <p:txBody>
          <a:bodyPr wrap="none" anchor="ctr"/>
          <a:lstStyle/>
          <a:p>
            <a:endParaRPr lang="en-US">
              <a:solidFill>
                <a:srgbClr val="FF0000"/>
              </a:solidFill>
            </a:endParaRPr>
          </a:p>
        </p:txBody>
      </p:sp>
      <p:sp>
        <p:nvSpPr>
          <p:cNvPr id="35" name="Line 1058"/>
          <p:cNvSpPr>
            <a:spLocks noChangeShapeType="1"/>
          </p:cNvSpPr>
          <p:nvPr/>
        </p:nvSpPr>
        <p:spPr bwMode="auto">
          <a:xfrm>
            <a:off x="2966358" y="3822888"/>
            <a:ext cx="0" cy="444500"/>
          </a:xfrm>
          <a:prstGeom prst="line">
            <a:avLst/>
          </a:prstGeom>
          <a:noFill/>
          <a:ln w="9525">
            <a:solidFill>
              <a:schemeClr val="tx1"/>
            </a:solidFill>
            <a:round/>
            <a:headEnd/>
            <a:tailEnd type="triangle" w="med" len="med"/>
          </a:ln>
        </p:spPr>
        <p:txBody>
          <a:bodyPr wrap="none" anchor="ctr"/>
          <a:lstStyle/>
          <a:p>
            <a:endParaRPr lang="en-US">
              <a:solidFill>
                <a:srgbClr val="FF0000"/>
              </a:solidFill>
            </a:endParaRPr>
          </a:p>
        </p:txBody>
      </p:sp>
      <p:sp>
        <p:nvSpPr>
          <p:cNvPr id="36" name="Line 1059"/>
          <p:cNvSpPr>
            <a:spLocks noChangeShapeType="1"/>
          </p:cNvSpPr>
          <p:nvPr/>
        </p:nvSpPr>
        <p:spPr bwMode="auto">
          <a:xfrm>
            <a:off x="3494995" y="3822888"/>
            <a:ext cx="0" cy="444500"/>
          </a:xfrm>
          <a:prstGeom prst="line">
            <a:avLst/>
          </a:prstGeom>
          <a:noFill/>
          <a:ln w="9525">
            <a:solidFill>
              <a:schemeClr val="tx1"/>
            </a:solidFill>
            <a:round/>
            <a:headEnd/>
            <a:tailEnd type="triangle" w="med" len="med"/>
          </a:ln>
        </p:spPr>
        <p:txBody>
          <a:bodyPr wrap="none" anchor="ctr"/>
          <a:lstStyle/>
          <a:p>
            <a:endParaRPr lang="en-US">
              <a:solidFill>
                <a:srgbClr val="FF0000"/>
              </a:solidFill>
            </a:endParaRPr>
          </a:p>
        </p:txBody>
      </p:sp>
      <p:sp>
        <p:nvSpPr>
          <p:cNvPr id="37" name="Line 1060"/>
          <p:cNvSpPr>
            <a:spLocks noChangeShapeType="1"/>
          </p:cNvSpPr>
          <p:nvPr/>
        </p:nvSpPr>
        <p:spPr bwMode="auto">
          <a:xfrm>
            <a:off x="4039508" y="3822888"/>
            <a:ext cx="0" cy="444500"/>
          </a:xfrm>
          <a:prstGeom prst="line">
            <a:avLst/>
          </a:prstGeom>
          <a:noFill/>
          <a:ln w="9525">
            <a:solidFill>
              <a:schemeClr val="tx1"/>
            </a:solidFill>
            <a:round/>
            <a:headEnd/>
            <a:tailEnd type="triangle" w="med" len="med"/>
          </a:ln>
        </p:spPr>
        <p:txBody>
          <a:bodyPr wrap="none" anchor="ctr"/>
          <a:lstStyle/>
          <a:p>
            <a:endParaRPr lang="en-US">
              <a:solidFill>
                <a:srgbClr val="FF0000"/>
              </a:solidFill>
            </a:endParaRPr>
          </a:p>
        </p:txBody>
      </p:sp>
      <p:sp>
        <p:nvSpPr>
          <p:cNvPr id="38" name="Line 1061"/>
          <p:cNvSpPr>
            <a:spLocks noChangeShapeType="1"/>
          </p:cNvSpPr>
          <p:nvPr/>
        </p:nvSpPr>
        <p:spPr bwMode="auto">
          <a:xfrm>
            <a:off x="4690383" y="3822888"/>
            <a:ext cx="0" cy="444500"/>
          </a:xfrm>
          <a:prstGeom prst="line">
            <a:avLst/>
          </a:prstGeom>
          <a:noFill/>
          <a:ln w="9525">
            <a:solidFill>
              <a:schemeClr val="tx1"/>
            </a:solidFill>
            <a:round/>
            <a:headEnd/>
            <a:tailEnd type="triangle" w="med" len="med"/>
          </a:ln>
        </p:spPr>
        <p:txBody>
          <a:bodyPr wrap="none" anchor="ctr"/>
          <a:lstStyle/>
          <a:p>
            <a:endParaRPr lang="en-US">
              <a:solidFill>
                <a:srgbClr val="FF0000"/>
              </a:solidFill>
            </a:endParaRPr>
          </a:p>
        </p:txBody>
      </p:sp>
      <p:sp>
        <p:nvSpPr>
          <p:cNvPr id="39" name="Line 1062"/>
          <p:cNvSpPr>
            <a:spLocks noChangeShapeType="1"/>
          </p:cNvSpPr>
          <p:nvPr/>
        </p:nvSpPr>
        <p:spPr bwMode="auto">
          <a:xfrm>
            <a:off x="5106308" y="3822888"/>
            <a:ext cx="0" cy="444500"/>
          </a:xfrm>
          <a:prstGeom prst="line">
            <a:avLst/>
          </a:prstGeom>
          <a:noFill/>
          <a:ln w="9525">
            <a:solidFill>
              <a:schemeClr val="tx1"/>
            </a:solidFill>
            <a:round/>
            <a:headEnd/>
            <a:tailEnd type="triangle" w="med" len="med"/>
          </a:ln>
        </p:spPr>
        <p:txBody>
          <a:bodyPr wrap="none" anchor="ctr"/>
          <a:lstStyle/>
          <a:p>
            <a:endParaRPr lang="en-US">
              <a:solidFill>
                <a:srgbClr val="FF0000"/>
              </a:solidFill>
            </a:endParaRPr>
          </a:p>
        </p:txBody>
      </p:sp>
      <p:sp>
        <p:nvSpPr>
          <p:cNvPr id="40" name="Line 1063"/>
          <p:cNvSpPr>
            <a:spLocks noChangeShapeType="1"/>
          </p:cNvSpPr>
          <p:nvPr/>
        </p:nvSpPr>
        <p:spPr bwMode="auto">
          <a:xfrm>
            <a:off x="5544458" y="3822888"/>
            <a:ext cx="0" cy="444500"/>
          </a:xfrm>
          <a:prstGeom prst="line">
            <a:avLst/>
          </a:prstGeom>
          <a:noFill/>
          <a:ln w="9525">
            <a:solidFill>
              <a:schemeClr val="tx1"/>
            </a:solidFill>
            <a:round/>
            <a:headEnd/>
            <a:tailEnd type="triangle" w="med" len="med"/>
          </a:ln>
        </p:spPr>
        <p:txBody>
          <a:bodyPr wrap="none" anchor="ctr"/>
          <a:lstStyle/>
          <a:p>
            <a:endParaRPr lang="en-US">
              <a:solidFill>
                <a:srgbClr val="FF0000"/>
              </a:solidFill>
            </a:endParaRPr>
          </a:p>
        </p:txBody>
      </p:sp>
      <p:sp>
        <p:nvSpPr>
          <p:cNvPr id="41" name="Line 1064"/>
          <p:cNvSpPr>
            <a:spLocks noChangeShapeType="1"/>
          </p:cNvSpPr>
          <p:nvPr/>
        </p:nvSpPr>
        <p:spPr bwMode="auto">
          <a:xfrm>
            <a:off x="6066745" y="3822888"/>
            <a:ext cx="0" cy="444500"/>
          </a:xfrm>
          <a:prstGeom prst="line">
            <a:avLst/>
          </a:prstGeom>
          <a:noFill/>
          <a:ln w="9525">
            <a:solidFill>
              <a:schemeClr val="tx1"/>
            </a:solidFill>
            <a:round/>
            <a:headEnd/>
            <a:tailEnd type="triangle" w="med" len="med"/>
          </a:ln>
        </p:spPr>
        <p:txBody>
          <a:bodyPr wrap="none" anchor="ctr"/>
          <a:lstStyle/>
          <a:p>
            <a:endParaRPr lang="en-US">
              <a:solidFill>
                <a:srgbClr val="FF0000"/>
              </a:solidFill>
            </a:endParaRPr>
          </a:p>
        </p:txBody>
      </p:sp>
      <p:sp>
        <p:nvSpPr>
          <p:cNvPr id="42" name="Line 1065"/>
          <p:cNvSpPr>
            <a:spLocks noChangeShapeType="1"/>
          </p:cNvSpPr>
          <p:nvPr/>
        </p:nvSpPr>
        <p:spPr bwMode="auto">
          <a:xfrm>
            <a:off x="6535058" y="3822888"/>
            <a:ext cx="0" cy="444500"/>
          </a:xfrm>
          <a:prstGeom prst="line">
            <a:avLst/>
          </a:prstGeom>
          <a:noFill/>
          <a:ln w="9525">
            <a:solidFill>
              <a:schemeClr val="tx1"/>
            </a:solidFill>
            <a:round/>
            <a:headEnd/>
            <a:tailEnd type="triangle" w="med" len="med"/>
          </a:ln>
        </p:spPr>
        <p:txBody>
          <a:bodyPr wrap="none" anchor="ctr"/>
          <a:lstStyle/>
          <a:p>
            <a:endParaRPr lang="en-US">
              <a:solidFill>
                <a:srgbClr val="FF0000"/>
              </a:solidFill>
            </a:endParaRPr>
          </a:p>
        </p:txBody>
      </p:sp>
      <p:sp>
        <p:nvSpPr>
          <p:cNvPr id="43" name="Line 1066"/>
          <p:cNvSpPr>
            <a:spLocks noChangeShapeType="1"/>
          </p:cNvSpPr>
          <p:nvPr/>
        </p:nvSpPr>
        <p:spPr bwMode="auto">
          <a:xfrm>
            <a:off x="7038295" y="3822888"/>
            <a:ext cx="0" cy="444500"/>
          </a:xfrm>
          <a:prstGeom prst="line">
            <a:avLst/>
          </a:prstGeom>
          <a:noFill/>
          <a:ln w="9525">
            <a:solidFill>
              <a:schemeClr val="tx1"/>
            </a:solidFill>
            <a:round/>
            <a:headEnd/>
            <a:tailEnd type="triangle" w="med" len="med"/>
          </a:ln>
        </p:spPr>
        <p:txBody>
          <a:bodyPr wrap="none" anchor="ctr"/>
          <a:lstStyle/>
          <a:p>
            <a:endParaRPr lang="en-US">
              <a:solidFill>
                <a:srgbClr val="FF0000"/>
              </a:solidFill>
            </a:endParaRPr>
          </a:p>
        </p:txBody>
      </p:sp>
      <p:sp>
        <p:nvSpPr>
          <p:cNvPr id="44" name="Text Box 1067"/>
          <p:cNvSpPr txBox="1">
            <a:spLocks noChangeArrowheads="1"/>
          </p:cNvSpPr>
          <p:nvPr/>
        </p:nvSpPr>
        <p:spPr bwMode="auto">
          <a:xfrm rot="18900000">
            <a:off x="6558243" y="3006292"/>
            <a:ext cx="2044143" cy="369332"/>
          </a:xfrm>
          <a:prstGeom prst="rect">
            <a:avLst/>
          </a:prstGeom>
          <a:noFill/>
          <a:ln w="9525">
            <a:noFill/>
            <a:miter lim="800000"/>
            <a:headEnd/>
            <a:tailEnd/>
          </a:ln>
        </p:spPr>
        <p:txBody>
          <a:bodyPr wrap="square">
            <a:spAutoFit/>
          </a:bodyPr>
          <a:lstStyle/>
          <a:p>
            <a:r>
              <a:rPr lang="en-US" sz="1800" dirty="0">
                <a:solidFill>
                  <a:schemeClr val="bg1">
                    <a:lumMod val="65000"/>
                  </a:schemeClr>
                </a:solidFill>
              </a:rPr>
              <a:t>Recall an elevator</a:t>
            </a:r>
          </a:p>
        </p:txBody>
      </p:sp>
      <p:sp>
        <p:nvSpPr>
          <p:cNvPr id="45" name="Text Box 1068"/>
          <p:cNvSpPr txBox="1">
            <a:spLocks noChangeArrowheads="1"/>
          </p:cNvSpPr>
          <p:nvPr/>
        </p:nvSpPr>
        <p:spPr bwMode="auto">
          <a:xfrm rot="18900000">
            <a:off x="5908537" y="2722465"/>
            <a:ext cx="2915382" cy="369332"/>
          </a:xfrm>
          <a:prstGeom prst="rect">
            <a:avLst/>
          </a:prstGeom>
          <a:noFill/>
          <a:ln w="9525">
            <a:noFill/>
            <a:miter lim="800000"/>
            <a:headEnd/>
            <a:tailEnd/>
          </a:ln>
        </p:spPr>
        <p:txBody>
          <a:bodyPr wrap="square">
            <a:spAutoFit/>
          </a:bodyPr>
          <a:lstStyle/>
          <a:p>
            <a:r>
              <a:rPr lang="en-US" sz="1800">
                <a:solidFill>
                  <a:schemeClr val="bg1">
                    <a:lumMod val="65000"/>
                  </a:schemeClr>
                </a:solidFill>
              </a:rPr>
              <a:t>Immobilize a conveyor belt</a:t>
            </a:r>
          </a:p>
        </p:txBody>
      </p:sp>
      <p:sp>
        <p:nvSpPr>
          <p:cNvPr id="46" name="Text Box 1069"/>
          <p:cNvSpPr txBox="1">
            <a:spLocks noChangeArrowheads="1"/>
          </p:cNvSpPr>
          <p:nvPr/>
        </p:nvSpPr>
        <p:spPr bwMode="auto">
          <a:xfrm>
            <a:off x="8610600" y="6553200"/>
            <a:ext cx="533400" cy="304800"/>
          </a:xfrm>
          <a:prstGeom prst="rect">
            <a:avLst/>
          </a:prstGeom>
          <a:noFill/>
          <a:ln w="9525">
            <a:noFill/>
            <a:miter lim="800000"/>
            <a:headEnd/>
            <a:tailEnd/>
          </a:ln>
        </p:spPr>
        <p:txBody>
          <a:bodyPr>
            <a:spAutoFit/>
          </a:bodyPr>
          <a:lstStyle/>
          <a:p>
            <a:pPr algn="ctr">
              <a:spcBef>
                <a:spcPct val="50000"/>
              </a:spcBef>
            </a:pPr>
            <a:fld id="{5B7C83E6-A461-454C-A53B-21EE49C5CEEA}" type="slidenum">
              <a:rPr lang="en-US" sz="1400" b="1">
                <a:solidFill>
                  <a:schemeClr val="tx1"/>
                </a:solidFill>
              </a:rPr>
              <a:pPr algn="ctr">
                <a:spcBef>
                  <a:spcPct val="50000"/>
                </a:spcBef>
              </a:pPr>
              <a:t>16</a:t>
            </a:fld>
            <a:endParaRPr lang="en-US">
              <a:latin typeface="Times New Roman" pitchFamily="18" charset="0"/>
            </a:endParaRPr>
          </a:p>
        </p:txBody>
      </p:sp>
      <p:sp>
        <p:nvSpPr>
          <p:cNvPr id="47" name="Text Box 1052"/>
          <p:cNvSpPr txBox="1">
            <a:spLocks noChangeArrowheads="1"/>
          </p:cNvSpPr>
          <p:nvPr/>
        </p:nvSpPr>
        <p:spPr bwMode="auto">
          <a:xfrm>
            <a:off x="1257300" y="4952999"/>
            <a:ext cx="2236788" cy="646331"/>
          </a:xfrm>
          <a:prstGeom prst="rect">
            <a:avLst/>
          </a:prstGeom>
          <a:noFill/>
          <a:ln w="9525">
            <a:noFill/>
            <a:miter lim="800000"/>
            <a:headEnd/>
            <a:tailEnd/>
          </a:ln>
        </p:spPr>
        <p:txBody>
          <a:bodyPr wrap="square">
            <a:spAutoFit/>
          </a:bodyPr>
          <a:lstStyle/>
          <a:p>
            <a:r>
              <a:rPr lang="en-US" dirty="0" smtClean="0">
                <a:solidFill>
                  <a:srgbClr val="FF0000"/>
                </a:solidFill>
              </a:rPr>
              <a:t>EQ ALERT RADIO</a:t>
            </a:r>
          </a:p>
          <a:p>
            <a:r>
              <a:rPr lang="en-US" sz="1800" dirty="0" smtClean="0">
                <a:solidFill>
                  <a:srgbClr val="FF0000"/>
                </a:solidFill>
              </a:rPr>
              <a:t>ACTIVATION</a:t>
            </a:r>
            <a:endParaRPr lang="en-US" sz="1800" dirty="0">
              <a:solidFill>
                <a:srgbClr val="FF0000"/>
              </a:solidFill>
            </a:endParaRPr>
          </a:p>
        </p:txBody>
      </p:sp>
      <p:sp>
        <p:nvSpPr>
          <p:cNvPr id="49" name="Text Box 1048"/>
          <p:cNvSpPr txBox="1">
            <a:spLocks noChangeArrowheads="1"/>
          </p:cNvSpPr>
          <p:nvPr/>
        </p:nvSpPr>
        <p:spPr bwMode="auto">
          <a:xfrm rot="18900000">
            <a:off x="730093" y="2674240"/>
            <a:ext cx="3190825" cy="369332"/>
          </a:xfrm>
          <a:prstGeom prst="rect">
            <a:avLst/>
          </a:prstGeom>
          <a:noFill/>
          <a:ln w="9525">
            <a:noFill/>
            <a:miter lim="800000"/>
            <a:headEnd/>
            <a:tailEnd/>
          </a:ln>
        </p:spPr>
        <p:txBody>
          <a:bodyPr wrap="square">
            <a:spAutoFit/>
          </a:bodyPr>
          <a:lstStyle/>
          <a:p>
            <a:r>
              <a:rPr lang="en-US" sz="1800" dirty="0" smtClean="0">
                <a:solidFill>
                  <a:schemeClr val="tx1"/>
                </a:solidFill>
              </a:rPr>
              <a:t>Start automated processes</a:t>
            </a:r>
            <a:endParaRPr lang="en-US" sz="1800" dirty="0"/>
          </a:p>
        </p:txBody>
      </p:sp>
      <p:sp>
        <p:nvSpPr>
          <p:cNvPr id="50" name="Line 1031"/>
          <p:cNvSpPr>
            <a:spLocks noChangeShapeType="1"/>
          </p:cNvSpPr>
          <p:nvPr/>
        </p:nvSpPr>
        <p:spPr bwMode="auto">
          <a:xfrm>
            <a:off x="1275052" y="4267200"/>
            <a:ext cx="1" cy="152400"/>
          </a:xfrm>
          <a:prstGeom prst="line">
            <a:avLst/>
          </a:prstGeom>
          <a:noFill/>
          <a:ln w="22225">
            <a:solidFill>
              <a:srgbClr val="FF0000"/>
            </a:solidFill>
            <a:round/>
            <a:headEnd/>
            <a:tailEnd/>
          </a:ln>
        </p:spPr>
        <p:txBody>
          <a:bodyPr/>
          <a:lstStyle/>
          <a:p>
            <a:endParaRPr lang="en-US">
              <a:solidFill>
                <a:srgbClr val="FF0000"/>
              </a:solidFill>
            </a:endParaRPr>
          </a:p>
        </p:txBody>
      </p:sp>
      <p:sp>
        <p:nvSpPr>
          <p:cNvPr id="51" name="Line 1057"/>
          <p:cNvSpPr>
            <a:spLocks noChangeShapeType="1"/>
          </p:cNvSpPr>
          <p:nvPr/>
        </p:nvSpPr>
        <p:spPr bwMode="auto">
          <a:xfrm>
            <a:off x="1277392" y="3832173"/>
            <a:ext cx="0" cy="444500"/>
          </a:xfrm>
          <a:prstGeom prst="line">
            <a:avLst/>
          </a:prstGeom>
          <a:noFill/>
          <a:ln w="9525">
            <a:solidFill>
              <a:srgbClr val="FF0000"/>
            </a:solidFill>
            <a:round/>
            <a:headEnd/>
            <a:tailEnd type="triangle" w="med" len="med"/>
          </a:ln>
        </p:spPr>
        <p:txBody>
          <a:bodyPr wrap="none" anchor="ctr"/>
          <a:lstStyle/>
          <a:p>
            <a:endParaRPr lang="en-US">
              <a:solidFill>
                <a:srgbClr val="FF0000"/>
              </a:solidFill>
            </a:endParaRPr>
          </a:p>
        </p:txBody>
      </p:sp>
      <p:sp>
        <p:nvSpPr>
          <p:cNvPr id="52" name="Text Box 1036"/>
          <p:cNvSpPr txBox="1">
            <a:spLocks noChangeArrowheads="1"/>
          </p:cNvSpPr>
          <p:nvPr/>
        </p:nvSpPr>
        <p:spPr bwMode="auto">
          <a:xfrm>
            <a:off x="1173333" y="3890938"/>
            <a:ext cx="203200" cy="369332"/>
          </a:xfrm>
          <a:prstGeom prst="rect">
            <a:avLst/>
          </a:prstGeom>
          <a:noFill/>
          <a:ln w="9525">
            <a:noFill/>
            <a:miter lim="800000"/>
            <a:headEnd/>
            <a:tailEnd/>
          </a:ln>
        </p:spPr>
        <p:txBody>
          <a:bodyPr lIns="45720" rIns="0">
            <a:spAutoFit/>
          </a:bodyPr>
          <a:lstStyle/>
          <a:p>
            <a:r>
              <a:rPr lang="en-US" sz="1800" b="1" dirty="0">
                <a:solidFill>
                  <a:srgbClr val="FF0000"/>
                </a:solidFill>
              </a:rPr>
              <a:t>0</a:t>
            </a:r>
          </a:p>
        </p:txBody>
      </p:sp>
      <p:sp>
        <p:nvSpPr>
          <p:cNvPr id="53" name="Text Box 1037"/>
          <p:cNvSpPr txBox="1">
            <a:spLocks noChangeArrowheads="1"/>
          </p:cNvSpPr>
          <p:nvPr/>
        </p:nvSpPr>
        <p:spPr bwMode="auto">
          <a:xfrm>
            <a:off x="1828800" y="3890938"/>
            <a:ext cx="203200" cy="369332"/>
          </a:xfrm>
          <a:prstGeom prst="rect">
            <a:avLst/>
          </a:prstGeom>
          <a:noFill/>
          <a:ln w="9525">
            <a:noFill/>
            <a:miter lim="800000"/>
            <a:headEnd/>
            <a:tailEnd/>
          </a:ln>
        </p:spPr>
        <p:txBody>
          <a:bodyPr lIns="45720" rIns="0">
            <a:spAutoFit/>
          </a:bodyPr>
          <a:lstStyle/>
          <a:p>
            <a:r>
              <a:rPr lang="en-US" sz="1800" b="1" dirty="0">
                <a:solidFill>
                  <a:srgbClr val="FF0000"/>
                </a:solidFill>
              </a:rPr>
              <a:t>1</a:t>
            </a:r>
          </a:p>
        </p:txBody>
      </p:sp>
      <p:sp>
        <p:nvSpPr>
          <p:cNvPr id="54" name="Text Box 1038"/>
          <p:cNvSpPr txBox="1">
            <a:spLocks noChangeArrowheads="1"/>
          </p:cNvSpPr>
          <p:nvPr/>
        </p:nvSpPr>
        <p:spPr bwMode="auto">
          <a:xfrm>
            <a:off x="2541588" y="3890938"/>
            <a:ext cx="203200" cy="369332"/>
          </a:xfrm>
          <a:prstGeom prst="rect">
            <a:avLst/>
          </a:prstGeom>
          <a:noFill/>
          <a:ln w="9525">
            <a:noFill/>
            <a:miter lim="800000"/>
            <a:headEnd/>
            <a:tailEnd/>
          </a:ln>
        </p:spPr>
        <p:txBody>
          <a:bodyPr lIns="45720" rIns="0">
            <a:spAutoFit/>
          </a:bodyPr>
          <a:lstStyle/>
          <a:p>
            <a:r>
              <a:rPr lang="en-US" sz="1800" b="1" dirty="0">
                <a:solidFill>
                  <a:srgbClr val="FF0000"/>
                </a:solidFill>
              </a:rPr>
              <a:t>2</a:t>
            </a:r>
          </a:p>
        </p:txBody>
      </p:sp>
      <p:sp>
        <p:nvSpPr>
          <p:cNvPr id="55" name="Text Box 1039"/>
          <p:cNvSpPr txBox="1">
            <a:spLocks noChangeArrowheads="1"/>
          </p:cNvSpPr>
          <p:nvPr/>
        </p:nvSpPr>
        <p:spPr bwMode="auto">
          <a:xfrm>
            <a:off x="3252788" y="3890938"/>
            <a:ext cx="203200" cy="369332"/>
          </a:xfrm>
          <a:prstGeom prst="rect">
            <a:avLst/>
          </a:prstGeom>
          <a:noFill/>
          <a:ln w="9525">
            <a:noFill/>
            <a:miter lim="800000"/>
            <a:headEnd/>
            <a:tailEnd/>
          </a:ln>
        </p:spPr>
        <p:txBody>
          <a:bodyPr lIns="45720" rIns="0">
            <a:spAutoFit/>
          </a:bodyPr>
          <a:lstStyle/>
          <a:p>
            <a:r>
              <a:rPr lang="en-US" sz="1800" b="1" dirty="0">
                <a:solidFill>
                  <a:srgbClr val="FF0000"/>
                </a:solidFill>
              </a:rPr>
              <a:t>3</a:t>
            </a:r>
          </a:p>
        </p:txBody>
      </p:sp>
      <p:sp>
        <p:nvSpPr>
          <p:cNvPr id="56" name="Text Box 1040"/>
          <p:cNvSpPr txBox="1">
            <a:spLocks noChangeArrowheads="1"/>
          </p:cNvSpPr>
          <p:nvPr/>
        </p:nvSpPr>
        <p:spPr bwMode="auto">
          <a:xfrm>
            <a:off x="3963988" y="3890938"/>
            <a:ext cx="203200" cy="369332"/>
          </a:xfrm>
          <a:prstGeom prst="rect">
            <a:avLst/>
          </a:prstGeom>
          <a:noFill/>
          <a:ln w="9525">
            <a:noFill/>
            <a:miter lim="800000"/>
            <a:headEnd/>
            <a:tailEnd/>
          </a:ln>
        </p:spPr>
        <p:txBody>
          <a:bodyPr lIns="45720" rIns="0">
            <a:spAutoFit/>
          </a:bodyPr>
          <a:lstStyle/>
          <a:p>
            <a:r>
              <a:rPr lang="en-US" sz="1800" b="1" dirty="0">
                <a:solidFill>
                  <a:srgbClr val="FF0000"/>
                </a:solidFill>
              </a:rPr>
              <a:t>4</a:t>
            </a:r>
          </a:p>
        </p:txBody>
      </p:sp>
      <p:sp>
        <p:nvSpPr>
          <p:cNvPr id="57" name="Text Box 1041"/>
          <p:cNvSpPr txBox="1">
            <a:spLocks noChangeArrowheads="1"/>
          </p:cNvSpPr>
          <p:nvPr/>
        </p:nvSpPr>
        <p:spPr bwMode="auto">
          <a:xfrm>
            <a:off x="4678363" y="3890938"/>
            <a:ext cx="203200" cy="369332"/>
          </a:xfrm>
          <a:prstGeom prst="rect">
            <a:avLst/>
          </a:prstGeom>
          <a:noFill/>
          <a:ln w="9525">
            <a:noFill/>
            <a:miter lim="800000"/>
            <a:headEnd/>
            <a:tailEnd/>
          </a:ln>
        </p:spPr>
        <p:txBody>
          <a:bodyPr lIns="45720" rIns="0">
            <a:spAutoFit/>
          </a:bodyPr>
          <a:lstStyle/>
          <a:p>
            <a:r>
              <a:rPr lang="en-US" sz="1800" b="1" dirty="0">
                <a:solidFill>
                  <a:srgbClr val="FF0000"/>
                </a:solidFill>
              </a:rPr>
              <a:t>5</a:t>
            </a:r>
          </a:p>
        </p:txBody>
      </p:sp>
      <p:sp>
        <p:nvSpPr>
          <p:cNvPr id="58" name="Text Box 1042"/>
          <p:cNvSpPr txBox="1">
            <a:spLocks noChangeArrowheads="1"/>
          </p:cNvSpPr>
          <p:nvPr/>
        </p:nvSpPr>
        <p:spPr bwMode="auto">
          <a:xfrm>
            <a:off x="5389563" y="3890938"/>
            <a:ext cx="203200" cy="369332"/>
          </a:xfrm>
          <a:prstGeom prst="rect">
            <a:avLst/>
          </a:prstGeom>
          <a:noFill/>
          <a:ln w="9525">
            <a:noFill/>
            <a:miter lim="800000"/>
            <a:headEnd/>
            <a:tailEnd/>
          </a:ln>
        </p:spPr>
        <p:txBody>
          <a:bodyPr lIns="45720" rIns="0">
            <a:spAutoFit/>
          </a:bodyPr>
          <a:lstStyle/>
          <a:p>
            <a:r>
              <a:rPr lang="en-US" sz="1800" b="1" dirty="0">
                <a:solidFill>
                  <a:srgbClr val="FF0000"/>
                </a:solidFill>
              </a:rPr>
              <a:t>6</a:t>
            </a:r>
          </a:p>
        </p:txBody>
      </p:sp>
      <p:sp>
        <p:nvSpPr>
          <p:cNvPr id="59" name="Text Box 1044"/>
          <p:cNvSpPr txBox="1">
            <a:spLocks noChangeArrowheads="1"/>
          </p:cNvSpPr>
          <p:nvPr/>
        </p:nvSpPr>
        <p:spPr bwMode="auto">
          <a:xfrm>
            <a:off x="6100763" y="3890938"/>
            <a:ext cx="203200" cy="369332"/>
          </a:xfrm>
          <a:prstGeom prst="rect">
            <a:avLst/>
          </a:prstGeom>
          <a:noFill/>
          <a:ln w="9525">
            <a:noFill/>
            <a:miter lim="800000"/>
            <a:headEnd/>
            <a:tailEnd/>
          </a:ln>
        </p:spPr>
        <p:txBody>
          <a:bodyPr lIns="45720" rIns="0">
            <a:spAutoFit/>
          </a:bodyPr>
          <a:lstStyle/>
          <a:p>
            <a:r>
              <a:rPr lang="en-US" sz="1800" b="1">
                <a:solidFill>
                  <a:srgbClr val="FF0000"/>
                </a:solidFill>
              </a:rPr>
              <a:t>7</a:t>
            </a:r>
          </a:p>
        </p:txBody>
      </p:sp>
      <p:sp>
        <p:nvSpPr>
          <p:cNvPr id="62" name="Text Box 1052"/>
          <p:cNvSpPr txBox="1">
            <a:spLocks noChangeArrowheads="1"/>
          </p:cNvSpPr>
          <p:nvPr/>
        </p:nvSpPr>
        <p:spPr bwMode="auto">
          <a:xfrm>
            <a:off x="4876800" y="4953000"/>
            <a:ext cx="3810000" cy="646331"/>
          </a:xfrm>
          <a:prstGeom prst="rect">
            <a:avLst/>
          </a:prstGeom>
          <a:noFill/>
          <a:ln w="9525">
            <a:noFill/>
            <a:miter lim="800000"/>
            <a:headEnd/>
            <a:tailEnd/>
          </a:ln>
        </p:spPr>
        <p:txBody>
          <a:bodyPr wrap="square">
            <a:spAutoFit/>
          </a:bodyPr>
          <a:lstStyle/>
          <a:p>
            <a:r>
              <a:rPr lang="en-US" dirty="0" smtClean="0">
                <a:solidFill>
                  <a:srgbClr val="FF0000"/>
                </a:solidFill>
              </a:rPr>
              <a:t>STANDARD RADIO</a:t>
            </a:r>
          </a:p>
          <a:p>
            <a:r>
              <a:rPr lang="en-US" sz="1800" dirty="0" smtClean="0">
                <a:solidFill>
                  <a:srgbClr val="FF0000"/>
                </a:solidFill>
              </a:rPr>
              <a:t>START ACTIVATION PROCESS</a:t>
            </a:r>
            <a:endParaRPr lang="en-US" sz="1800" dirty="0">
              <a:solidFill>
                <a:srgbClr val="FF0000"/>
              </a:solidFill>
            </a:endParaRPr>
          </a:p>
        </p:txBody>
      </p:sp>
      <p:sp>
        <p:nvSpPr>
          <p:cNvPr id="61" name="Text Box 1055"/>
          <p:cNvSpPr txBox="1">
            <a:spLocks noChangeArrowheads="1"/>
          </p:cNvSpPr>
          <p:nvPr/>
        </p:nvSpPr>
        <p:spPr bwMode="auto">
          <a:xfrm>
            <a:off x="6484298" y="3886200"/>
            <a:ext cx="2480166" cy="369332"/>
          </a:xfrm>
          <a:prstGeom prst="rect">
            <a:avLst/>
          </a:prstGeom>
          <a:noFill/>
          <a:ln w="9525">
            <a:noFill/>
            <a:miter lim="800000"/>
            <a:headEnd/>
            <a:tailEnd/>
          </a:ln>
        </p:spPr>
        <p:txBody>
          <a:bodyPr wrap="none">
            <a:spAutoFit/>
          </a:bodyPr>
          <a:lstStyle/>
          <a:p>
            <a:r>
              <a:rPr lang="en-US" dirty="0" smtClean="0">
                <a:solidFill>
                  <a:srgbClr val="FF0000"/>
                </a:solidFill>
              </a:rPr>
              <a:t>Seconds after warning</a:t>
            </a:r>
            <a:endParaRPr lang="en-US" dirty="0">
              <a:solidFill>
                <a:srgbClr val="FF0000"/>
              </a:solidFill>
            </a:endParaRPr>
          </a:p>
        </p:txBody>
      </p:sp>
      <p:sp>
        <p:nvSpPr>
          <p:cNvPr id="68" name="Text Box 1044"/>
          <p:cNvSpPr txBox="1">
            <a:spLocks noChangeArrowheads="1"/>
          </p:cNvSpPr>
          <p:nvPr/>
        </p:nvSpPr>
        <p:spPr bwMode="auto">
          <a:xfrm>
            <a:off x="6129713" y="4596939"/>
            <a:ext cx="203200" cy="369332"/>
          </a:xfrm>
          <a:prstGeom prst="rect">
            <a:avLst/>
          </a:prstGeom>
          <a:noFill/>
          <a:ln w="9525">
            <a:noFill/>
            <a:miter lim="800000"/>
            <a:headEnd/>
            <a:tailEnd/>
          </a:ln>
        </p:spPr>
        <p:txBody>
          <a:bodyPr lIns="45720" rIns="0">
            <a:spAutoFit/>
          </a:bodyPr>
          <a:lstStyle/>
          <a:p>
            <a:r>
              <a:rPr lang="en-US" sz="1800" b="1" dirty="0" smtClean="0">
                <a:solidFill>
                  <a:schemeClr val="tx1"/>
                </a:solidFill>
              </a:rPr>
              <a:t>8</a:t>
            </a:r>
            <a:endParaRPr lang="en-US" sz="1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1026" name="Picture 2" descr="C:\Users\Efraimp\Dropbox\AlertingSolutions\Presentations\Montreal\mexico-popocatepetl-volca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3785652"/>
          </a:xfrm>
          <a:prstGeom prst="rect">
            <a:avLst/>
          </a:prstGeom>
        </p:spPr>
        <p:txBody>
          <a:bodyPr wrap="square">
            <a:spAutoFit/>
          </a:bodyPr>
          <a:lstStyle/>
          <a:p>
            <a:r>
              <a:rPr lang="es-ES" sz="2000" b="1" dirty="0" err="1" smtClean="0"/>
              <a:t>Erupcion</a:t>
            </a:r>
            <a:r>
              <a:rPr lang="es-ES" sz="2000" b="1" dirty="0" smtClean="0"/>
              <a:t> </a:t>
            </a:r>
            <a:r>
              <a:rPr lang="es-ES" sz="2000" b="1" dirty="0" err="1" smtClean="0"/>
              <a:t>Volcanica</a:t>
            </a:r>
            <a:endParaRPr lang="es-ES" sz="2000" b="1" dirty="0"/>
          </a:p>
          <a:p>
            <a:endParaRPr lang="es-ES" sz="2000" b="1" dirty="0"/>
          </a:p>
          <a:p>
            <a:r>
              <a:rPr lang="es-ES" sz="2000" b="1" dirty="0"/>
              <a:t>Se informa a la </a:t>
            </a:r>
            <a:r>
              <a:rPr lang="es-ES" sz="2000" b="1" dirty="0" err="1"/>
              <a:t>poblacion</a:t>
            </a:r>
            <a:r>
              <a:rPr lang="es-ES" sz="2000" b="1" dirty="0"/>
              <a:t> del Valle de </a:t>
            </a:r>
            <a:r>
              <a:rPr lang="es-ES" sz="2000" b="1" dirty="0" err="1"/>
              <a:t>Mexico</a:t>
            </a:r>
            <a:r>
              <a:rPr lang="es-ES" sz="2000" b="1" dirty="0"/>
              <a:t> que el </a:t>
            </a:r>
            <a:r>
              <a:rPr lang="es-ES" sz="2000" b="1" dirty="0" err="1"/>
              <a:t>volcan</a:t>
            </a:r>
            <a:endParaRPr lang="es-ES" sz="2000" b="1" dirty="0"/>
          </a:p>
          <a:p>
            <a:r>
              <a:rPr lang="es-ES" sz="2000" b="1" dirty="0" err="1"/>
              <a:t>Popocatepetl</a:t>
            </a:r>
            <a:r>
              <a:rPr lang="es-ES" sz="2000" b="1" dirty="0"/>
              <a:t> hizo </a:t>
            </a:r>
            <a:r>
              <a:rPr lang="es-ES" sz="2000" b="1" dirty="0" err="1"/>
              <a:t>erupcion</a:t>
            </a:r>
            <a:r>
              <a:rPr lang="es-ES" sz="2000" b="1" dirty="0"/>
              <a:t> a las 16:35 horas del </a:t>
            </a:r>
            <a:r>
              <a:rPr lang="es-ES" sz="2000" b="1" dirty="0" err="1"/>
              <a:t>dia</a:t>
            </a:r>
            <a:r>
              <a:rPr lang="es-ES" sz="2000" b="1" dirty="0"/>
              <a:t> de hoy </a:t>
            </a:r>
            <a:r>
              <a:rPr lang="es-ES" sz="2000" b="1" dirty="0" smtClean="0"/>
              <a:t>arrojando material </a:t>
            </a:r>
            <a:r>
              <a:rPr lang="es-ES" sz="2000" b="1" dirty="0"/>
              <a:t>incandescente a 10 KM del </a:t>
            </a:r>
            <a:r>
              <a:rPr lang="es-ES" sz="2000" b="1" dirty="0" err="1"/>
              <a:t>crater</a:t>
            </a:r>
            <a:r>
              <a:rPr lang="es-ES" sz="2000" b="1" dirty="0"/>
              <a:t> </a:t>
            </a:r>
            <a:r>
              <a:rPr lang="es-ES" sz="2000" b="1" dirty="0" err="1"/>
              <a:t>asi</a:t>
            </a:r>
            <a:r>
              <a:rPr lang="es-ES" sz="2000" b="1" dirty="0"/>
              <a:t> como grandes </a:t>
            </a:r>
            <a:r>
              <a:rPr lang="es-ES" sz="2000" b="1" dirty="0" smtClean="0"/>
              <a:t>emisiones de </a:t>
            </a:r>
            <a:r>
              <a:rPr lang="es-ES" sz="2000" b="1" dirty="0"/>
              <a:t>ceniza la cual se espera sean esparcidas en todo el Valle </a:t>
            </a:r>
            <a:r>
              <a:rPr lang="es-ES" sz="2000" b="1" dirty="0" smtClean="0"/>
              <a:t>de </a:t>
            </a:r>
            <a:r>
              <a:rPr lang="es-ES" sz="2000" b="1" dirty="0" err="1" smtClean="0"/>
              <a:t>Mexico</a:t>
            </a:r>
            <a:r>
              <a:rPr lang="es-ES" sz="2000" b="1" dirty="0"/>
              <a:t>, esto, sin provocar mayores danos a la </a:t>
            </a:r>
            <a:r>
              <a:rPr lang="es-ES" sz="2000" b="1" dirty="0" err="1"/>
              <a:t>poblacion</a:t>
            </a:r>
            <a:endParaRPr lang="es-ES" sz="2000" b="1" dirty="0"/>
          </a:p>
          <a:p>
            <a:endParaRPr lang="es-ES" sz="2000" b="1" dirty="0"/>
          </a:p>
          <a:p>
            <a:r>
              <a:rPr lang="es-ES" sz="2000" b="1" dirty="0"/>
              <a:t>Se pide a todos los habitantes del valle de </a:t>
            </a:r>
            <a:r>
              <a:rPr lang="es-ES" sz="2000" b="1" dirty="0" err="1"/>
              <a:t>Mexico</a:t>
            </a:r>
            <a:r>
              <a:rPr lang="es-ES" sz="2000" b="1" dirty="0"/>
              <a:t>, no arrojar </a:t>
            </a:r>
            <a:r>
              <a:rPr lang="es-ES" sz="2000" b="1" dirty="0" smtClean="0"/>
              <a:t>estas cenizas </a:t>
            </a:r>
            <a:r>
              <a:rPr lang="es-ES" sz="2000" b="1" dirty="0"/>
              <a:t>en las coladeras, </a:t>
            </a:r>
            <a:r>
              <a:rPr lang="es-ES" sz="2000" b="1" dirty="0" err="1"/>
              <a:t>asi</a:t>
            </a:r>
            <a:r>
              <a:rPr lang="es-ES" sz="2000" b="1" dirty="0"/>
              <a:t> como no barrerlas con aguas si </a:t>
            </a:r>
            <a:r>
              <a:rPr lang="es-ES" sz="2000" b="1" dirty="0" smtClean="0"/>
              <a:t>no </a:t>
            </a:r>
            <a:r>
              <a:rPr lang="es-ES" sz="2000" b="1" dirty="0" err="1" smtClean="0"/>
              <a:t>unicamentecon</a:t>
            </a:r>
            <a:r>
              <a:rPr lang="es-ES" sz="2000" b="1" dirty="0" smtClean="0"/>
              <a:t> </a:t>
            </a:r>
            <a:r>
              <a:rPr lang="es-ES" sz="2000" b="1" dirty="0"/>
              <a:t>escoba. Cualquier </a:t>
            </a:r>
            <a:r>
              <a:rPr lang="es-ES" sz="2000" b="1" dirty="0" err="1"/>
              <a:t>anomalia</a:t>
            </a:r>
            <a:r>
              <a:rPr lang="es-ES" sz="2000" b="1" dirty="0"/>
              <a:t> o emergencia referente a </a:t>
            </a:r>
            <a:r>
              <a:rPr lang="es-ES" sz="2000" b="1" dirty="0" smtClean="0"/>
              <a:t>esta </a:t>
            </a:r>
            <a:r>
              <a:rPr lang="es-ES" sz="2000" b="1" dirty="0" err="1" smtClean="0"/>
              <a:t>situacion</a:t>
            </a:r>
            <a:r>
              <a:rPr lang="es-ES" sz="2000" b="1" dirty="0" smtClean="0"/>
              <a:t> </a:t>
            </a:r>
            <a:r>
              <a:rPr lang="es-ES" sz="2000" b="1" dirty="0"/>
              <a:t>por </a:t>
            </a:r>
            <a:r>
              <a:rPr lang="es-ES" sz="2000" b="1" dirty="0" err="1"/>
              <a:t>favorcomunicarlo</a:t>
            </a:r>
            <a:r>
              <a:rPr lang="es-ES" sz="2000" b="1" dirty="0"/>
              <a:t> a </a:t>
            </a:r>
            <a:r>
              <a:rPr lang="es-ES" sz="2000" b="1" dirty="0" err="1"/>
              <a:t>Proteccion</a:t>
            </a:r>
            <a:r>
              <a:rPr lang="es-ES" sz="2000" b="1" dirty="0"/>
              <a:t> Civil</a:t>
            </a:r>
            <a:endParaRPr lang="en-US" sz="2000" b="1" dirty="0"/>
          </a:p>
        </p:txBody>
      </p:sp>
    </p:spTree>
    <p:extLst>
      <p:ext uri="{BB962C8B-B14F-4D97-AF65-F5344CB8AC3E}">
        <p14:creationId xmlns:p14="http://schemas.microsoft.com/office/powerpoint/2010/main" val="1403678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Analytic approach for warning system planning</a:t>
            </a:r>
            <a:endParaRPr lang="en-US" dirty="0"/>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367759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295400"/>
            <a:ext cx="8991600" cy="4800600"/>
          </a:xfrm>
        </p:spPr>
        <p:txBody>
          <a:bodyPr/>
          <a:lstStyle/>
          <a:p>
            <a:pPr marL="457200" indent="-457200">
              <a:lnSpc>
                <a:spcPct val="150000"/>
              </a:lnSpc>
              <a:buFont typeface="Arial" pitchFamily="34" charset="0"/>
              <a:buChar char="•"/>
            </a:pPr>
            <a:r>
              <a:rPr lang="en-US" dirty="0" smtClean="0"/>
              <a:t>Identifying the need</a:t>
            </a:r>
          </a:p>
          <a:p>
            <a:pPr marL="457200" indent="-457200">
              <a:lnSpc>
                <a:spcPct val="150000"/>
              </a:lnSpc>
              <a:buFont typeface="Arial" pitchFamily="34" charset="0"/>
              <a:buChar char="•"/>
            </a:pPr>
            <a:r>
              <a:rPr lang="en-US" dirty="0" smtClean="0"/>
              <a:t>Survey of legal, regulatory and policy environment</a:t>
            </a:r>
          </a:p>
          <a:p>
            <a:pPr marL="457200" indent="-457200">
              <a:lnSpc>
                <a:spcPct val="150000"/>
              </a:lnSpc>
              <a:buFont typeface="Arial" pitchFamily="34" charset="0"/>
              <a:buChar char="•"/>
            </a:pPr>
            <a:r>
              <a:rPr lang="en-US" dirty="0" smtClean="0"/>
              <a:t>Document local and external alert sources and originators</a:t>
            </a:r>
          </a:p>
          <a:p>
            <a:pPr marL="457200" indent="-457200">
              <a:lnSpc>
                <a:spcPct val="150000"/>
              </a:lnSpc>
              <a:buFont typeface="Arial" pitchFamily="34" charset="0"/>
              <a:buChar char="•"/>
            </a:pPr>
            <a:r>
              <a:rPr lang="en-US" dirty="0" smtClean="0"/>
              <a:t>Document languages for alerting </a:t>
            </a:r>
          </a:p>
          <a:p>
            <a:pPr marL="457200" indent="-457200">
              <a:lnSpc>
                <a:spcPct val="150000"/>
              </a:lnSpc>
              <a:buFont typeface="Arial" pitchFamily="34" charset="0"/>
              <a:buChar char="•"/>
            </a:pPr>
            <a:r>
              <a:rPr lang="en-US" dirty="0" smtClean="0"/>
              <a:t>Document sources for sustaining funding</a:t>
            </a:r>
          </a:p>
          <a:p>
            <a:pPr marL="457200" indent="-457200">
              <a:lnSpc>
                <a:spcPct val="150000"/>
              </a:lnSpc>
              <a:buFont typeface="Arial" pitchFamily="34" charset="0"/>
              <a:buChar char="•"/>
            </a:pPr>
            <a:r>
              <a:rPr lang="en-US" dirty="0" smtClean="0"/>
              <a:t>Identification of Lead Agency Identification of existing alerting codes or practices</a:t>
            </a:r>
          </a:p>
          <a:p>
            <a:pPr marL="457200" indent="-457200">
              <a:lnSpc>
                <a:spcPct val="150000"/>
              </a:lnSpc>
              <a:buFont typeface="Arial" pitchFamily="34" charset="0"/>
              <a:buChar char="•"/>
            </a:pPr>
            <a:r>
              <a:rPr lang="en-US" dirty="0" smtClean="0"/>
              <a:t>General Warning Policy</a:t>
            </a:r>
          </a:p>
          <a:p>
            <a:pPr marL="457200" indent="-457200">
              <a:lnSpc>
                <a:spcPct val="150000"/>
              </a:lnSpc>
              <a:buFont typeface="Arial" pitchFamily="34" charset="0"/>
              <a:buChar char="•"/>
            </a:pPr>
            <a:r>
              <a:rPr lang="en-US" dirty="0" smtClean="0"/>
              <a:t>Multilingual Alert Templates</a:t>
            </a:r>
            <a:endParaRPr lang="en-US" dirty="0"/>
          </a:p>
        </p:txBody>
      </p:sp>
      <p:sp>
        <p:nvSpPr>
          <p:cNvPr id="3" name="Content Placeholder 2"/>
          <p:cNvSpPr>
            <a:spLocks noGrp="1"/>
          </p:cNvSpPr>
          <p:nvPr>
            <p:ph sz="quarter" idx="13"/>
          </p:nvPr>
        </p:nvSpPr>
        <p:spPr/>
        <p:txBody>
          <a:bodyPr/>
          <a:lstStyle/>
          <a:p>
            <a:r>
              <a:rPr lang="en-US" dirty="0" smtClean="0"/>
              <a:t>Challenges in designing cap</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914400"/>
            <a:ext cx="7772400" cy="5562600"/>
          </a:xfrm>
        </p:spPr>
        <p:txBody>
          <a:bodyPr/>
          <a:lstStyle/>
          <a:p>
            <a:r>
              <a:rPr lang="en-US" dirty="0" smtClean="0"/>
              <a:t>Assumption:</a:t>
            </a:r>
          </a:p>
          <a:p>
            <a:pPr marL="457200" indent="-457200">
              <a:buFont typeface="Arial" pitchFamily="34" charset="0"/>
              <a:buChar char="•"/>
            </a:pPr>
            <a:r>
              <a:rPr lang="en-US" dirty="0" smtClean="0"/>
              <a:t>Disasters will continue to happen.</a:t>
            </a:r>
          </a:p>
          <a:p>
            <a:pPr marL="457200" indent="-457200">
              <a:buFont typeface="Arial" pitchFamily="34" charset="0"/>
              <a:buChar char="•"/>
            </a:pPr>
            <a:r>
              <a:rPr lang="en-US" dirty="0" smtClean="0"/>
              <a:t>People will continue to live in known disaster zones</a:t>
            </a:r>
          </a:p>
          <a:p>
            <a:endParaRPr lang="en-US" sz="1200" dirty="0" smtClean="0"/>
          </a:p>
          <a:p>
            <a:r>
              <a:rPr lang="en-US" dirty="0" smtClean="0"/>
              <a:t>Hence:</a:t>
            </a:r>
          </a:p>
          <a:p>
            <a:pPr marL="342900" indent="-342900">
              <a:buFont typeface="Arial" pitchFamily="34" charset="0"/>
              <a:buChar char="•"/>
            </a:pPr>
            <a:r>
              <a:rPr lang="en-US" dirty="0" smtClean="0"/>
              <a:t>Warning Alert and Warning Systems in the various forms are a common ingredient in community for many years to come.</a:t>
            </a:r>
          </a:p>
          <a:p>
            <a:pPr marL="342900" indent="-342900">
              <a:buFont typeface="Arial" pitchFamily="34" charset="0"/>
              <a:buChar char="•"/>
            </a:pPr>
            <a:endParaRPr lang="en-US" sz="1200" dirty="0"/>
          </a:p>
          <a:p>
            <a:r>
              <a:rPr lang="en-US" dirty="0" smtClean="0"/>
              <a:t>Community expectations:</a:t>
            </a:r>
          </a:p>
          <a:p>
            <a:pPr marL="342900" indent="-342900">
              <a:buFont typeface="Arial" pitchFamily="34" charset="0"/>
              <a:buChar char="•"/>
            </a:pPr>
            <a:r>
              <a:rPr lang="en-US" dirty="0" smtClean="0"/>
              <a:t>Alert and warning are becoming a part of the community culture, getting to be a standard service that the public expect from the government. The “fire alarm” is changing to “all hazard alarm”.</a:t>
            </a:r>
          </a:p>
          <a:p>
            <a:endParaRPr lang="en-US" sz="1200" dirty="0" smtClean="0"/>
          </a:p>
          <a:p>
            <a:r>
              <a:rPr lang="en-US" dirty="0" smtClean="0"/>
              <a:t>Building the infrastructure:</a:t>
            </a:r>
          </a:p>
          <a:p>
            <a:pPr marL="342900" indent="-342900">
              <a:buFont typeface="Arial" pitchFamily="34" charset="0"/>
              <a:buChar char="•"/>
            </a:pPr>
            <a:r>
              <a:rPr lang="en-US" dirty="0" smtClean="0"/>
              <a:t>Warning process (and infrastructure) involves everyone in the community, from the top leader to last civilian.</a:t>
            </a:r>
            <a:endParaRPr lang="en-US" dirty="0"/>
          </a:p>
        </p:txBody>
      </p:sp>
      <p:sp>
        <p:nvSpPr>
          <p:cNvPr id="3" name="Content Placeholder 2"/>
          <p:cNvSpPr>
            <a:spLocks noGrp="1"/>
          </p:cNvSpPr>
          <p:nvPr>
            <p:ph sz="quarter" idx="13"/>
          </p:nvPr>
        </p:nvSpPr>
        <p:spPr>
          <a:xfrm>
            <a:off x="1981200" y="152399"/>
            <a:ext cx="7162800" cy="406401"/>
          </a:xfrm>
        </p:spPr>
        <p:txBody>
          <a:bodyPr/>
          <a:lstStyle/>
          <a:p>
            <a:r>
              <a:rPr lang="en-US" sz="2400" dirty="0" smtClean="0"/>
              <a:t>Why are we in this business?</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685800" y="1447800"/>
            <a:ext cx="8229600" cy="4525963"/>
          </a:xfrm>
        </p:spPr>
        <p:txBody>
          <a:bodyPr/>
          <a:lstStyle/>
          <a:p>
            <a:pPr lvl="1">
              <a:buFontTx/>
              <a:buNone/>
            </a:pPr>
            <a:r>
              <a:rPr lang="en-US" sz="3600" smtClean="0"/>
              <a:t>Introduction to the role of TWFP</a:t>
            </a:r>
          </a:p>
          <a:p>
            <a:pPr lvl="1">
              <a:buFontTx/>
              <a:buNone/>
            </a:pPr>
            <a:endParaRPr lang="en-US" sz="3600" smtClean="0"/>
          </a:p>
          <a:p>
            <a:pPr lvl="1">
              <a:buFontTx/>
              <a:buNone/>
            </a:pPr>
            <a:r>
              <a:rPr lang="en-US" sz="3600" smtClean="0"/>
              <a:t>SOP Diagram</a:t>
            </a:r>
          </a:p>
          <a:p>
            <a:pPr lvl="1">
              <a:buFontTx/>
              <a:buNone/>
            </a:pPr>
            <a:endParaRPr lang="en-US" sz="3600" smtClean="0"/>
          </a:p>
          <a:p>
            <a:pPr lvl="1">
              <a:buFontTx/>
              <a:buNone/>
            </a:pPr>
            <a:r>
              <a:rPr lang="en-US" sz="3600" smtClean="0"/>
              <a:t>SOP Example</a:t>
            </a:r>
          </a:p>
        </p:txBody>
      </p:sp>
    </p:spTree>
    <p:extLst>
      <p:ext uri="{BB962C8B-B14F-4D97-AF65-F5344CB8AC3E}">
        <p14:creationId xmlns:p14="http://schemas.microsoft.com/office/powerpoint/2010/main" val="2485733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34" name="Picture 14" descr="Protocol flowchart-Grenada2.jpg"/>
          <p:cNvPicPr>
            <a:picLocks noChangeAspect="1"/>
          </p:cNvPicPr>
          <p:nvPr/>
        </p:nvPicPr>
        <p:blipFill>
          <a:blip r:embed="rId3" cstate="print"/>
          <a:srcRect/>
          <a:stretch>
            <a:fillRect/>
          </a:stretch>
        </p:blipFill>
        <p:spPr bwMode="auto">
          <a:xfrm>
            <a:off x="1574800" y="0"/>
            <a:ext cx="5994400" cy="6858000"/>
          </a:xfrm>
          <a:prstGeom prst="rect">
            <a:avLst/>
          </a:prstGeom>
          <a:noFill/>
          <a:ln w="9525">
            <a:noFill/>
            <a:miter lim="800000"/>
            <a:headEnd/>
            <a:tailEnd/>
          </a:ln>
        </p:spPr>
      </p:pic>
      <p:grpSp>
        <p:nvGrpSpPr>
          <p:cNvPr id="2" name="Group 14"/>
          <p:cNvGrpSpPr>
            <a:grpSpLocks/>
          </p:cNvGrpSpPr>
          <p:nvPr/>
        </p:nvGrpSpPr>
        <p:grpSpPr bwMode="auto">
          <a:xfrm>
            <a:off x="0" y="0"/>
            <a:ext cx="9144000" cy="1828800"/>
            <a:chOff x="0" y="914400"/>
            <a:chExt cx="9144000" cy="1752600"/>
          </a:xfrm>
        </p:grpSpPr>
        <p:sp>
          <p:nvSpPr>
            <p:cNvPr id="18442" name="TextBox 7"/>
            <p:cNvSpPr txBox="1">
              <a:spLocks noChangeArrowheads="1"/>
            </p:cNvSpPr>
            <p:nvPr/>
          </p:nvSpPr>
          <p:spPr bwMode="auto">
            <a:xfrm>
              <a:off x="7848600" y="1447800"/>
              <a:ext cx="1295400" cy="646331"/>
            </a:xfrm>
            <a:prstGeom prst="rect">
              <a:avLst/>
            </a:prstGeom>
            <a:noFill/>
            <a:ln w="9525">
              <a:noFill/>
              <a:miter lim="800000"/>
              <a:headEnd/>
              <a:tailEnd/>
            </a:ln>
          </p:spPr>
          <p:txBody>
            <a:bodyPr>
              <a:spAutoFit/>
            </a:bodyPr>
            <a:lstStyle/>
            <a:p>
              <a:r>
                <a:rPr lang="en-US"/>
                <a:t>Data Collection</a:t>
              </a:r>
            </a:p>
          </p:txBody>
        </p:sp>
        <p:sp>
          <p:nvSpPr>
            <p:cNvPr id="12" name="Rectangle 11"/>
            <p:cNvSpPr/>
            <p:nvPr/>
          </p:nvSpPr>
          <p:spPr>
            <a:xfrm>
              <a:off x="0" y="914400"/>
              <a:ext cx="9144000" cy="1752600"/>
            </a:xfrm>
            <a:prstGeom prst="rect">
              <a:avLst/>
            </a:prstGeom>
            <a:solidFill>
              <a:srgbClr val="BBE0E3">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5"/>
          <p:cNvGrpSpPr>
            <a:grpSpLocks/>
          </p:cNvGrpSpPr>
          <p:nvPr/>
        </p:nvGrpSpPr>
        <p:grpSpPr bwMode="auto">
          <a:xfrm>
            <a:off x="0" y="1219200"/>
            <a:ext cx="9144000" cy="3124200"/>
            <a:chOff x="0" y="2667000"/>
            <a:chExt cx="9144000" cy="1828800"/>
          </a:xfrm>
        </p:grpSpPr>
        <p:sp>
          <p:nvSpPr>
            <p:cNvPr id="18440" name="TextBox 9"/>
            <p:cNvSpPr txBox="1">
              <a:spLocks noChangeArrowheads="1"/>
            </p:cNvSpPr>
            <p:nvPr/>
          </p:nvSpPr>
          <p:spPr bwMode="auto">
            <a:xfrm>
              <a:off x="6477000" y="2819400"/>
              <a:ext cx="2667000" cy="369332"/>
            </a:xfrm>
            <a:prstGeom prst="rect">
              <a:avLst/>
            </a:prstGeom>
            <a:noFill/>
            <a:ln w="9525">
              <a:noFill/>
              <a:miter lim="800000"/>
              <a:headEnd/>
              <a:tailEnd/>
            </a:ln>
          </p:spPr>
          <p:txBody>
            <a:bodyPr>
              <a:spAutoFit/>
            </a:bodyPr>
            <a:lstStyle/>
            <a:p>
              <a:r>
                <a:rPr lang="en-US"/>
                <a:t>Communications</a:t>
              </a:r>
            </a:p>
          </p:txBody>
        </p:sp>
        <p:sp>
          <p:nvSpPr>
            <p:cNvPr id="13" name="Rectangle 12"/>
            <p:cNvSpPr/>
            <p:nvPr/>
          </p:nvSpPr>
          <p:spPr>
            <a:xfrm>
              <a:off x="0" y="2667000"/>
              <a:ext cx="9144000" cy="1828800"/>
            </a:xfrm>
            <a:prstGeom prst="rect">
              <a:avLst/>
            </a:prstGeom>
            <a:solidFill>
              <a:srgbClr val="E6EBB3">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 name="Group 16"/>
          <p:cNvGrpSpPr>
            <a:grpSpLocks/>
          </p:cNvGrpSpPr>
          <p:nvPr/>
        </p:nvGrpSpPr>
        <p:grpSpPr bwMode="auto">
          <a:xfrm>
            <a:off x="0" y="2743200"/>
            <a:ext cx="9144000" cy="4114800"/>
            <a:chOff x="0" y="4495800"/>
            <a:chExt cx="9144000" cy="1905000"/>
          </a:xfrm>
        </p:grpSpPr>
        <p:sp>
          <p:nvSpPr>
            <p:cNvPr id="18438" name="TextBox 10"/>
            <p:cNvSpPr txBox="1">
              <a:spLocks noChangeArrowheads="1"/>
            </p:cNvSpPr>
            <p:nvPr/>
          </p:nvSpPr>
          <p:spPr bwMode="auto">
            <a:xfrm>
              <a:off x="0" y="5181600"/>
              <a:ext cx="1219200" cy="369332"/>
            </a:xfrm>
            <a:prstGeom prst="rect">
              <a:avLst/>
            </a:prstGeom>
            <a:noFill/>
            <a:ln w="9525">
              <a:noFill/>
              <a:miter lim="800000"/>
              <a:headEnd/>
              <a:tailEnd/>
            </a:ln>
          </p:spPr>
          <p:txBody>
            <a:bodyPr>
              <a:spAutoFit/>
            </a:bodyPr>
            <a:lstStyle/>
            <a:p>
              <a:r>
                <a:rPr lang="en-US"/>
                <a:t>Alerting</a:t>
              </a:r>
            </a:p>
          </p:txBody>
        </p:sp>
        <p:sp>
          <p:nvSpPr>
            <p:cNvPr id="14" name="Rectangle 13"/>
            <p:cNvSpPr/>
            <p:nvPr/>
          </p:nvSpPr>
          <p:spPr>
            <a:xfrm>
              <a:off x="0" y="4495800"/>
              <a:ext cx="9144000" cy="1905000"/>
            </a:xfrm>
            <a:prstGeom prst="rect">
              <a:avLst/>
            </a:prstGeom>
            <a:solidFill>
              <a:srgbClr val="EEBFB0">
                <a:alpha val="4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32821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descr="Ilustrationl 2 - Grenada Interim Tsunami Warning Process.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482" name="TextBox 4"/>
          <p:cNvSpPr txBox="1">
            <a:spLocks noChangeArrowheads="1"/>
          </p:cNvSpPr>
          <p:nvPr/>
        </p:nvSpPr>
        <p:spPr bwMode="auto">
          <a:xfrm>
            <a:off x="2743200" y="0"/>
            <a:ext cx="2971800" cy="369888"/>
          </a:xfrm>
          <a:prstGeom prst="rect">
            <a:avLst/>
          </a:prstGeom>
          <a:solidFill>
            <a:srgbClr val="FFFF00"/>
          </a:solidFill>
          <a:ln w="9525">
            <a:noFill/>
            <a:miter lim="800000"/>
            <a:headEnd/>
            <a:tailEnd/>
          </a:ln>
        </p:spPr>
        <p:txBody>
          <a:bodyPr>
            <a:spAutoFit/>
          </a:bodyPr>
          <a:lstStyle/>
          <a:p>
            <a:r>
              <a:rPr lang="en-US"/>
              <a:t>TSUNAMI SOP DIAGRAM</a:t>
            </a:r>
          </a:p>
        </p:txBody>
      </p:sp>
    </p:spTree>
    <p:extLst>
      <p:ext uri="{BB962C8B-B14F-4D97-AF65-F5344CB8AC3E}">
        <p14:creationId xmlns:p14="http://schemas.microsoft.com/office/powerpoint/2010/main" val="1185176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0" y="1981200"/>
            <a:ext cx="5410200" cy="4144963"/>
          </a:xfrm>
        </p:spPr>
        <p:txBody>
          <a:bodyPr/>
          <a:lstStyle/>
          <a:p>
            <a:pPr>
              <a:buFontTx/>
              <a:buNone/>
              <a:defRPr/>
            </a:pPr>
            <a:r>
              <a:rPr lang="en-US" sz="1600" b="1" dirty="0" smtClean="0">
                <a:solidFill>
                  <a:srgbClr val="FF0000"/>
                </a:solidFill>
              </a:rPr>
              <a:t>TSUNAMI MESSAGE NUMBER 001</a:t>
            </a:r>
          </a:p>
          <a:p>
            <a:pPr>
              <a:buFontTx/>
              <a:buNone/>
              <a:defRPr/>
            </a:pPr>
            <a:r>
              <a:rPr lang="en-US" sz="1600" b="1" dirty="0" smtClean="0">
                <a:solidFill>
                  <a:srgbClr val="FF0000"/>
                </a:solidFill>
              </a:rPr>
              <a:t>PACIFIC TSUNAMI WARNING CENTER/NOAA/NWS </a:t>
            </a:r>
          </a:p>
          <a:p>
            <a:pPr>
              <a:buFontTx/>
              <a:buNone/>
              <a:defRPr/>
            </a:pPr>
            <a:r>
              <a:rPr lang="en-US" sz="1600" b="1" dirty="0" smtClean="0">
                <a:solidFill>
                  <a:srgbClr val="FF0000"/>
                </a:solidFill>
              </a:rPr>
              <a:t>ISSUED AT 1351Z 24 APR 2006</a:t>
            </a:r>
          </a:p>
          <a:p>
            <a:pPr>
              <a:buFontTx/>
              <a:buNone/>
              <a:defRPr/>
            </a:pPr>
            <a:endParaRPr lang="en-US" sz="1600" b="1" dirty="0" smtClean="0">
              <a:solidFill>
                <a:srgbClr val="FF0000"/>
              </a:solidFill>
            </a:endParaRPr>
          </a:p>
          <a:p>
            <a:pPr>
              <a:buFontTx/>
              <a:buNone/>
              <a:defRPr/>
            </a:pPr>
            <a:endParaRPr lang="en-US" sz="1600" b="1" dirty="0" smtClean="0">
              <a:solidFill>
                <a:srgbClr val="FF0000"/>
              </a:solidFill>
            </a:endParaRPr>
          </a:p>
          <a:p>
            <a:pPr marL="0" indent="0">
              <a:spcBef>
                <a:spcPts val="0"/>
              </a:spcBef>
              <a:buFontTx/>
              <a:buNone/>
              <a:defRPr/>
            </a:pPr>
            <a:r>
              <a:rPr lang="en-US" sz="1600" b="1" dirty="0" smtClean="0">
                <a:solidFill>
                  <a:schemeClr val="accent2"/>
                </a:solidFill>
              </a:rPr>
              <a:t>THIS MESSAGE IS FOR ALL AREAS OF THE CARIBBEAN</a:t>
            </a:r>
            <a:endParaRPr lang="en-US" sz="1600" dirty="0" smtClean="0">
              <a:sym typeface="Wingdings" pitchFamily="2" charset="2"/>
            </a:endParaRPr>
          </a:p>
          <a:p>
            <a:pPr>
              <a:buFontTx/>
              <a:buNone/>
              <a:defRPr/>
            </a:pPr>
            <a:endParaRPr lang="en-US" sz="1600" dirty="0" smtClean="0"/>
          </a:p>
          <a:p>
            <a:pPr>
              <a:buFontTx/>
              <a:buNone/>
              <a:defRPr/>
            </a:pPr>
            <a:r>
              <a:rPr lang="en-US" sz="1600" dirty="0" smtClean="0"/>
              <a:t>... </a:t>
            </a:r>
            <a:r>
              <a:rPr lang="en-US" sz="1600" b="1" dirty="0" smtClean="0">
                <a:solidFill>
                  <a:srgbClr val="002060"/>
                </a:solidFill>
              </a:rPr>
              <a:t>A REGIONAL TSUNAMI WATCH IS IN EFFECT </a:t>
            </a:r>
            <a:r>
              <a:rPr lang="en-US" sz="1600" dirty="0" smtClean="0"/>
              <a:t>...  </a:t>
            </a:r>
          </a:p>
          <a:p>
            <a:pPr>
              <a:buFontTx/>
              <a:buNone/>
              <a:defRPr/>
            </a:pPr>
            <a:endParaRPr lang="en-US" sz="1600" dirty="0" smtClean="0"/>
          </a:p>
          <a:p>
            <a:pPr>
              <a:buFontTx/>
              <a:buNone/>
              <a:defRPr/>
            </a:pPr>
            <a:r>
              <a:rPr lang="en-US" sz="1600" dirty="0" smtClean="0"/>
              <a:t>A TSUNAMI WATCH IS IN EFFECT FOR </a:t>
            </a:r>
            <a:r>
              <a:rPr lang="en-US" sz="1600" b="1" dirty="0" smtClean="0">
                <a:solidFill>
                  <a:schemeClr val="accent2">
                    <a:lumMod val="75000"/>
                  </a:schemeClr>
                </a:solidFill>
              </a:rPr>
              <a:t>…</a:t>
            </a:r>
            <a:r>
              <a:rPr lang="fr-FR" sz="1600" b="1" dirty="0" smtClean="0">
                <a:solidFill>
                  <a:schemeClr val="accent2">
                    <a:lumMod val="75000"/>
                  </a:schemeClr>
                </a:solidFill>
              </a:rPr>
              <a:t>GRENADA</a:t>
            </a:r>
            <a:endParaRPr lang="fr-FR" sz="1600" b="1" u="sng" dirty="0" smtClean="0">
              <a:solidFill>
                <a:schemeClr val="accent2">
                  <a:lumMod val="75000"/>
                </a:schemeClr>
              </a:solidFill>
            </a:endParaRPr>
          </a:p>
          <a:p>
            <a:pPr>
              <a:buFontTx/>
              <a:buNone/>
              <a:defRPr/>
            </a:pPr>
            <a:endParaRPr lang="en-US" sz="1600" dirty="0" smtClean="0"/>
          </a:p>
          <a:p>
            <a:pPr>
              <a:buFontTx/>
              <a:buNone/>
              <a:defRPr/>
            </a:pPr>
            <a:endParaRPr lang="en-US" sz="1600" dirty="0" smtClean="0"/>
          </a:p>
          <a:p>
            <a:pPr>
              <a:buFontTx/>
              <a:buNone/>
              <a:defRPr/>
            </a:pPr>
            <a:endParaRPr lang="en-US" sz="1100" dirty="0"/>
          </a:p>
        </p:txBody>
      </p:sp>
      <p:sp>
        <p:nvSpPr>
          <p:cNvPr id="22530" name="TextBox 4"/>
          <p:cNvSpPr txBox="1">
            <a:spLocks noChangeArrowheads="1"/>
          </p:cNvSpPr>
          <p:nvPr/>
        </p:nvSpPr>
        <p:spPr bwMode="auto">
          <a:xfrm>
            <a:off x="1981200" y="2133600"/>
            <a:ext cx="1295400" cy="369888"/>
          </a:xfrm>
          <a:prstGeom prst="rect">
            <a:avLst/>
          </a:prstGeom>
          <a:noFill/>
          <a:ln w="9525">
            <a:noFill/>
            <a:miter lim="800000"/>
            <a:headEnd/>
            <a:tailEnd/>
          </a:ln>
        </p:spPr>
        <p:txBody>
          <a:bodyPr>
            <a:spAutoFit/>
          </a:bodyPr>
          <a:lstStyle/>
          <a:p>
            <a:pPr algn="r"/>
            <a:r>
              <a:rPr lang="en-US" b="1">
                <a:solidFill>
                  <a:srgbClr val="FF0000"/>
                </a:solidFill>
              </a:rPr>
              <a:t>Header </a:t>
            </a:r>
            <a:r>
              <a:rPr lang="en-US" b="1">
                <a:solidFill>
                  <a:srgbClr val="FF0000"/>
                </a:solidFill>
                <a:sym typeface="Wingdings" pitchFamily="2" charset="2"/>
              </a:rPr>
              <a:t></a:t>
            </a:r>
            <a:endParaRPr lang="en-US"/>
          </a:p>
        </p:txBody>
      </p:sp>
      <p:sp>
        <p:nvSpPr>
          <p:cNvPr id="22531" name="TextBox 5"/>
          <p:cNvSpPr txBox="1">
            <a:spLocks noChangeArrowheads="1"/>
          </p:cNvSpPr>
          <p:nvPr/>
        </p:nvSpPr>
        <p:spPr bwMode="auto">
          <a:xfrm>
            <a:off x="1524000" y="3429000"/>
            <a:ext cx="1752600" cy="369888"/>
          </a:xfrm>
          <a:prstGeom prst="rect">
            <a:avLst/>
          </a:prstGeom>
          <a:noFill/>
          <a:ln w="9525">
            <a:noFill/>
            <a:miter lim="800000"/>
            <a:headEnd/>
            <a:tailEnd/>
          </a:ln>
        </p:spPr>
        <p:txBody>
          <a:bodyPr>
            <a:spAutoFit/>
          </a:bodyPr>
          <a:lstStyle/>
          <a:p>
            <a:pPr algn="r"/>
            <a:r>
              <a:rPr lang="en-US" b="1">
                <a:solidFill>
                  <a:srgbClr val="FF0000"/>
                </a:solidFill>
              </a:rPr>
              <a:t>For Whom? </a:t>
            </a:r>
            <a:r>
              <a:rPr lang="en-US" b="1">
                <a:solidFill>
                  <a:srgbClr val="FF0000"/>
                </a:solidFill>
                <a:sym typeface="Wingdings" pitchFamily="2" charset="2"/>
              </a:rPr>
              <a:t></a:t>
            </a:r>
            <a:endParaRPr lang="en-US"/>
          </a:p>
        </p:txBody>
      </p:sp>
      <p:sp>
        <p:nvSpPr>
          <p:cNvPr id="22532" name="TextBox 6"/>
          <p:cNvSpPr txBox="1">
            <a:spLocks noChangeArrowheads="1"/>
          </p:cNvSpPr>
          <p:nvPr/>
        </p:nvSpPr>
        <p:spPr bwMode="auto">
          <a:xfrm>
            <a:off x="0" y="4191000"/>
            <a:ext cx="3276600" cy="369888"/>
          </a:xfrm>
          <a:prstGeom prst="rect">
            <a:avLst/>
          </a:prstGeom>
          <a:noFill/>
          <a:ln w="9525">
            <a:noFill/>
            <a:miter lim="800000"/>
            <a:headEnd/>
            <a:tailEnd/>
          </a:ln>
        </p:spPr>
        <p:txBody>
          <a:bodyPr>
            <a:spAutoFit/>
          </a:bodyPr>
          <a:lstStyle/>
          <a:p>
            <a:pPr algn="r"/>
            <a:r>
              <a:rPr lang="en-US" b="1">
                <a:solidFill>
                  <a:srgbClr val="FF0000"/>
                </a:solidFill>
              </a:rPr>
              <a:t>Type of Bulletin </a:t>
            </a:r>
            <a:r>
              <a:rPr lang="en-US" b="1">
                <a:solidFill>
                  <a:srgbClr val="FF0000"/>
                </a:solidFill>
                <a:sym typeface="Wingdings" pitchFamily="2" charset="2"/>
              </a:rPr>
              <a:t>(Banner) </a:t>
            </a:r>
            <a:endParaRPr lang="en-US"/>
          </a:p>
        </p:txBody>
      </p:sp>
      <p:sp>
        <p:nvSpPr>
          <p:cNvPr id="22534" name="TextBox 8"/>
          <p:cNvSpPr txBox="1">
            <a:spLocks noChangeArrowheads="1"/>
          </p:cNvSpPr>
          <p:nvPr/>
        </p:nvSpPr>
        <p:spPr bwMode="auto">
          <a:xfrm>
            <a:off x="381000" y="4800600"/>
            <a:ext cx="2895600" cy="369888"/>
          </a:xfrm>
          <a:prstGeom prst="rect">
            <a:avLst/>
          </a:prstGeom>
          <a:noFill/>
          <a:ln w="9525">
            <a:noFill/>
            <a:miter lim="800000"/>
            <a:headEnd/>
            <a:tailEnd/>
          </a:ln>
        </p:spPr>
        <p:txBody>
          <a:bodyPr>
            <a:spAutoFit/>
          </a:bodyPr>
          <a:lstStyle/>
          <a:p>
            <a:pPr algn="r"/>
            <a:r>
              <a:rPr lang="en-US" b="1">
                <a:solidFill>
                  <a:srgbClr val="FF0000"/>
                </a:solidFill>
              </a:rPr>
              <a:t>Countries Affected </a:t>
            </a:r>
            <a:r>
              <a:rPr lang="en-US" b="1">
                <a:solidFill>
                  <a:srgbClr val="FF0000"/>
                </a:solidFill>
                <a:sym typeface="Wingdings" pitchFamily="2" charset="2"/>
              </a:rPr>
              <a:t></a:t>
            </a:r>
            <a:endParaRPr lang="en-US"/>
          </a:p>
        </p:txBody>
      </p:sp>
      <p:sp>
        <p:nvSpPr>
          <p:cNvPr id="8" name="Rectangle 13"/>
          <p:cNvSpPr>
            <a:spLocks noChangeArrowheads="1"/>
          </p:cNvSpPr>
          <p:nvPr/>
        </p:nvSpPr>
        <p:spPr bwMode="auto">
          <a:xfrm>
            <a:off x="3059112" y="228600"/>
            <a:ext cx="4749955" cy="369332"/>
          </a:xfrm>
          <a:prstGeom prst="rect">
            <a:avLst/>
          </a:prstGeom>
          <a:noFill/>
          <a:ln w="9525">
            <a:noFill/>
            <a:miter lim="800000"/>
            <a:headEnd/>
            <a:tailEnd/>
          </a:ln>
        </p:spPr>
        <p:txBody>
          <a:bodyPr wrap="none">
            <a:spAutoFit/>
          </a:bodyPr>
          <a:lstStyle/>
          <a:p>
            <a:r>
              <a:rPr lang="en-US" b="1" dirty="0"/>
              <a:t>Tsunami Watch Bulletin </a:t>
            </a:r>
            <a:r>
              <a:rPr lang="en-US" b="1" dirty="0" smtClean="0"/>
              <a:t>Process Example</a:t>
            </a:r>
            <a:endParaRPr lang="en-US" dirty="0"/>
          </a:p>
        </p:txBody>
      </p:sp>
    </p:spTree>
    <p:extLst>
      <p:ext uri="{BB962C8B-B14F-4D97-AF65-F5344CB8AC3E}">
        <p14:creationId xmlns:p14="http://schemas.microsoft.com/office/powerpoint/2010/main" val="828422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3200" y="2027238"/>
            <a:ext cx="5943600" cy="4525962"/>
          </a:xfrm>
        </p:spPr>
        <p:txBody>
          <a:bodyPr/>
          <a:lstStyle/>
          <a:p>
            <a:pPr marL="0" indent="0">
              <a:spcBef>
                <a:spcPts val="0"/>
              </a:spcBef>
              <a:buFontTx/>
              <a:buNone/>
              <a:defRPr/>
            </a:pPr>
            <a:r>
              <a:rPr lang="en-US" sz="1800" dirty="0" smtClean="0"/>
              <a:t>AN EARTHQUAKE HAS OCCURRED.</a:t>
            </a:r>
          </a:p>
          <a:p>
            <a:pPr marL="0" indent="0">
              <a:spcBef>
                <a:spcPts val="0"/>
              </a:spcBef>
              <a:buFontTx/>
              <a:buNone/>
              <a:defRPr/>
            </a:pPr>
            <a:r>
              <a:rPr lang="en-US" sz="1800" dirty="0" smtClean="0"/>
              <a:t>PRELIMINARY PARAMETERS </a:t>
            </a:r>
          </a:p>
          <a:p>
            <a:pPr lvl="1">
              <a:buFontTx/>
              <a:buNone/>
              <a:defRPr/>
            </a:pPr>
            <a:r>
              <a:rPr lang="en-US" sz="1400" dirty="0" smtClean="0"/>
              <a:t>ORIGIN </a:t>
            </a:r>
            <a:r>
              <a:rPr lang="en-US" sz="1400" b="1" dirty="0" smtClean="0">
                <a:solidFill>
                  <a:srgbClr val="002060"/>
                </a:solidFill>
              </a:rPr>
              <a:t>TIME</a:t>
            </a:r>
            <a:r>
              <a:rPr lang="en-US" sz="1400" dirty="0" smtClean="0"/>
              <a:t> - 1310Z 24 APR 2006 </a:t>
            </a:r>
          </a:p>
          <a:p>
            <a:pPr lvl="1">
              <a:buFontTx/>
              <a:buNone/>
              <a:defRPr/>
            </a:pPr>
            <a:r>
              <a:rPr lang="en-US" sz="1400" b="1" dirty="0" smtClean="0">
                <a:solidFill>
                  <a:srgbClr val="002060"/>
                </a:solidFill>
              </a:rPr>
              <a:t>COORDINATES</a:t>
            </a:r>
            <a:r>
              <a:rPr lang="en-US" sz="1400" dirty="0" smtClean="0"/>
              <a:t> - 17.2 NORTH 61.6 WEST </a:t>
            </a:r>
          </a:p>
          <a:p>
            <a:pPr lvl="1">
              <a:buFontTx/>
              <a:buNone/>
              <a:defRPr/>
            </a:pPr>
            <a:r>
              <a:rPr lang="en-US" sz="1400" b="1" dirty="0" smtClean="0">
                <a:solidFill>
                  <a:srgbClr val="002060"/>
                </a:solidFill>
              </a:rPr>
              <a:t>LOCATION</a:t>
            </a:r>
            <a:r>
              <a:rPr lang="en-US" sz="1400" dirty="0" smtClean="0"/>
              <a:t> - LEEWARD ISLANDS </a:t>
            </a:r>
          </a:p>
          <a:p>
            <a:pPr lvl="1">
              <a:buFontTx/>
              <a:buNone/>
              <a:defRPr/>
            </a:pPr>
            <a:r>
              <a:rPr lang="en-US" sz="1400" b="1" dirty="0" smtClean="0">
                <a:solidFill>
                  <a:srgbClr val="002060"/>
                </a:solidFill>
              </a:rPr>
              <a:t>MAGNITUDE</a:t>
            </a:r>
            <a:r>
              <a:rPr lang="en-US" sz="1400" dirty="0" smtClean="0"/>
              <a:t> - 7.7 </a:t>
            </a:r>
          </a:p>
          <a:p>
            <a:pPr>
              <a:buFontTx/>
              <a:buNone/>
              <a:defRPr/>
            </a:pPr>
            <a:endParaRPr lang="en-US" sz="1800" dirty="0"/>
          </a:p>
        </p:txBody>
      </p:sp>
      <p:sp>
        <p:nvSpPr>
          <p:cNvPr id="24578" name="TextBox 3"/>
          <p:cNvSpPr txBox="1">
            <a:spLocks noChangeArrowheads="1"/>
          </p:cNvSpPr>
          <p:nvPr/>
        </p:nvSpPr>
        <p:spPr bwMode="auto">
          <a:xfrm>
            <a:off x="0" y="2179638"/>
            <a:ext cx="2971800" cy="646112"/>
          </a:xfrm>
          <a:prstGeom prst="rect">
            <a:avLst/>
          </a:prstGeom>
          <a:noFill/>
          <a:ln w="9525">
            <a:noFill/>
            <a:miter lim="800000"/>
            <a:headEnd/>
            <a:tailEnd/>
          </a:ln>
        </p:spPr>
        <p:txBody>
          <a:bodyPr>
            <a:spAutoFit/>
          </a:bodyPr>
          <a:lstStyle/>
          <a:p>
            <a:r>
              <a:rPr lang="en-US" b="1">
                <a:solidFill>
                  <a:srgbClr val="FF0000"/>
                </a:solidFill>
              </a:rPr>
              <a:t>Preliminary Earthquake Parameters                    </a:t>
            </a:r>
            <a:r>
              <a:rPr lang="en-US" b="1">
                <a:solidFill>
                  <a:srgbClr val="FF0000"/>
                </a:solidFill>
                <a:sym typeface="Wingdings" pitchFamily="2" charset="2"/>
              </a:rPr>
              <a:t></a:t>
            </a:r>
            <a:endParaRPr lang="en-US"/>
          </a:p>
        </p:txBody>
      </p:sp>
      <p:sp>
        <p:nvSpPr>
          <p:cNvPr id="24579" name="Rectangle 4"/>
          <p:cNvSpPr>
            <a:spLocks noChangeArrowheads="1"/>
          </p:cNvSpPr>
          <p:nvPr/>
        </p:nvSpPr>
        <p:spPr bwMode="auto">
          <a:xfrm>
            <a:off x="76200" y="6488113"/>
            <a:ext cx="3787775" cy="369887"/>
          </a:xfrm>
          <a:prstGeom prst="rect">
            <a:avLst/>
          </a:prstGeom>
          <a:noFill/>
          <a:ln w="9525">
            <a:noFill/>
            <a:miter lim="800000"/>
            <a:headEnd/>
            <a:tailEnd/>
          </a:ln>
        </p:spPr>
        <p:txBody>
          <a:bodyPr wrap="none">
            <a:spAutoFit/>
          </a:bodyPr>
          <a:lstStyle/>
          <a:p>
            <a:r>
              <a:rPr lang="en-US" b="1">
                <a:solidFill>
                  <a:schemeClr val="bg1"/>
                </a:solidFill>
              </a:rPr>
              <a:t>Tsunami Watch Bulletin Example</a:t>
            </a:r>
            <a:endParaRPr lang="en-US">
              <a:solidFill>
                <a:schemeClr val="bg1"/>
              </a:solidFill>
            </a:endParaRPr>
          </a:p>
        </p:txBody>
      </p:sp>
      <p:sp>
        <p:nvSpPr>
          <p:cNvPr id="6" name="Rectangle 5"/>
          <p:cNvSpPr/>
          <p:nvPr/>
        </p:nvSpPr>
        <p:spPr>
          <a:xfrm>
            <a:off x="2743200" y="4495800"/>
            <a:ext cx="6400800" cy="646113"/>
          </a:xfrm>
          <a:prstGeom prst="rect">
            <a:avLst/>
          </a:prstGeom>
        </p:spPr>
        <p:txBody>
          <a:bodyPr>
            <a:spAutoFit/>
          </a:bodyPr>
          <a:lstStyle/>
          <a:p>
            <a:pPr>
              <a:defRPr/>
            </a:pPr>
            <a:r>
              <a:rPr lang="en-US" dirty="0"/>
              <a:t>LOCATION COORDINATES </a:t>
            </a:r>
            <a:r>
              <a:rPr lang="en-US" b="1" dirty="0">
                <a:solidFill>
                  <a:srgbClr val="002060"/>
                </a:solidFill>
              </a:rPr>
              <a:t>ARRIVAL TIME:</a:t>
            </a:r>
          </a:p>
          <a:p>
            <a:pPr>
              <a:defRPr/>
            </a:pPr>
            <a:r>
              <a:rPr lang="en-US" b="1" dirty="0">
                <a:solidFill>
                  <a:schemeClr val="accent2">
                    <a:lumMod val="75000"/>
                  </a:schemeClr>
                </a:solidFill>
                <a:latin typeface="+mn-lt"/>
              </a:rPr>
              <a:t>GRENADA 17.2N 62.0W 1326Z 24 APR </a:t>
            </a:r>
          </a:p>
        </p:txBody>
      </p:sp>
      <p:sp>
        <p:nvSpPr>
          <p:cNvPr id="24581" name="TextBox 6"/>
          <p:cNvSpPr txBox="1">
            <a:spLocks noChangeArrowheads="1"/>
          </p:cNvSpPr>
          <p:nvPr/>
        </p:nvSpPr>
        <p:spPr bwMode="auto">
          <a:xfrm>
            <a:off x="0" y="4495800"/>
            <a:ext cx="2971800" cy="646113"/>
          </a:xfrm>
          <a:prstGeom prst="rect">
            <a:avLst/>
          </a:prstGeom>
          <a:noFill/>
          <a:ln w="9525">
            <a:noFill/>
            <a:miter lim="800000"/>
            <a:headEnd/>
            <a:tailEnd/>
          </a:ln>
        </p:spPr>
        <p:txBody>
          <a:bodyPr>
            <a:spAutoFit/>
          </a:bodyPr>
          <a:lstStyle/>
          <a:p>
            <a:r>
              <a:rPr lang="en-US" b="1">
                <a:solidFill>
                  <a:srgbClr val="FF0000"/>
                </a:solidFill>
              </a:rPr>
              <a:t>Tsunami Arrival</a:t>
            </a:r>
          </a:p>
          <a:p>
            <a:r>
              <a:rPr lang="en-US" b="1">
                <a:solidFill>
                  <a:srgbClr val="FF0000"/>
                </a:solidFill>
              </a:rPr>
              <a:t>Location and Time      </a:t>
            </a:r>
            <a:r>
              <a:rPr lang="en-US" b="1">
                <a:solidFill>
                  <a:srgbClr val="FF0000"/>
                </a:solidFill>
                <a:sym typeface="Wingdings" pitchFamily="2" charset="2"/>
              </a:rPr>
              <a:t></a:t>
            </a:r>
            <a:endParaRPr lang="en-US"/>
          </a:p>
        </p:txBody>
      </p:sp>
      <p:sp>
        <p:nvSpPr>
          <p:cNvPr id="7" name="Rectangle 13"/>
          <p:cNvSpPr>
            <a:spLocks noChangeArrowheads="1"/>
          </p:cNvSpPr>
          <p:nvPr/>
        </p:nvSpPr>
        <p:spPr bwMode="auto">
          <a:xfrm>
            <a:off x="3059112" y="228600"/>
            <a:ext cx="4749955" cy="369332"/>
          </a:xfrm>
          <a:prstGeom prst="rect">
            <a:avLst/>
          </a:prstGeom>
          <a:noFill/>
          <a:ln w="9525">
            <a:noFill/>
            <a:miter lim="800000"/>
            <a:headEnd/>
            <a:tailEnd/>
          </a:ln>
        </p:spPr>
        <p:txBody>
          <a:bodyPr wrap="none">
            <a:spAutoFit/>
          </a:bodyPr>
          <a:lstStyle/>
          <a:p>
            <a:r>
              <a:rPr lang="en-US" b="1" dirty="0"/>
              <a:t>Tsunami Watch Bulletin </a:t>
            </a:r>
            <a:r>
              <a:rPr lang="en-US" b="1" dirty="0" smtClean="0"/>
              <a:t>Process Example</a:t>
            </a:r>
            <a:endParaRPr lang="en-US" dirty="0"/>
          </a:p>
        </p:txBody>
      </p:sp>
    </p:spTree>
    <p:extLst>
      <p:ext uri="{BB962C8B-B14F-4D97-AF65-F5344CB8AC3E}">
        <p14:creationId xmlns:p14="http://schemas.microsoft.com/office/powerpoint/2010/main" val="342355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0" descr="Ilustrationl 2 - Grenada Interim Tsunami Warning Process.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6626" name="TextBox 4"/>
          <p:cNvSpPr txBox="1">
            <a:spLocks noChangeArrowheads="1"/>
          </p:cNvSpPr>
          <p:nvPr/>
        </p:nvSpPr>
        <p:spPr bwMode="auto">
          <a:xfrm>
            <a:off x="2438400" y="0"/>
            <a:ext cx="2971800" cy="369888"/>
          </a:xfrm>
          <a:prstGeom prst="rect">
            <a:avLst/>
          </a:prstGeom>
          <a:solidFill>
            <a:srgbClr val="FFFF00"/>
          </a:solidFill>
          <a:ln w="9525">
            <a:noFill/>
            <a:miter lim="800000"/>
            <a:headEnd/>
            <a:tailEnd/>
          </a:ln>
        </p:spPr>
        <p:txBody>
          <a:bodyPr>
            <a:spAutoFit/>
          </a:bodyPr>
          <a:lstStyle/>
          <a:p>
            <a:r>
              <a:rPr lang="en-US"/>
              <a:t>TSUNAMI SOP DIAGRAM</a:t>
            </a:r>
          </a:p>
        </p:txBody>
      </p:sp>
      <p:sp>
        <p:nvSpPr>
          <p:cNvPr id="6" name="Right Arrow 5"/>
          <p:cNvSpPr/>
          <p:nvPr/>
        </p:nvSpPr>
        <p:spPr>
          <a:xfrm>
            <a:off x="1219200" y="1447800"/>
            <a:ext cx="228600" cy="255588"/>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7" name="Right Arrow 6"/>
          <p:cNvSpPr/>
          <p:nvPr/>
        </p:nvSpPr>
        <p:spPr>
          <a:xfrm>
            <a:off x="2057400" y="1828800"/>
            <a:ext cx="228600" cy="255588"/>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8" name="Right Arrow 7"/>
          <p:cNvSpPr/>
          <p:nvPr/>
        </p:nvSpPr>
        <p:spPr>
          <a:xfrm rot="5400000">
            <a:off x="5728494" y="1510506"/>
            <a:ext cx="381000" cy="255588"/>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9" name="Right Arrow 8"/>
          <p:cNvSpPr/>
          <p:nvPr/>
        </p:nvSpPr>
        <p:spPr>
          <a:xfrm rot="2173035">
            <a:off x="7581900" y="2220913"/>
            <a:ext cx="381000" cy="257175"/>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10" name="Right Arrow 9"/>
          <p:cNvSpPr/>
          <p:nvPr/>
        </p:nvSpPr>
        <p:spPr>
          <a:xfrm>
            <a:off x="2362200" y="2286000"/>
            <a:ext cx="381000" cy="255588"/>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26632" name="Rectangle 10"/>
          <p:cNvSpPr>
            <a:spLocks noChangeArrowheads="1"/>
          </p:cNvSpPr>
          <p:nvPr/>
        </p:nvSpPr>
        <p:spPr bwMode="auto">
          <a:xfrm>
            <a:off x="5356225" y="0"/>
            <a:ext cx="3787775" cy="369888"/>
          </a:xfrm>
          <a:prstGeom prst="rect">
            <a:avLst/>
          </a:prstGeom>
          <a:solidFill>
            <a:schemeClr val="bg1"/>
          </a:solidFill>
          <a:ln w="9525">
            <a:noFill/>
            <a:miter lim="800000"/>
            <a:headEnd/>
            <a:tailEnd/>
          </a:ln>
        </p:spPr>
        <p:txBody>
          <a:bodyPr wrap="none">
            <a:spAutoFit/>
          </a:bodyPr>
          <a:lstStyle/>
          <a:p>
            <a:r>
              <a:rPr lang="en-US" b="1">
                <a:solidFill>
                  <a:srgbClr val="C00000"/>
                </a:solidFill>
              </a:rPr>
              <a:t>Tsunami Watch Bulletin Example</a:t>
            </a:r>
            <a:endParaRPr lang="en-US">
              <a:solidFill>
                <a:srgbClr val="C00000"/>
              </a:solidFill>
            </a:endParaRPr>
          </a:p>
        </p:txBody>
      </p:sp>
    </p:spTree>
    <p:extLst>
      <p:ext uri="{BB962C8B-B14F-4D97-AF65-F5344CB8AC3E}">
        <p14:creationId xmlns:p14="http://schemas.microsoft.com/office/powerpoint/2010/main" val="165292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a:spLocks noGrp="1"/>
          </p:cNvSpPr>
          <p:nvPr>
            <p:ph idx="1"/>
          </p:nvPr>
        </p:nvSpPr>
        <p:spPr>
          <a:xfrm>
            <a:off x="381000" y="1219200"/>
            <a:ext cx="8229600" cy="8412163"/>
          </a:xfrm>
        </p:spPr>
        <p:txBody>
          <a:bodyPr/>
          <a:lstStyle/>
          <a:p>
            <a:pPr>
              <a:buFontTx/>
              <a:buNone/>
            </a:pPr>
            <a:r>
              <a:rPr lang="en-US" sz="1200" smtClean="0"/>
              <a:t>[   ]  Section B. </a:t>
            </a:r>
          </a:p>
          <a:p>
            <a:pPr>
              <a:buFontTx/>
              <a:buNone/>
            </a:pPr>
            <a:r>
              <a:rPr lang="en-US" sz="1200" smtClean="0"/>
              <a:t> </a:t>
            </a:r>
          </a:p>
          <a:p>
            <a:pPr>
              <a:buFontTx/>
              <a:buNone/>
            </a:pPr>
            <a:r>
              <a:rPr lang="en-US" sz="1800" smtClean="0"/>
              <a:t>TWFP Duty Officer must review the message from the PTWC and learn if the tsunami is forecast to arrive at Grenada.</a:t>
            </a:r>
            <a:r>
              <a:rPr lang="en-US" sz="1200" smtClean="0"/>
              <a:t> </a:t>
            </a:r>
          </a:p>
          <a:p>
            <a:pPr>
              <a:buFontTx/>
              <a:buNone/>
            </a:pPr>
            <a:r>
              <a:rPr lang="en-US" sz="1200" smtClean="0"/>
              <a:t> </a:t>
            </a:r>
          </a:p>
        </p:txBody>
      </p:sp>
      <p:sp>
        <p:nvSpPr>
          <p:cNvPr id="28674" name="Rectangle 13"/>
          <p:cNvSpPr>
            <a:spLocks noChangeArrowheads="1"/>
          </p:cNvSpPr>
          <p:nvPr/>
        </p:nvSpPr>
        <p:spPr bwMode="auto">
          <a:xfrm>
            <a:off x="3059112" y="228600"/>
            <a:ext cx="4749955" cy="369332"/>
          </a:xfrm>
          <a:prstGeom prst="rect">
            <a:avLst/>
          </a:prstGeom>
          <a:noFill/>
          <a:ln w="9525">
            <a:noFill/>
            <a:miter lim="800000"/>
            <a:headEnd/>
            <a:tailEnd/>
          </a:ln>
        </p:spPr>
        <p:txBody>
          <a:bodyPr wrap="none">
            <a:spAutoFit/>
          </a:bodyPr>
          <a:lstStyle/>
          <a:p>
            <a:r>
              <a:rPr lang="en-US" b="1" dirty="0"/>
              <a:t>Tsunami Watch Bulletin </a:t>
            </a:r>
            <a:r>
              <a:rPr lang="en-US" b="1" dirty="0" smtClean="0"/>
              <a:t>Process Example</a:t>
            </a:r>
            <a:endParaRPr lang="en-US" dirty="0"/>
          </a:p>
        </p:txBody>
      </p:sp>
      <p:cxnSp>
        <p:nvCxnSpPr>
          <p:cNvPr id="22" name="Straight Arrow Connector 21"/>
          <p:cNvCxnSpPr/>
          <p:nvPr/>
        </p:nvCxnSpPr>
        <p:spPr>
          <a:xfrm rot="3676521">
            <a:off x="-2517775" y="-3086100"/>
            <a:ext cx="304800" cy="76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8676" name="Picture 2"/>
          <p:cNvPicPr>
            <a:picLocks noChangeAspect="1" noChangeArrowheads="1"/>
          </p:cNvPicPr>
          <p:nvPr/>
        </p:nvPicPr>
        <p:blipFill>
          <a:blip r:embed="rId3"/>
          <a:srcRect/>
          <a:stretch>
            <a:fillRect/>
          </a:stretch>
        </p:blipFill>
        <p:spPr bwMode="auto">
          <a:xfrm>
            <a:off x="2362200" y="2438400"/>
            <a:ext cx="4800600" cy="3910013"/>
          </a:xfrm>
          <a:prstGeom prst="rect">
            <a:avLst/>
          </a:prstGeom>
          <a:noFill/>
          <a:ln w="9525">
            <a:noFill/>
            <a:miter lim="800000"/>
            <a:headEnd/>
            <a:tailEnd/>
          </a:ln>
        </p:spPr>
      </p:pic>
      <p:sp>
        <p:nvSpPr>
          <p:cNvPr id="6" name="Isosceles Triangle 5"/>
          <p:cNvSpPr/>
          <p:nvPr/>
        </p:nvSpPr>
        <p:spPr>
          <a:xfrm>
            <a:off x="4953000" y="2743200"/>
            <a:ext cx="304800" cy="304800"/>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4800600" y="5791200"/>
            <a:ext cx="609600" cy="6096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80199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1"/>
          </p:nvPr>
        </p:nvSpPr>
        <p:spPr>
          <a:xfrm>
            <a:off x="457200" y="1143000"/>
            <a:ext cx="8229600" cy="4983163"/>
          </a:xfrm>
        </p:spPr>
        <p:txBody>
          <a:bodyPr/>
          <a:lstStyle/>
          <a:p>
            <a:pPr>
              <a:buFontTx/>
              <a:buNone/>
            </a:pPr>
            <a:r>
              <a:rPr lang="en-US" sz="2000" dirty="0" smtClean="0"/>
              <a:t>If the event threatens Grenada’s coastal areas, then an evacuation of. </a:t>
            </a:r>
          </a:p>
          <a:p>
            <a:pPr>
              <a:buFontTx/>
              <a:buNone/>
            </a:pPr>
            <a:r>
              <a:rPr lang="en-US" sz="2000" dirty="0" smtClean="0"/>
              <a:t>	</a:t>
            </a:r>
          </a:p>
          <a:p>
            <a:pPr>
              <a:buFontTx/>
              <a:buNone/>
            </a:pPr>
            <a:r>
              <a:rPr lang="en-US" sz="1800" dirty="0" smtClean="0"/>
              <a:t> </a:t>
            </a:r>
          </a:p>
          <a:p>
            <a:pPr>
              <a:buFontTx/>
              <a:buNone/>
            </a:pPr>
            <a:r>
              <a:rPr lang="en-US" sz="1800" dirty="0" smtClean="0"/>
              <a:t>[   ] All coastal areas must be initiated immediately </a:t>
            </a:r>
          </a:p>
          <a:p>
            <a:pPr>
              <a:buFontTx/>
              <a:buNone/>
            </a:pPr>
            <a:endParaRPr lang="en-US" sz="1800" dirty="0" smtClean="0"/>
          </a:p>
          <a:p>
            <a:pPr algn="ctr">
              <a:buFontTx/>
              <a:buNone/>
            </a:pPr>
            <a:r>
              <a:rPr lang="en-US" sz="1800" b="1" dirty="0" smtClean="0"/>
              <a:t>OR</a:t>
            </a:r>
          </a:p>
          <a:p>
            <a:pPr>
              <a:buFontTx/>
              <a:buNone/>
            </a:pPr>
            <a:r>
              <a:rPr lang="en-US" sz="1800" dirty="0" smtClean="0"/>
              <a:t>.</a:t>
            </a:r>
          </a:p>
          <a:p>
            <a:pPr>
              <a:buFontTx/>
              <a:buNone/>
            </a:pPr>
            <a:r>
              <a:rPr lang="en-US" sz="1800" dirty="0" smtClean="0"/>
              <a:t>[   ] All Vulnerable coastal areas</a:t>
            </a:r>
          </a:p>
          <a:p>
            <a:pPr>
              <a:buFontTx/>
              <a:buNone/>
            </a:pPr>
            <a:r>
              <a:rPr lang="en-US" sz="1800" dirty="0" smtClean="0"/>
              <a:t> </a:t>
            </a:r>
            <a:r>
              <a:rPr lang="en-US" sz="1600" i="1" dirty="0" smtClean="0"/>
              <a:t>List the names of vulnerable coastal areas</a:t>
            </a:r>
            <a:endParaRPr lang="en-US" sz="1800" dirty="0" smtClean="0"/>
          </a:p>
          <a:p>
            <a:pPr>
              <a:buFontTx/>
              <a:buNone/>
            </a:pPr>
            <a:endParaRPr lang="en-US" sz="1800" dirty="0" smtClean="0"/>
          </a:p>
          <a:p>
            <a:pPr>
              <a:buFontTx/>
              <a:buNone/>
            </a:pPr>
            <a:r>
              <a:rPr lang="en-US" sz="1800" dirty="0" smtClean="0"/>
              <a:t>[   ]________________________________________________________</a:t>
            </a:r>
          </a:p>
          <a:p>
            <a:pPr>
              <a:buFontTx/>
              <a:buNone/>
            </a:pPr>
            <a:r>
              <a:rPr lang="en-US" sz="1800" dirty="0" smtClean="0"/>
              <a:t>  </a:t>
            </a:r>
          </a:p>
          <a:p>
            <a:pPr>
              <a:buFontTx/>
              <a:buNone/>
            </a:pPr>
            <a:r>
              <a:rPr lang="en-US" sz="1800" dirty="0" smtClean="0"/>
              <a:t>[   ]________________________________________________________</a:t>
            </a:r>
          </a:p>
          <a:p>
            <a:pPr>
              <a:buFontTx/>
              <a:buNone/>
            </a:pPr>
            <a:endParaRPr lang="en-US" sz="1800" dirty="0" smtClean="0"/>
          </a:p>
        </p:txBody>
      </p:sp>
      <p:sp>
        <p:nvSpPr>
          <p:cNvPr id="4" name="Rectangle 13"/>
          <p:cNvSpPr>
            <a:spLocks noChangeArrowheads="1"/>
          </p:cNvSpPr>
          <p:nvPr/>
        </p:nvSpPr>
        <p:spPr bwMode="auto">
          <a:xfrm>
            <a:off x="3059112" y="228600"/>
            <a:ext cx="4749955" cy="369332"/>
          </a:xfrm>
          <a:prstGeom prst="rect">
            <a:avLst/>
          </a:prstGeom>
          <a:noFill/>
          <a:ln w="9525">
            <a:noFill/>
            <a:miter lim="800000"/>
            <a:headEnd/>
            <a:tailEnd/>
          </a:ln>
        </p:spPr>
        <p:txBody>
          <a:bodyPr wrap="none">
            <a:spAutoFit/>
          </a:bodyPr>
          <a:lstStyle/>
          <a:p>
            <a:r>
              <a:rPr lang="en-US" b="1" dirty="0"/>
              <a:t>Tsunami Watch Bulletin </a:t>
            </a:r>
            <a:r>
              <a:rPr lang="en-US" b="1" dirty="0" smtClean="0"/>
              <a:t>Process Example</a:t>
            </a:r>
            <a:endParaRPr lang="en-US" dirty="0"/>
          </a:p>
        </p:txBody>
      </p:sp>
    </p:spTree>
    <p:extLst>
      <p:ext uri="{BB962C8B-B14F-4D97-AF65-F5344CB8AC3E}">
        <p14:creationId xmlns:p14="http://schemas.microsoft.com/office/powerpoint/2010/main" val="2448791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p:txBody>
          <a:bodyPr/>
          <a:lstStyle/>
          <a:p>
            <a:pPr>
              <a:buFontTx/>
              <a:buNone/>
            </a:pPr>
            <a:r>
              <a:rPr lang="en-US" sz="1200" dirty="0" smtClean="0"/>
              <a:t> </a:t>
            </a:r>
          </a:p>
          <a:p>
            <a:pPr>
              <a:buFontTx/>
              <a:buNone/>
            </a:pPr>
            <a:r>
              <a:rPr lang="en-US" sz="1200" dirty="0" smtClean="0"/>
              <a:t> </a:t>
            </a:r>
          </a:p>
          <a:p>
            <a:pPr>
              <a:buFontTx/>
              <a:buNone/>
            </a:pPr>
            <a:endParaRPr lang="en-US" sz="1200" dirty="0" smtClean="0"/>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r>
              <a:rPr lang="en-US" sz="1200" dirty="0" smtClean="0"/>
              <a:t> </a:t>
            </a:r>
          </a:p>
          <a:p>
            <a:pPr>
              <a:buFontTx/>
              <a:buNone/>
            </a:pPr>
            <a:endParaRPr lang="en-US" sz="1200" dirty="0" smtClean="0"/>
          </a:p>
        </p:txBody>
      </p:sp>
      <p:graphicFrame>
        <p:nvGraphicFramePr>
          <p:cNvPr id="4" name="Table 3"/>
          <p:cNvGraphicFramePr>
            <a:graphicFrameLocks noGrp="1"/>
          </p:cNvGraphicFramePr>
          <p:nvPr>
            <p:extLst>
              <p:ext uri="{D42A27DB-BD31-4B8C-83A1-F6EECF244321}">
                <p14:modId xmlns:p14="http://schemas.microsoft.com/office/powerpoint/2010/main" val="3138721300"/>
              </p:ext>
            </p:extLst>
          </p:nvPr>
        </p:nvGraphicFramePr>
        <p:xfrm>
          <a:off x="762000" y="2438400"/>
          <a:ext cx="7338059" cy="3492184"/>
        </p:xfrm>
        <a:graphic>
          <a:graphicData uri="http://schemas.openxmlformats.org/drawingml/2006/table">
            <a:tbl>
              <a:tblPr/>
              <a:tblGrid>
                <a:gridCol w="1809975"/>
                <a:gridCol w="1532254"/>
                <a:gridCol w="1436488"/>
                <a:gridCol w="1266503"/>
                <a:gridCol w="1292839"/>
              </a:tblGrid>
              <a:tr h="1111101">
                <a:tc>
                  <a:txBody>
                    <a:bodyPr/>
                    <a:lstStyle/>
                    <a:p>
                      <a:pPr marL="0" marR="0" algn="ctr">
                        <a:spcBef>
                          <a:spcPts val="0"/>
                        </a:spcBef>
                        <a:spcAft>
                          <a:spcPts val="0"/>
                        </a:spcAft>
                      </a:pPr>
                      <a:r>
                        <a:rPr lang="en-US" sz="1100" dirty="0">
                          <a:latin typeface="Calibri"/>
                          <a:ea typeface="Times New Roman"/>
                          <a:cs typeface="Times New Roman"/>
                        </a:rPr>
                        <a:t>Alert Device</a:t>
                      </a:r>
                      <a:endParaRPr lang="en-US"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100" dirty="0" smtClean="0">
                          <a:latin typeface="Calibri"/>
                          <a:ea typeface="Times New Roman"/>
                          <a:cs typeface="Times New Roman"/>
                        </a:rPr>
                        <a:t>Activator</a:t>
                      </a:r>
                    </a:p>
                    <a:p>
                      <a:pPr marL="0" marR="0" algn="ctr">
                        <a:spcBef>
                          <a:spcPts val="0"/>
                        </a:spcBef>
                        <a:spcAft>
                          <a:spcPts val="0"/>
                        </a:spcAft>
                      </a:pPr>
                      <a:r>
                        <a:rPr lang="en-US" sz="1100" dirty="0" smtClean="0">
                          <a:latin typeface="Calibri"/>
                          <a:ea typeface="Times New Roman"/>
                          <a:cs typeface="Times New Roman"/>
                        </a:rPr>
                        <a:t>Emergency </a:t>
                      </a:r>
                      <a:r>
                        <a:rPr lang="en-US" sz="1100" dirty="0">
                          <a:latin typeface="Calibri"/>
                          <a:ea typeface="Times New Roman"/>
                          <a:cs typeface="Times New Roman"/>
                        </a:rPr>
                        <a:t>Contact Name</a:t>
                      </a:r>
                      <a:endParaRPr lang="en-US"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100" dirty="0" smtClean="0">
                          <a:latin typeface="Calibri"/>
                          <a:ea typeface="Times New Roman"/>
                          <a:cs typeface="Times New Roman"/>
                        </a:rPr>
                        <a:t>Activator</a:t>
                      </a:r>
                    </a:p>
                    <a:p>
                      <a:pPr marL="0" marR="0" algn="ctr">
                        <a:spcBef>
                          <a:spcPts val="0"/>
                        </a:spcBef>
                        <a:spcAft>
                          <a:spcPts val="0"/>
                        </a:spcAft>
                      </a:pPr>
                      <a:r>
                        <a:rPr lang="en-US" sz="1100" dirty="0" smtClean="0">
                          <a:latin typeface="Calibri"/>
                          <a:ea typeface="Times New Roman"/>
                          <a:cs typeface="Times New Roman"/>
                        </a:rPr>
                        <a:t>24x7 Telephone </a:t>
                      </a:r>
                      <a:r>
                        <a:rPr lang="en-US" sz="1100" dirty="0">
                          <a:latin typeface="Calibri"/>
                          <a:ea typeface="Times New Roman"/>
                          <a:cs typeface="Times New Roman"/>
                        </a:rPr>
                        <a:t>Number</a:t>
                      </a:r>
                      <a:endParaRPr lang="en-US"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100" dirty="0" smtClean="0">
                          <a:latin typeface="Calibri"/>
                          <a:ea typeface="Times New Roman"/>
                          <a:cs typeface="Times New Roman"/>
                        </a:rPr>
                        <a:t>Activator</a:t>
                      </a:r>
                    </a:p>
                    <a:p>
                      <a:pPr marL="0" marR="0" algn="ctr">
                        <a:spcBef>
                          <a:spcPts val="0"/>
                        </a:spcBef>
                        <a:spcAft>
                          <a:spcPts val="0"/>
                        </a:spcAft>
                      </a:pPr>
                      <a:r>
                        <a:rPr lang="en-US" sz="1100" dirty="0" smtClean="0">
                          <a:latin typeface="Calibri"/>
                          <a:ea typeface="Times New Roman"/>
                          <a:cs typeface="Times New Roman"/>
                        </a:rPr>
                        <a:t>24x7 </a:t>
                      </a:r>
                      <a:r>
                        <a:rPr lang="en-US" sz="1100" dirty="0">
                          <a:latin typeface="Calibri"/>
                          <a:ea typeface="Times New Roman"/>
                          <a:cs typeface="Times New Roman"/>
                        </a:rPr>
                        <a:t>Cell Phone Number</a:t>
                      </a:r>
                      <a:endParaRPr lang="en-US"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100">
                          <a:latin typeface="Calibri"/>
                          <a:ea typeface="Times New Roman"/>
                          <a:cs typeface="Times New Roman"/>
                        </a:rPr>
                        <a:t>Name of Recipient and Time Message Received.</a:t>
                      </a:r>
                      <a:endParaRPr lang="en-US" sz="12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578699">
                <a:tc>
                  <a:txBody>
                    <a:bodyPr/>
                    <a:lstStyle/>
                    <a:p>
                      <a:pPr marL="0" marR="0" algn="l">
                        <a:spcBef>
                          <a:spcPts val="0"/>
                        </a:spcBef>
                        <a:spcAft>
                          <a:spcPts val="0"/>
                        </a:spcAft>
                      </a:pPr>
                      <a:r>
                        <a:rPr lang="en-US" sz="1100" dirty="0" smtClean="0">
                          <a:latin typeface="Calibri"/>
                          <a:ea typeface="Times New Roman"/>
                          <a:cs typeface="Times New Roman"/>
                        </a:rPr>
                        <a:t>“Heavenly” church bells</a:t>
                      </a:r>
                      <a:endParaRPr lang="en-U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smtClean="0">
                          <a:latin typeface="Calibri"/>
                          <a:ea typeface="Times New Roman"/>
                          <a:cs typeface="Times New Roman"/>
                        </a:rPr>
                        <a:t>23342342342</a:t>
                      </a:r>
                      <a:endParaRPr lang="en-U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alibri"/>
                          <a:ea typeface="Times New Roman"/>
                          <a:cs typeface="Times New Roman"/>
                        </a:rPr>
                        <a:t> </a:t>
                      </a:r>
                      <a:r>
                        <a:rPr lang="en-US" sz="1100" dirty="0" smtClean="0">
                          <a:latin typeface="Calibri"/>
                          <a:ea typeface="Times New Roman"/>
                          <a:cs typeface="Times New Roman"/>
                        </a:rPr>
                        <a:t>3422423234</a:t>
                      </a:r>
                      <a:endParaRPr lang="en-US"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alibri"/>
                          <a:ea typeface="Times New Roman"/>
                          <a:cs typeface="Times New Roman"/>
                        </a:rPr>
                        <a:t> </a:t>
                      </a:r>
                      <a:r>
                        <a:rPr lang="en-US" sz="1100" dirty="0" smtClean="0">
                          <a:latin typeface="Calibri"/>
                          <a:ea typeface="Times New Roman"/>
                          <a:cs typeface="Times New Roman"/>
                        </a:rPr>
                        <a:t>34234234344</a:t>
                      </a:r>
                      <a:endParaRPr lang="en-US"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alibri"/>
                          <a:ea typeface="Times New Roman"/>
                          <a:cs typeface="Times New Roman"/>
                        </a:rPr>
                        <a:t> </a:t>
                      </a:r>
                      <a:r>
                        <a:rPr lang="en-US" sz="1100" dirty="0" smtClean="0">
                          <a:latin typeface="Calibri"/>
                          <a:ea typeface="Times New Roman"/>
                          <a:cs typeface="Times New Roman"/>
                        </a:rPr>
                        <a:t>______________</a:t>
                      </a:r>
                      <a:endParaRPr lang="en-US"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925">
                <a:tc>
                  <a:txBody>
                    <a:bodyPr/>
                    <a:lstStyle/>
                    <a:p>
                      <a:pPr marL="0" marR="0" algn="l">
                        <a:spcBef>
                          <a:spcPts val="0"/>
                        </a:spcBef>
                        <a:spcAft>
                          <a:spcPts val="0"/>
                        </a:spcAft>
                      </a:pPr>
                      <a:r>
                        <a:rPr lang="en-US" sz="1100" dirty="0" smtClean="0">
                          <a:latin typeface="Calibri"/>
                          <a:ea typeface="Times New Roman"/>
                          <a:cs typeface="Times New Roman"/>
                        </a:rPr>
                        <a:t>Radio station A</a:t>
                      </a:r>
                      <a:endParaRPr lang="en-U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smtClean="0">
                          <a:latin typeface="Calibri"/>
                          <a:ea typeface="Times New Roman"/>
                          <a:cs typeface="Times New Roman"/>
                        </a:rPr>
                        <a:t>23342342342</a:t>
                      </a:r>
                      <a:endParaRPr lang="en-U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alibri"/>
                          <a:ea typeface="Times New Roman"/>
                          <a:cs typeface="Times New Roman"/>
                        </a:rPr>
                        <a:t> </a:t>
                      </a:r>
                      <a:r>
                        <a:rPr lang="en-US" sz="1100" dirty="0" smtClean="0">
                          <a:latin typeface="Calibri"/>
                          <a:ea typeface="Times New Roman"/>
                          <a:cs typeface="Times New Roman"/>
                        </a:rPr>
                        <a:t>3422423234</a:t>
                      </a:r>
                      <a:endParaRPr lang="en-US"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alibri"/>
                          <a:ea typeface="Times New Roman"/>
                          <a:cs typeface="Times New Roman"/>
                        </a:rPr>
                        <a:t> </a:t>
                      </a:r>
                      <a:r>
                        <a:rPr lang="en-US" sz="1100" dirty="0" smtClean="0">
                          <a:latin typeface="Calibri"/>
                          <a:ea typeface="Times New Roman"/>
                          <a:cs typeface="Times New Roman"/>
                        </a:rPr>
                        <a:t>34234234344</a:t>
                      </a:r>
                      <a:endParaRPr lang="en-US"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100" dirty="0">
                          <a:latin typeface="Calibri"/>
                          <a:ea typeface="Times New Roman"/>
                          <a:cs typeface="Times New Roman"/>
                        </a:rPr>
                        <a:t> </a:t>
                      </a:r>
                      <a:r>
                        <a:rPr lang="en-US" sz="1100" dirty="0" smtClean="0">
                          <a:latin typeface="Calibri"/>
                          <a:ea typeface="Times New Roman"/>
                          <a:cs typeface="Times New Roman"/>
                        </a:rPr>
                        <a:t>______________</a:t>
                      </a:r>
                      <a:endParaRPr lang="en-US" sz="12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654">
                <a:tc>
                  <a:txBody>
                    <a:bodyPr/>
                    <a:lstStyle/>
                    <a:p>
                      <a:pPr marL="0" marR="0" algn="l">
                        <a:spcBef>
                          <a:spcPts val="0"/>
                        </a:spcBef>
                        <a:spcAft>
                          <a:spcPts val="0"/>
                        </a:spcAft>
                      </a:pPr>
                      <a:endParaRPr lang="en-U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654">
                <a:tc>
                  <a:txBody>
                    <a:bodyPr/>
                    <a:lstStyle/>
                    <a:p>
                      <a:pPr marL="0" marR="0" algn="l">
                        <a:spcBef>
                          <a:spcPts val="0"/>
                        </a:spcBef>
                        <a:spcAft>
                          <a:spcPts val="0"/>
                        </a:spcAft>
                      </a:pP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151">
                <a:tc>
                  <a:txBody>
                    <a:bodyPr/>
                    <a:lstStyle/>
                    <a:p>
                      <a:pPr marL="0" marR="0" algn="l">
                        <a:spcBef>
                          <a:spcPts val="0"/>
                        </a:spcBef>
                        <a:spcAft>
                          <a:spcPts val="0"/>
                        </a:spcAft>
                      </a:pPr>
                      <a:endParaRPr lang="en-U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2"/>
          <p:cNvSpPr>
            <a:spLocks noChangeArrowheads="1"/>
          </p:cNvSpPr>
          <p:nvPr/>
        </p:nvSpPr>
        <p:spPr bwMode="auto">
          <a:xfrm>
            <a:off x="761999" y="1752600"/>
            <a:ext cx="6109301" cy="369332"/>
          </a:xfrm>
          <a:prstGeom prst="rect">
            <a:avLst/>
          </a:prstGeom>
          <a:noFill/>
          <a:ln w="9525">
            <a:noFill/>
            <a:miter lim="800000"/>
            <a:headEnd/>
            <a:tailEnd/>
          </a:ln>
        </p:spPr>
        <p:txBody>
          <a:bodyPr wrap="none">
            <a:spAutoFit/>
          </a:bodyPr>
          <a:lstStyle/>
          <a:p>
            <a:r>
              <a:rPr lang="en-US" b="1" dirty="0"/>
              <a:t>Tsunami Watch Bulletin </a:t>
            </a:r>
            <a:r>
              <a:rPr lang="en-US" b="1" dirty="0" smtClean="0"/>
              <a:t>Public Alert Logbook Example</a:t>
            </a:r>
            <a:endParaRPr lang="en-US" dirty="0"/>
          </a:p>
        </p:txBody>
      </p:sp>
      <p:sp>
        <p:nvSpPr>
          <p:cNvPr id="6" name="Rectangle 13"/>
          <p:cNvSpPr>
            <a:spLocks noChangeArrowheads="1"/>
          </p:cNvSpPr>
          <p:nvPr/>
        </p:nvSpPr>
        <p:spPr bwMode="auto">
          <a:xfrm>
            <a:off x="3059112" y="228600"/>
            <a:ext cx="4749955" cy="369332"/>
          </a:xfrm>
          <a:prstGeom prst="rect">
            <a:avLst/>
          </a:prstGeom>
          <a:noFill/>
          <a:ln w="9525">
            <a:noFill/>
            <a:miter lim="800000"/>
            <a:headEnd/>
            <a:tailEnd/>
          </a:ln>
        </p:spPr>
        <p:txBody>
          <a:bodyPr wrap="none">
            <a:spAutoFit/>
          </a:bodyPr>
          <a:lstStyle/>
          <a:p>
            <a:r>
              <a:rPr lang="en-US" b="1" dirty="0"/>
              <a:t>Tsunami Watch Bulletin </a:t>
            </a:r>
            <a:r>
              <a:rPr lang="en-US" b="1" dirty="0" smtClean="0"/>
              <a:t>Process Example</a:t>
            </a:r>
            <a:endParaRPr lang="en-US" dirty="0"/>
          </a:p>
        </p:txBody>
      </p:sp>
    </p:spTree>
    <p:extLst>
      <p:ext uri="{BB962C8B-B14F-4D97-AF65-F5344CB8AC3E}">
        <p14:creationId xmlns:p14="http://schemas.microsoft.com/office/powerpoint/2010/main" val="566723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762000" y="1143000"/>
            <a:ext cx="5929765" cy="369332"/>
          </a:xfrm>
          <a:prstGeom prst="rect">
            <a:avLst/>
          </a:prstGeom>
          <a:noFill/>
          <a:ln w="9525">
            <a:noFill/>
            <a:miter lim="800000"/>
            <a:headEnd/>
            <a:tailEnd/>
          </a:ln>
        </p:spPr>
        <p:txBody>
          <a:bodyPr wrap="none">
            <a:spAutoFit/>
          </a:bodyPr>
          <a:lstStyle/>
          <a:p>
            <a:r>
              <a:rPr lang="en-US" b="1" dirty="0"/>
              <a:t>Tsunami Watch Bulletin </a:t>
            </a:r>
            <a:r>
              <a:rPr lang="en-US" b="1" dirty="0" smtClean="0"/>
              <a:t>Staff Alert Logbook Example</a:t>
            </a:r>
            <a:endParaRPr lang="en-US" dirty="0"/>
          </a:p>
        </p:txBody>
      </p:sp>
      <p:graphicFrame>
        <p:nvGraphicFramePr>
          <p:cNvPr id="32822" name="Group 54"/>
          <p:cNvGraphicFramePr>
            <a:graphicFrameLocks noGrp="1"/>
          </p:cNvGraphicFramePr>
          <p:nvPr/>
        </p:nvGraphicFramePr>
        <p:xfrm>
          <a:off x="381000" y="1600200"/>
          <a:ext cx="8305800" cy="4006533"/>
        </p:xfrm>
        <a:graphic>
          <a:graphicData uri="http://schemas.openxmlformats.org/drawingml/2006/table">
            <a:tbl>
              <a:tblPr/>
              <a:tblGrid>
                <a:gridCol w="1576388"/>
                <a:gridCol w="1500187"/>
                <a:gridCol w="1493838"/>
                <a:gridCol w="1344612"/>
                <a:gridCol w="822325"/>
                <a:gridCol w="1568450"/>
              </a:tblGrid>
              <a:tr h="1250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AGENCY NAME</a:t>
                      </a:r>
                      <a:endParaRPr kumimoji="0" lang="en-US" sz="12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Emergency Contact Name</a:t>
                      </a:r>
                      <a:endParaRPr kumimoji="0" lang="en-US" sz="12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24x7 Telelphone Number</a:t>
                      </a:r>
                      <a:endParaRPr kumimoji="0" lang="en-US" sz="12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24x7 Cell Phone Number</a:t>
                      </a:r>
                      <a:endParaRPr kumimoji="0" lang="en-US" sz="12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Via Radio</a:t>
                      </a:r>
                      <a:endParaRPr kumimoji="0" lang="en-US" sz="12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Name of Recipient and Time Message Received.</a:t>
                      </a:r>
                      <a:endParaRPr kumimoji="0" lang="en-US" sz="12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730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National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Disaster Management  Agency (NaDMA)</a:t>
                      </a: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John Doe </a:t>
                      </a: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 1234567890 </a:t>
                      </a: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1234567890  </a:t>
                      </a: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Callsign:</a:t>
                      </a:r>
                    </a:p>
                  </a:txBody>
                  <a:tcPr marL="65784" marR="657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 </a:t>
                      </a:r>
                      <a:endParaRPr kumimoji="0" lang="en-US" sz="12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55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Grenada Fire Brigade</a:t>
                      </a:r>
                      <a:endParaRPr kumimoji="0" lang="en-US" sz="12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 (DISPATCH) </a:t>
                      </a: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 1234567890 </a:t>
                      </a: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1234567890  </a:t>
                      </a: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Callsign: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 </a:t>
                      </a:r>
                      <a:endParaRPr kumimoji="0" lang="en-US" sz="12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Grenada Coast Guard</a:t>
                      </a:r>
                      <a:endParaRPr kumimoji="0" lang="en-US" sz="12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 (DISPATCH) </a:t>
                      </a: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1234567890  </a:t>
                      </a: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 1234567890 </a:t>
                      </a: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Callsign: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 </a:t>
                      </a:r>
                      <a:endParaRPr kumimoji="0" lang="en-US" sz="12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625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Grenada Police Force</a:t>
                      </a:r>
                      <a:endParaRPr kumimoji="0" lang="en-US" sz="12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 </a:t>
                      </a: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1234567890 </a:t>
                      </a: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1234567890 </a:t>
                      </a: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Callsign: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rgbClr val="000000"/>
                        </a:solidFill>
                        <a:effectLst/>
                        <a:latin typeface="Calibri" pitchFamily="34" charset="0"/>
                        <a:cs typeface="Times New Roman" pitchFamily="18" charset="0"/>
                      </a:endParaRPr>
                    </a:p>
                  </a:txBody>
                  <a:tcPr marL="65784" marR="65784"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Rectangle 13"/>
          <p:cNvSpPr>
            <a:spLocks noChangeArrowheads="1"/>
          </p:cNvSpPr>
          <p:nvPr/>
        </p:nvSpPr>
        <p:spPr bwMode="auto">
          <a:xfrm>
            <a:off x="3059112" y="228600"/>
            <a:ext cx="4749955" cy="369332"/>
          </a:xfrm>
          <a:prstGeom prst="rect">
            <a:avLst/>
          </a:prstGeom>
          <a:noFill/>
          <a:ln w="9525">
            <a:noFill/>
            <a:miter lim="800000"/>
            <a:headEnd/>
            <a:tailEnd/>
          </a:ln>
        </p:spPr>
        <p:txBody>
          <a:bodyPr wrap="none">
            <a:spAutoFit/>
          </a:bodyPr>
          <a:lstStyle/>
          <a:p>
            <a:r>
              <a:rPr lang="en-US" b="1" dirty="0"/>
              <a:t>Tsunami Watch Bulletin </a:t>
            </a:r>
            <a:r>
              <a:rPr lang="en-US" b="1" dirty="0" smtClean="0"/>
              <a:t>Process Example</a:t>
            </a:r>
            <a:endParaRPr lang="en-US" dirty="0"/>
          </a:p>
        </p:txBody>
      </p:sp>
    </p:spTree>
    <p:extLst>
      <p:ext uri="{BB962C8B-B14F-4D97-AF65-F5344CB8AC3E}">
        <p14:creationId xmlns:p14="http://schemas.microsoft.com/office/powerpoint/2010/main" val="1966267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0" y="1143000"/>
            <a:ext cx="6096001" cy="4648199"/>
          </a:xfrm>
        </p:spPr>
        <p:txBody>
          <a:bodyPr/>
          <a:lstStyle/>
          <a:p>
            <a:r>
              <a:rPr lang="en-US" dirty="0" smtClean="0"/>
              <a:t>USA</a:t>
            </a:r>
            <a:endParaRPr lang="en-US" dirty="0"/>
          </a:p>
        </p:txBody>
      </p:sp>
      <p:sp>
        <p:nvSpPr>
          <p:cNvPr id="3" name="Content Placeholder 2"/>
          <p:cNvSpPr>
            <a:spLocks noGrp="1"/>
          </p:cNvSpPr>
          <p:nvPr>
            <p:ph sz="quarter" idx="13"/>
          </p:nvPr>
        </p:nvSpPr>
        <p:spPr/>
        <p:txBody>
          <a:bodyPr/>
          <a:lstStyle/>
          <a:p>
            <a:r>
              <a:rPr lang="en-US" dirty="0" smtClean="0"/>
              <a:t>Example</a:t>
            </a:r>
            <a:endParaRPr lang="en-US" dirty="0"/>
          </a:p>
        </p:txBody>
      </p:sp>
      <p:pic>
        <p:nvPicPr>
          <p:cNvPr id="2050" name="Picture 2" descr="http://nathazmap.com/yahoo_site_admin/assets/images/nathazmap_tornado_hazards_map_touchdown.40122008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0960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128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idx="1"/>
          </p:nvPr>
        </p:nvSpPr>
        <p:spPr>
          <a:xfrm>
            <a:off x="914400" y="1219200"/>
            <a:ext cx="7696200" cy="4525963"/>
          </a:xfrm>
        </p:spPr>
        <p:txBody>
          <a:bodyPr/>
          <a:lstStyle/>
          <a:p>
            <a:pPr>
              <a:buFontTx/>
              <a:buNone/>
            </a:pPr>
            <a:endParaRPr lang="en-US" sz="1800" dirty="0" smtClean="0"/>
          </a:p>
          <a:p>
            <a:pPr>
              <a:buFontTx/>
              <a:buNone/>
            </a:pPr>
            <a:endParaRPr lang="en-US" sz="1800" dirty="0" smtClean="0"/>
          </a:p>
          <a:p>
            <a:pPr>
              <a:buFontTx/>
              <a:buNone/>
            </a:pPr>
            <a:endParaRPr lang="en-US" sz="1800" dirty="0" smtClean="0"/>
          </a:p>
          <a:p>
            <a:pPr>
              <a:buFontTx/>
              <a:buNone/>
            </a:pPr>
            <a:endParaRPr lang="en-US" sz="1800" dirty="0" smtClean="0"/>
          </a:p>
          <a:p>
            <a:r>
              <a:rPr lang="en-US" sz="2800" dirty="0" smtClean="0"/>
              <a:t>Duty Officer must contact the primary broadcast stations (radio, TV, Cable and Cell Providers) and provide the Tsunami Alert Message.</a:t>
            </a:r>
          </a:p>
          <a:p>
            <a:pPr>
              <a:buFontTx/>
              <a:buNone/>
            </a:pPr>
            <a:endParaRPr lang="en-US" sz="2800" dirty="0" smtClean="0"/>
          </a:p>
          <a:p>
            <a:pPr>
              <a:buFontTx/>
              <a:buNone/>
            </a:pPr>
            <a:endParaRPr lang="en-US" sz="1600" dirty="0" smtClean="0"/>
          </a:p>
          <a:p>
            <a:pPr>
              <a:buFontTx/>
              <a:buNone/>
            </a:pPr>
            <a:r>
              <a:rPr lang="en-US" sz="1600" dirty="0" smtClean="0"/>
              <a:t/>
            </a:r>
            <a:br>
              <a:rPr lang="en-US" sz="1600" dirty="0" smtClean="0"/>
            </a:br>
            <a:endParaRPr lang="en-US" dirty="0" smtClean="0"/>
          </a:p>
        </p:txBody>
      </p:sp>
      <p:sp>
        <p:nvSpPr>
          <p:cNvPr id="36866" name="Rectangle 2"/>
          <p:cNvSpPr>
            <a:spLocks noChangeArrowheads="1"/>
          </p:cNvSpPr>
          <p:nvPr/>
        </p:nvSpPr>
        <p:spPr bwMode="auto">
          <a:xfrm>
            <a:off x="76200" y="6488113"/>
            <a:ext cx="3787775" cy="369887"/>
          </a:xfrm>
          <a:prstGeom prst="rect">
            <a:avLst/>
          </a:prstGeom>
          <a:noFill/>
          <a:ln w="9525">
            <a:noFill/>
            <a:miter lim="800000"/>
            <a:headEnd/>
            <a:tailEnd/>
          </a:ln>
        </p:spPr>
        <p:txBody>
          <a:bodyPr wrap="none">
            <a:spAutoFit/>
          </a:bodyPr>
          <a:lstStyle/>
          <a:p>
            <a:r>
              <a:rPr lang="en-US" b="1">
                <a:solidFill>
                  <a:schemeClr val="bg1"/>
                </a:solidFill>
              </a:rPr>
              <a:t>Tsunami Watch Bulletin Example</a:t>
            </a:r>
            <a:endParaRPr lang="en-US">
              <a:solidFill>
                <a:schemeClr val="bg1"/>
              </a:solidFill>
            </a:endParaRPr>
          </a:p>
        </p:txBody>
      </p:sp>
      <p:sp>
        <p:nvSpPr>
          <p:cNvPr id="4" name="Rectangle 13"/>
          <p:cNvSpPr>
            <a:spLocks noChangeArrowheads="1"/>
          </p:cNvSpPr>
          <p:nvPr/>
        </p:nvSpPr>
        <p:spPr bwMode="auto">
          <a:xfrm>
            <a:off x="3059112" y="228600"/>
            <a:ext cx="4749955" cy="369332"/>
          </a:xfrm>
          <a:prstGeom prst="rect">
            <a:avLst/>
          </a:prstGeom>
          <a:noFill/>
          <a:ln w="9525">
            <a:noFill/>
            <a:miter lim="800000"/>
            <a:headEnd/>
            <a:tailEnd/>
          </a:ln>
        </p:spPr>
        <p:txBody>
          <a:bodyPr wrap="none">
            <a:spAutoFit/>
          </a:bodyPr>
          <a:lstStyle/>
          <a:p>
            <a:r>
              <a:rPr lang="en-US" b="1" dirty="0"/>
              <a:t>Tsunami Watch Bulletin </a:t>
            </a:r>
            <a:r>
              <a:rPr lang="en-US" b="1" dirty="0" smtClean="0"/>
              <a:t>Process Example</a:t>
            </a:r>
            <a:endParaRPr lang="en-US" dirty="0"/>
          </a:p>
        </p:txBody>
      </p:sp>
    </p:spTree>
    <p:extLst>
      <p:ext uri="{BB962C8B-B14F-4D97-AF65-F5344CB8AC3E}">
        <p14:creationId xmlns:p14="http://schemas.microsoft.com/office/powerpoint/2010/main" val="168451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1"/>
          <p:cNvSpPr>
            <a:spLocks noGrp="1"/>
          </p:cNvSpPr>
          <p:nvPr>
            <p:ph idx="1"/>
          </p:nvPr>
        </p:nvSpPr>
        <p:spPr>
          <a:xfrm>
            <a:off x="838200" y="1219200"/>
            <a:ext cx="6477000" cy="4525963"/>
          </a:xfrm>
        </p:spPr>
        <p:txBody>
          <a:bodyPr/>
          <a:lstStyle/>
          <a:p>
            <a:pPr>
              <a:buFontTx/>
              <a:buNone/>
            </a:pPr>
            <a:r>
              <a:rPr lang="en-US" sz="2000" smtClean="0"/>
              <a:t>URGENT TSUNAMI WARNING</a:t>
            </a:r>
          </a:p>
          <a:p>
            <a:pPr>
              <a:buFontTx/>
              <a:buNone/>
            </a:pPr>
            <a:r>
              <a:rPr lang="en-US" sz="2000" smtClean="0"/>
              <a:t>BROADCAST SCRIPT</a:t>
            </a:r>
          </a:p>
          <a:p>
            <a:pPr>
              <a:spcBef>
                <a:spcPct val="0"/>
              </a:spcBef>
              <a:buFontTx/>
              <a:buNone/>
            </a:pPr>
            <a:r>
              <a:rPr lang="en-US" sz="2000" smtClean="0"/>
              <a:t> </a:t>
            </a:r>
          </a:p>
          <a:p>
            <a:pPr>
              <a:spcBef>
                <a:spcPct val="0"/>
              </a:spcBef>
              <a:buFontTx/>
              <a:buNone/>
            </a:pPr>
            <a:r>
              <a:rPr lang="en-US" sz="2000" smtClean="0"/>
              <a:t>A TSUNAMI WARNING HAS BEEN ISSUED. THIS IS AN URGENT TSUNAMI WARNING FOR </a:t>
            </a:r>
            <a:r>
              <a:rPr lang="en-US" sz="2000" b="1" smtClean="0">
                <a:solidFill>
                  <a:srgbClr val="FF0000"/>
                </a:solidFill>
              </a:rPr>
              <a:t>ALL COASTAL AREAS.....</a:t>
            </a:r>
          </a:p>
          <a:p>
            <a:pPr>
              <a:spcBef>
                <a:spcPct val="0"/>
              </a:spcBef>
              <a:buFontTx/>
              <a:buNone/>
            </a:pPr>
            <a:endParaRPr lang="en-US" sz="2000" b="1" smtClean="0">
              <a:solidFill>
                <a:srgbClr val="C00000"/>
              </a:solidFill>
            </a:endParaRPr>
          </a:p>
          <a:p>
            <a:pPr>
              <a:spcBef>
                <a:spcPct val="0"/>
              </a:spcBef>
              <a:buFontTx/>
              <a:buNone/>
            </a:pPr>
            <a:r>
              <a:rPr lang="en-US" sz="2000" smtClean="0"/>
              <a:t> </a:t>
            </a:r>
          </a:p>
          <a:p>
            <a:pPr>
              <a:spcBef>
                <a:spcPct val="0"/>
              </a:spcBef>
              <a:buFontTx/>
              <a:buNone/>
            </a:pPr>
            <a:r>
              <a:rPr lang="en-US" sz="2000" smtClean="0"/>
              <a:t>A TSUNAMI HAS BEEN GENERATED. IMMEDIATELY EVACUATE ALL BEACHES AND ALL LOW LYING COASTAL AREAS. MOVE INLAND TO HIGHER GROUND. </a:t>
            </a:r>
          </a:p>
          <a:p>
            <a:pPr>
              <a:buFontTx/>
              <a:buNone/>
            </a:pPr>
            <a:endParaRPr lang="en-US" sz="2000" smtClean="0"/>
          </a:p>
        </p:txBody>
      </p:sp>
      <p:sp>
        <p:nvSpPr>
          <p:cNvPr id="38914" name="Rectangle 2"/>
          <p:cNvSpPr>
            <a:spLocks noChangeArrowheads="1"/>
          </p:cNvSpPr>
          <p:nvPr/>
        </p:nvSpPr>
        <p:spPr bwMode="auto">
          <a:xfrm>
            <a:off x="76200" y="6488113"/>
            <a:ext cx="3787775" cy="369887"/>
          </a:xfrm>
          <a:prstGeom prst="rect">
            <a:avLst/>
          </a:prstGeom>
          <a:noFill/>
          <a:ln w="9525">
            <a:noFill/>
            <a:miter lim="800000"/>
            <a:headEnd/>
            <a:tailEnd/>
          </a:ln>
        </p:spPr>
        <p:txBody>
          <a:bodyPr wrap="none">
            <a:spAutoFit/>
          </a:bodyPr>
          <a:lstStyle/>
          <a:p>
            <a:r>
              <a:rPr lang="en-US" b="1">
                <a:solidFill>
                  <a:schemeClr val="bg1"/>
                </a:solidFill>
              </a:rPr>
              <a:t>Tsunami Watch Bulletin Example</a:t>
            </a:r>
            <a:endParaRPr lang="en-US">
              <a:solidFill>
                <a:schemeClr val="bg1"/>
              </a:solidFill>
            </a:endParaRPr>
          </a:p>
        </p:txBody>
      </p:sp>
      <p:sp>
        <p:nvSpPr>
          <p:cNvPr id="4" name="Rectangle 13"/>
          <p:cNvSpPr>
            <a:spLocks noChangeArrowheads="1"/>
          </p:cNvSpPr>
          <p:nvPr/>
        </p:nvSpPr>
        <p:spPr bwMode="auto">
          <a:xfrm>
            <a:off x="3059112" y="228600"/>
            <a:ext cx="4749955" cy="369332"/>
          </a:xfrm>
          <a:prstGeom prst="rect">
            <a:avLst/>
          </a:prstGeom>
          <a:noFill/>
          <a:ln w="9525">
            <a:noFill/>
            <a:miter lim="800000"/>
            <a:headEnd/>
            <a:tailEnd/>
          </a:ln>
        </p:spPr>
        <p:txBody>
          <a:bodyPr wrap="none">
            <a:spAutoFit/>
          </a:bodyPr>
          <a:lstStyle/>
          <a:p>
            <a:r>
              <a:rPr lang="en-US" b="1" dirty="0"/>
              <a:t>Tsunami Watch Bulletin </a:t>
            </a:r>
            <a:r>
              <a:rPr lang="en-US" b="1" dirty="0" smtClean="0"/>
              <a:t>Process Example</a:t>
            </a:r>
            <a:endParaRPr lang="en-US" dirty="0"/>
          </a:p>
        </p:txBody>
      </p:sp>
    </p:spTree>
    <p:extLst>
      <p:ext uri="{BB962C8B-B14F-4D97-AF65-F5344CB8AC3E}">
        <p14:creationId xmlns:p14="http://schemas.microsoft.com/office/powerpoint/2010/main" val="554005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p:cNvSpPr>
            <a:spLocks noGrp="1"/>
          </p:cNvSpPr>
          <p:nvPr>
            <p:ph idx="1"/>
          </p:nvPr>
        </p:nvSpPr>
        <p:spPr>
          <a:xfrm>
            <a:off x="762000" y="1143000"/>
            <a:ext cx="7620000" cy="4983163"/>
          </a:xfrm>
        </p:spPr>
        <p:txBody>
          <a:bodyPr/>
          <a:lstStyle/>
          <a:p>
            <a:pPr marL="0" indent="0">
              <a:spcBef>
                <a:spcPct val="0"/>
              </a:spcBef>
              <a:buFontTx/>
              <a:buNone/>
            </a:pPr>
            <a:r>
              <a:rPr lang="en-US" sz="2000" dirty="0" smtClean="0"/>
              <a:t>Duty Officer must contact Coast Guard and provide the following message:</a:t>
            </a:r>
          </a:p>
          <a:p>
            <a:pPr marL="0" indent="0">
              <a:buFontTx/>
              <a:buNone/>
            </a:pPr>
            <a:endParaRPr lang="en-US" sz="2000" dirty="0" smtClean="0"/>
          </a:p>
          <a:p>
            <a:pPr marL="0" indent="0">
              <a:buFontTx/>
              <a:buNone/>
            </a:pPr>
            <a:r>
              <a:rPr lang="en-US" sz="2000" dirty="0" smtClean="0"/>
              <a:t>URGENT TSUNAMI WARNING</a:t>
            </a:r>
          </a:p>
          <a:p>
            <a:pPr marL="0" indent="0">
              <a:buFontTx/>
              <a:buNone/>
            </a:pPr>
            <a:r>
              <a:rPr lang="en-US" sz="2000" dirty="0" smtClean="0"/>
              <a:t>MARINERS WARNING SCRIPT</a:t>
            </a:r>
          </a:p>
          <a:p>
            <a:pPr marL="0" indent="0">
              <a:spcBef>
                <a:spcPct val="0"/>
              </a:spcBef>
              <a:buFontTx/>
              <a:buNone/>
            </a:pPr>
            <a:r>
              <a:rPr lang="en-US" sz="2000" dirty="0" smtClean="0"/>
              <a:t> </a:t>
            </a:r>
          </a:p>
          <a:p>
            <a:pPr marL="0" indent="0">
              <a:spcBef>
                <a:spcPct val="0"/>
              </a:spcBef>
              <a:buFontTx/>
              <a:buNone/>
            </a:pPr>
            <a:r>
              <a:rPr lang="en-US" sz="2000" dirty="0" smtClean="0"/>
              <a:t>A TSUNAMI WARNING HAS BEEN ISSUED. THIS IS AN</a:t>
            </a:r>
          </a:p>
          <a:p>
            <a:pPr marL="0" indent="0">
              <a:spcBef>
                <a:spcPct val="0"/>
              </a:spcBef>
              <a:buFontTx/>
              <a:buNone/>
            </a:pPr>
            <a:r>
              <a:rPr lang="en-US" sz="2000" dirty="0" smtClean="0"/>
              <a:t>URGENT TSUNAMI WARNING FOR GRENADA, CARRICOU, AND PETIT MARTINIQUE ISLANDS.</a:t>
            </a:r>
          </a:p>
          <a:p>
            <a:pPr marL="0" indent="0">
              <a:spcBef>
                <a:spcPct val="0"/>
              </a:spcBef>
              <a:buFontTx/>
              <a:buNone/>
            </a:pPr>
            <a:endParaRPr lang="en-US" sz="2000" b="1" dirty="0" smtClean="0"/>
          </a:p>
          <a:p>
            <a:pPr marL="0" indent="0">
              <a:spcBef>
                <a:spcPct val="0"/>
              </a:spcBef>
              <a:buFontTx/>
              <a:buNone/>
            </a:pPr>
            <a:r>
              <a:rPr lang="en-US" sz="2000" dirty="0" smtClean="0"/>
              <a:t>A TSUNAMI HAS BEEN GENERATED.  DO NOT APPROACH HARBORS UNTIL THE TSUNAMI ALL CLEAR HAS BEEN ANNOUNCED. IF YOU ARE NEAR THE HARBORS MOVE AWAY FROM LAND TO A LOCATION FURTHER OUT.  STAY TUNED FOR FURTHER INFORMATION.</a:t>
            </a:r>
          </a:p>
          <a:p>
            <a:pPr marL="0" indent="0">
              <a:buFontTx/>
              <a:buNone/>
            </a:pPr>
            <a:endParaRPr lang="en-US" sz="2000" dirty="0" smtClean="0"/>
          </a:p>
          <a:p>
            <a:pPr marL="0" indent="0">
              <a:buFontTx/>
              <a:buNone/>
            </a:pPr>
            <a:endParaRPr lang="en-US" sz="2000" dirty="0" smtClean="0"/>
          </a:p>
          <a:p>
            <a:pPr marL="0" indent="0">
              <a:buFontTx/>
              <a:buNone/>
            </a:pPr>
            <a:r>
              <a:rPr lang="en-US" sz="1600" dirty="0" smtClean="0"/>
              <a:t> </a:t>
            </a:r>
          </a:p>
          <a:p>
            <a:pPr marL="0" indent="0">
              <a:buFontTx/>
              <a:buNone/>
            </a:pPr>
            <a:endParaRPr lang="en-US" sz="1600" dirty="0" smtClean="0"/>
          </a:p>
        </p:txBody>
      </p:sp>
      <p:sp>
        <p:nvSpPr>
          <p:cNvPr id="40962" name="Rectangle 3"/>
          <p:cNvSpPr>
            <a:spLocks noChangeArrowheads="1"/>
          </p:cNvSpPr>
          <p:nvPr/>
        </p:nvSpPr>
        <p:spPr bwMode="auto">
          <a:xfrm>
            <a:off x="76200" y="6488113"/>
            <a:ext cx="3787775" cy="369887"/>
          </a:xfrm>
          <a:prstGeom prst="rect">
            <a:avLst/>
          </a:prstGeom>
          <a:noFill/>
          <a:ln w="9525">
            <a:noFill/>
            <a:miter lim="800000"/>
            <a:headEnd/>
            <a:tailEnd/>
          </a:ln>
        </p:spPr>
        <p:txBody>
          <a:bodyPr wrap="none">
            <a:spAutoFit/>
          </a:bodyPr>
          <a:lstStyle/>
          <a:p>
            <a:r>
              <a:rPr lang="en-US" b="1">
                <a:solidFill>
                  <a:schemeClr val="bg1"/>
                </a:solidFill>
              </a:rPr>
              <a:t>Tsunami Watch Bulletin Example</a:t>
            </a:r>
            <a:endParaRPr lang="en-US">
              <a:solidFill>
                <a:schemeClr val="bg1"/>
              </a:solidFill>
            </a:endParaRPr>
          </a:p>
        </p:txBody>
      </p:sp>
      <p:sp>
        <p:nvSpPr>
          <p:cNvPr id="4" name="Rectangle 13"/>
          <p:cNvSpPr>
            <a:spLocks noChangeArrowheads="1"/>
          </p:cNvSpPr>
          <p:nvPr/>
        </p:nvSpPr>
        <p:spPr bwMode="auto">
          <a:xfrm>
            <a:off x="3059112" y="228600"/>
            <a:ext cx="4749955" cy="369332"/>
          </a:xfrm>
          <a:prstGeom prst="rect">
            <a:avLst/>
          </a:prstGeom>
          <a:noFill/>
          <a:ln w="9525">
            <a:noFill/>
            <a:miter lim="800000"/>
            <a:headEnd/>
            <a:tailEnd/>
          </a:ln>
        </p:spPr>
        <p:txBody>
          <a:bodyPr wrap="none">
            <a:spAutoFit/>
          </a:bodyPr>
          <a:lstStyle/>
          <a:p>
            <a:r>
              <a:rPr lang="en-US" b="1" dirty="0"/>
              <a:t>Tsunami Watch Bulletin </a:t>
            </a:r>
            <a:r>
              <a:rPr lang="en-US" b="1" dirty="0" smtClean="0"/>
              <a:t>Process Example</a:t>
            </a:r>
            <a:endParaRPr lang="en-US" dirty="0"/>
          </a:p>
        </p:txBody>
      </p:sp>
    </p:spTree>
    <p:extLst>
      <p:ext uri="{BB962C8B-B14F-4D97-AF65-F5344CB8AC3E}">
        <p14:creationId xmlns:p14="http://schemas.microsoft.com/office/powerpoint/2010/main" val="825912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
          <p:cNvSpPr>
            <a:spLocks noGrp="1"/>
          </p:cNvSpPr>
          <p:nvPr>
            <p:ph idx="1"/>
          </p:nvPr>
        </p:nvSpPr>
        <p:spPr>
          <a:xfrm>
            <a:off x="914400" y="1447800"/>
            <a:ext cx="7239000" cy="4525963"/>
          </a:xfrm>
        </p:spPr>
        <p:txBody>
          <a:bodyPr/>
          <a:lstStyle/>
          <a:p>
            <a:pPr>
              <a:buFontTx/>
              <a:buNone/>
            </a:pPr>
            <a:endParaRPr lang="en-US" sz="2400" dirty="0" smtClean="0"/>
          </a:p>
          <a:p>
            <a:pPr>
              <a:buFontTx/>
              <a:buNone/>
            </a:pPr>
            <a:endParaRPr lang="en-US" sz="2400" dirty="0" smtClean="0"/>
          </a:p>
          <a:p>
            <a:pPr>
              <a:lnSpc>
                <a:spcPct val="150000"/>
              </a:lnSpc>
              <a:spcBef>
                <a:spcPct val="0"/>
              </a:spcBef>
            </a:pPr>
            <a:r>
              <a:rPr lang="en-US" sz="2400" dirty="0" smtClean="0"/>
              <a:t>Duty Officer reports to the National Office of Disaster Management Agency at the NEOC to provide continuing assistance throughout the remainder of the alert.</a:t>
            </a:r>
          </a:p>
          <a:p>
            <a:pPr>
              <a:lnSpc>
                <a:spcPct val="150000"/>
              </a:lnSpc>
              <a:buFontTx/>
              <a:buNone/>
            </a:pPr>
            <a:r>
              <a:rPr lang="en-US" sz="2400" dirty="0" smtClean="0"/>
              <a:t> </a:t>
            </a:r>
          </a:p>
          <a:p>
            <a:pPr>
              <a:buFontTx/>
              <a:buNone/>
            </a:pPr>
            <a:endParaRPr lang="en-US" sz="2400" dirty="0" smtClean="0"/>
          </a:p>
        </p:txBody>
      </p:sp>
      <p:sp>
        <p:nvSpPr>
          <p:cNvPr id="43010" name="Rectangle 4"/>
          <p:cNvSpPr>
            <a:spLocks noChangeArrowheads="1"/>
          </p:cNvSpPr>
          <p:nvPr/>
        </p:nvSpPr>
        <p:spPr bwMode="auto">
          <a:xfrm>
            <a:off x="76200" y="6488113"/>
            <a:ext cx="3787775" cy="369887"/>
          </a:xfrm>
          <a:prstGeom prst="rect">
            <a:avLst/>
          </a:prstGeom>
          <a:noFill/>
          <a:ln w="9525">
            <a:noFill/>
            <a:miter lim="800000"/>
            <a:headEnd/>
            <a:tailEnd/>
          </a:ln>
        </p:spPr>
        <p:txBody>
          <a:bodyPr wrap="none">
            <a:spAutoFit/>
          </a:bodyPr>
          <a:lstStyle/>
          <a:p>
            <a:r>
              <a:rPr lang="en-US" b="1">
                <a:solidFill>
                  <a:schemeClr val="bg1"/>
                </a:solidFill>
              </a:rPr>
              <a:t>Tsunami Watch Bulletin Example</a:t>
            </a:r>
            <a:endParaRPr lang="en-US">
              <a:solidFill>
                <a:schemeClr val="bg1"/>
              </a:solidFill>
            </a:endParaRPr>
          </a:p>
        </p:txBody>
      </p:sp>
      <p:sp>
        <p:nvSpPr>
          <p:cNvPr id="4" name="Rectangle 13"/>
          <p:cNvSpPr>
            <a:spLocks noChangeArrowheads="1"/>
          </p:cNvSpPr>
          <p:nvPr/>
        </p:nvSpPr>
        <p:spPr bwMode="auto">
          <a:xfrm>
            <a:off x="3059112" y="228600"/>
            <a:ext cx="4749955" cy="369332"/>
          </a:xfrm>
          <a:prstGeom prst="rect">
            <a:avLst/>
          </a:prstGeom>
          <a:noFill/>
          <a:ln w="9525">
            <a:noFill/>
            <a:miter lim="800000"/>
            <a:headEnd/>
            <a:tailEnd/>
          </a:ln>
        </p:spPr>
        <p:txBody>
          <a:bodyPr wrap="none">
            <a:spAutoFit/>
          </a:bodyPr>
          <a:lstStyle/>
          <a:p>
            <a:r>
              <a:rPr lang="en-US" b="1" dirty="0"/>
              <a:t>Tsunami Watch Bulletin </a:t>
            </a:r>
            <a:r>
              <a:rPr lang="en-US" b="1" dirty="0" smtClean="0"/>
              <a:t>Process Example</a:t>
            </a:r>
            <a:endParaRPr lang="en-US" dirty="0"/>
          </a:p>
        </p:txBody>
      </p:sp>
    </p:spTree>
    <p:extLst>
      <p:ext uri="{BB962C8B-B14F-4D97-AF65-F5344CB8AC3E}">
        <p14:creationId xmlns:p14="http://schemas.microsoft.com/office/powerpoint/2010/main" val="2005809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Above information is collected to enable the design and implementation of a comprehensive, long-term CAP warning system.</a:t>
            </a:r>
          </a:p>
          <a:p>
            <a:endParaRPr lang="en-US" dirty="0"/>
          </a:p>
          <a:p>
            <a:r>
              <a:rPr lang="en-US" dirty="0" smtClean="0"/>
              <a:t>Example of implemented system in the Caribbean, funded by UNDP:</a:t>
            </a:r>
            <a:endParaRPr lang="en-US" dirty="0"/>
          </a:p>
        </p:txBody>
      </p:sp>
    </p:spTree>
    <p:extLst>
      <p:ext uri="{BB962C8B-B14F-4D97-AF65-F5344CB8AC3E}">
        <p14:creationId xmlns:p14="http://schemas.microsoft.com/office/powerpoint/2010/main" val="1163157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p:nvPr/>
        </p:nvPicPr>
        <p:blipFill rotWithShape="1">
          <a:blip r:embed="rId2" cstate="print"/>
          <a:srcRect l="5882" t="3392" r="1254" b="9040"/>
          <a:stretch/>
        </p:blipFill>
        <p:spPr bwMode="auto">
          <a:xfrm>
            <a:off x="0" y="0"/>
            <a:ext cx="9144000" cy="655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19132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descr="System Block Diagram.png"/>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6988316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the warning clock.png"/>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430143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dirty="0" smtClean="0"/>
              <a:t>Posting Alerts</a:t>
            </a:r>
            <a:endParaRPr lang="en-GB" sz="32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2286000" y="2667000"/>
            <a:ext cx="4572000" cy="3150870"/>
          </a:xfrm>
          <a:prstGeom prst="rect">
            <a:avLst/>
          </a:prstGeom>
        </p:spPr>
      </p:pic>
    </p:spTree>
    <p:extLst>
      <p:ext uri="{BB962C8B-B14F-4D97-AF65-F5344CB8AC3E}">
        <p14:creationId xmlns:p14="http://schemas.microsoft.com/office/powerpoint/2010/main" val="3336275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2286000" y="2005330"/>
            <a:ext cx="4572000" cy="2847340"/>
          </a:xfrm>
          <a:prstGeom prst="rect">
            <a:avLst/>
          </a:prstGeom>
        </p:spPr>
      </p:pic>
    </p:spTree>
    <p:extLst>
      <p:ext uri="{BB962C8B-B14F-4D97-AF65-F5344CB8AC3E}">
        <p14:creationId xmlns:p14="http://schemas.microsoft.com/office/powerpoint/2010/main" val="36947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828800" y="914400"/>
            <a:ext cx="7239000" cy="1312863"/>
          </a:xfrm>
          <a:prstGeom prst="rect">
            <a:avLst/>
          </a:prstGeo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000" dirty="0" smtClean="0">
                <a:ea typeface="+mj-ea"/>
              </a:rPr>
              <a:t>NSTC Report:</a:t>
            </a:r>
            <a:br>
              <a:rPr lang="en-GB" sz="4000" dirty="0" smtClean="0">
                <a:ea typeface="+mj-ea"/>
              </a:rPr>
            </a:br>
            <a:r>
              <a:rPr lang="en-GB" sz="4000" dirty="0" smtClean="0">
                <a:ea typeface="+mj-ea"/>
              </a:rPr>
              <a:t>“Effective Disaster Warnings”</a:t>
            </a:r>
          </a:p>
        </p:txBody>
      </p:sp>
      <p:sp>
        <p:nvSpPr>
          <p:cNvPr id="5122" name="Rectangle 2"/>
          <p:cNvSpPr>
            <a:spLocks noGrp="1" noChangeArrowheads="1"/>
          </p:cNvSpPr>
          <p:nvPr>
            <p:ph type="body" idx="4294967295"/>
          </p:nvPr>
        </p:nvSpPr>
        <p:spPr>
          <a:xfrm>
            <a:off x="611875" y="2616912"/>
            <a:ext cx="6172200" cy="3881437"/>
          </a:xfrm>
        </p:spPr>
        <p:txBody>
          <a:bodyPr/>
          <a:lstStyle/>
          <a:p>
            <a:pPr eaLnBrk="1" hangingPunct="1">
              <a:lnSpc>
                <a:spcPct val="90000"/>
              </a:lnSpc>
              <a:spcBef>
                <a:spcPts val="8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ea typeface="+mn-ea"/>
              </a:rPr>
              <a:t>Published November 2000</a:t>
            </a:r>
          </a:p>
          <a:p>
            <a:pPr eaLnBrk="1" hangingPunct="1">
              <a:lnSpc>
                <a:spcPct val="90000"/>
              </a:lnSpc>
              <a:spcBef>
                <a:spcPts val="8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ea typeface="+mn-ea"/>
              </a:rPr>
              <a:t>Survey of prior social science on warning effectiveness</a:t>
            </a:r>
          </a:p>
          <a:p>
            <a:pPr eaLnBrk="1" hangingPunct="1">
              <a:lnSpc>
                <a:spcPct val="90000"/>
              </a:lnSpc>
              <a:spcBef>
                <a:spcPts val="8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ea typeface="+mn-ea"/>
              </a:rPr>
              <a:t>Recommendations for warning message content </a:t>
            </a:r>
          </a:p>
          <a:p>
            <a:pPr eaLnBrk="1" hangingPunct="1">
              <a:lnSpc>
                <a:spcPct val="90000"/>
              </a:lnSpc>
              <a:spcBef>
                <a:spcPts val="87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ea typeface="+mn-ea"/>
              </a:rPr>
              <a:t>Importance of coordinated use of multiple warning technologies</a:t>
            </a:r>
          </a:p>
        </p:txBody>
      </p:sp>
      <p:pic>
        <p:nvPicPr>
          <p:cNvPr id="5123" name="Picture 3"/>
          <p:cNvPicPr>
            <a:picLocks noChangeAspect="1" noChangeArrowheads="1"/>
          </p:cNvPicPr>
          <p:nvPr/>
        </p:nvPicPr>
        <p:blipFill>
          <a:blip r:embed="rId3">
            <a:lum bright="8000"/>
          </a:blip>
          <a:srcRect/>
          <a:stretch>
            <a:fillRect/>
          </a:stretch>
        </p:blipFill>
        <p:spPr bwMode="auto">
          <a:xfrm>
            <a:off x="6081713" y="1981200"/>
            <a:ext cx="3062287" cy="3581400"/>
          </a:xfrm>
          <a:prstGeom prst="rect">
            <a:avLst/>
          </a:prstGeom>
          <a:noFill/>
          <a:ln w="9525">
            <a:noFill/>
            <a:round/>
            <a:headEnd/>
            <a:tailEnd/>
          </a:ln>
          <a:effectLst>
            <a:outerShdw dist="17819" dir="2700000" algn="ctr" rotWithShape="0">
              <a:srgbClr val="808080"/>
            </a:outerShdw>
          </a:effectLst>
        </p:spPr>
      </p:pic>
      <p:pic>
        <p:nvPicPr>
          <p:cNvPr id="15365" name="Picture 6" descr="NSTCOL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18669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7"/>
          <p:cNvSpPr>
            <a:spLocks noChangeArrowheads="1"/>
          </p:cNvSpPr>
          <p:nvPr/>
        </p:nvSpPr>
        <p:spPr bwMode="auto">
          <a:xfrm>
            <a:off x="609600" y="6194426"/>
            <a:ext cx="78295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GB">
                <a:solidFill>
                  <a:schemeClr val="folHlink"/>
                </a:solidFill>
              </a:rPr>
              <a:t>NSTC - National Science and Technology Council, chaired by the President</a:t>
            </a:r>
          </a:p>
        </p:txBody>
      </p:sp>
      <p:sp>
        <p:nvSpPr>
          <p:cNvPr id="7" name="Slide Number Placeholder 6"/>
          <p:cNvSpPr>
            <a:spLocks noGrp="1"/>
          </p:cNvSpPr>
          <p:nvPr>
            <p:ph type="sldNum" sz="quarter" idx="12"/>
          </p:nvPr>
        </p:nvSpPr>
        <p:spPr/>
        <p:txBody>
          <a:bodyPr/>
          <a:lstStyle/>
          <a:p>
            <a:pPr>
              <a:defRPr/>
            </a:pPr>
            <a:fld id="{C7C09AED-63A1-4EC2-A2A9-320C841ED9BC}" type="slidenum">
              <a:rPr lang="en-GB" smtClean="0"/>
              <a:pPr>
                <a:defRPr/>
              </a:pPr>
              <a:t>4</a:t>
            </a:fld>
            <a:endParaRPr lang="en-GB"/>
          </a:p>
        </p:txBody>
      </p:sp>
    </p:spTree>
    <p:extLst>
      <p:ext uri="{BB962C8B-B14F-4D97-AF65-F5344CB8AC3E}">
        <p14:creationId xmlns:p14="http://schemas.microsoft.com/office/powerpoint/2010/main" val="351929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p:nvPr/>
        </p:nvPicPr>
        <p:blipFill>
          <a:blip r:embed="rId2" cstate="print"/>
          <a:stretch>
            <a:fillRect/>
          </a:stretch>
        </p:blipFill>
        <p:spPr>
          <a:xfrm>
            <a:off x="2286000" y="1930717"/>
            <a:ext cx="4572000" cy="2996565"/>
          </a:xfrm>
          <a:prstGeom prst="rect">
            <a:avLst/>
          </a:prstGeom>
          <a:ln w="25400">
            <a:solidFill>
              <a:schemeClr val="accent1"/>
            </a:solidFill>
          </a:ln>
        </p:spPr>
      </p:pic>
    </p:spTree>
    <p:extLst>
      <p:ext uri="{BB962C8B-B14F-4D97-AF65-F5344CB8AC3E}">
        <p14:creationId xmlns:p14="http://schemas.microsoft.com/office/powerpoint/2010/main" val="563921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uerfew filling in.jpg"/>
          <p:cNvPicPr/>
          <p:nvPr/>
        </p:nvPicPr>
        <p:blipFill>
          <a:blip r:embed="rId2" cstate="print"/>
          <a:stretch>
            <a:fillRect/>
          </a:stretch>
        </p:blipFill>
        <p:spPr>
          <a:xfrm>
            <a:off x="2438400" y="1295400"/>
            <a:ext cx="4572000" cy="5069840"/>
          </a:xfrm>
          <a:prstGeom prst="rect">
            <a:avLst/>
          </a:prstGeom>
        </p:spPr>
      </p:pic>
    </p:spTree>
    <p:extLst>
      <p:ext uri="{BB962C8B-B14F-4D97-AF65-F5344CB8AC3E}">
        <p14:creationId xmlns:p14="http://schemas.microsoft.com/office/powerpoint/2010/main" val="2533127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tretch>
            <a:fillRect/>
          </a:stretch>
        </p:blipFill>
        <p:spPr>
          <a:xfrm>
            <a:off x="2057400" y="0"/>
            <a:ext cx="5913783" cy="6705600"/>
          </a:xfrm>
          <a:prstGeom prst="rect">
            <a:avLst/>
          </a:prstGeom>
          <a:ln w="25400">
            <a:solidFill>
              <a:schemeClr val="accent1"/>
            </a:solidFill>
          </a:ln>
        </p:spPr>
      </p:pic>
    </p:spTree>
    <p:extLst>
      <p:ext uri="{BB962C8B-B14F-4D97-AF65-F5344CB8AC3E}">
        <p14:creationId xmlns:p14="http://schemas.microsoft.com/office/powerpoint/2010/main" val="22284464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p:cNvPicPr>
            <a:picLocks noChangeAspect="1" noChangeArrowheads="1"/>
          </p:cNvPicPr>
          <p:nvPr/>
        </p:nvPicPr>
        <p:blipFill>
          <a:blip r:embed="rId2" cstate="print"/>
          <a:srcRect l="30088" t="18750" r="30673" b="69792"/>
          <a:stretch>
            <a:fillRect/>
          </a:stretch>
        </p:blipFill>
        <p:spPr bwMode="auto">
          <a:xfrm>
            <a:off x="2217761" y="4267200"/>
            <a:ext cx="5105400" cy="838200"/>
          </a:xfrm>
          <a:prstGeom prst="rect">
            <a:avLst/>
          </a:prstGeom>
          <a:ln w="88900" cap="sq" cmpd="thickThin">
            <a:solidFill>
              <a:srgbClr val="FF0000"/>
            </a:solidFill>
            <a:prstDash val="solid"/>
            <a:miter lim="800000"/>
          </a:ln>
          <a:effectLst>
            <a:innerShdw blurRad="76200">
              <a:srgbClr val="000000"/>
            </a:innerShdw>
          </a:effectLst>
        </p:spPr>
      </p:pic>
      <p:pic>
        <p:nvPicPr>
          <p:cNvPr id="3" name="Picture 2"/>
          <p:cNvPicPr/>
          <p:nvPr/>
        </p:nvPicPr>
        <p:blipFill>
          <a:blip r:embed="rId3" cstate="print"/>
          <a:stretch>
            <a:fillRect/>
          </a:stretch>
        </p:blipFill>
        <p:spPr>
          <a:xfrm>
            <a:off x="2371656" y="1600200"/>
            <a:ext cx="4797609" cy="2819400"/>
          </a:xfrm>
          <a:prstGeom prst="rect">
            <a:avLst/>
          </a:prstGeom>
          <a:ln w="25400">
            <a:solidFill>
              <a:schemeClr val="accent1"/>
            </a:solidFill>
          </a:ln>
        </p:spPr>
      </p:pic>
    </p:spTree>
    <p:extLst>
      <p:ext uri="{BB962C8B-B14F-4D97-AF65-F5344CB8AC3E}">
        <p14:creationId xmlns:p14="http://schemas.microsoft.com/office/powerpoint/2010/main" val="34725762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828800" y="1676400"/>
            <a:ext cx="5562600" cy="4114800"/>
          </a:xfrm>
          <a:prstGeom prst="rect">
            <a:avLst/>
          </a:prstGeom>
        </p:spPr>
      </p:pic>
    </p:spTree>
    <p:extLst>
      <p:ext uri="{BB962C8B-B14F-4D97-AF65-F5344CB8AC3E}">
        <p14:creationId xmlns:p14="http://schemas.microsoft.com/office/powerpoint/2010/main" val="21634571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133600" y="1981200"/>
            <a:ext cx="5715000" cy="2483485"/>
          </a:xfrm>
          <a:prstGeom prst="rect">
            <a:avLst/>
          </a:prstGeom>
        </p:spPr>
      </p:pic>
    </p:spTree>
    <p:extLst>
      <p:ext uri="{BB962C8B-B14F-4D97-AF65-F5344CB8AC3E}">
        <p14:creationId xmlns:p14="http://schemas.microsoft.com/office/powerpoint/2010/main" val="4168934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2057400" y="2133600"/>
            <a:ext cx="5027612" cy="2365058"/>
          </a:xfrm>
          <a:prstGeom prst="rect">
            <a:avLst/>
          </a:prstGeom>
        </p:spPr>
      </p:pic>
    </p:spTree>
    <p:extLst>
      <p:ext uri="{BB962C8B-B14F-4D97-AF65-F5344CB8AC3E}">
        <p14:creationId xmlns:p14="http://schemas.microsoft.com/office/powerpoint/2010/main" val="14882036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2209800" y="1752600"/>
            <a:ext cx="5486400" cy="2488248"/>
          </a:xfrm>
          <a:prstGeom prst="rect">
            <a:avLst/>
          </a:prstGeom>
        </p:spPr>
      </p:pic>
    </p:spTree>
    <p:extLst>
      <p:ext uri="{BB962C8B-B14F-4D97-AF65-F5344CB8AC3E}">
        <p14:creationId xmlns:p14="http://schemas.microsoft.com/office/powerpoint/2010/main" val="39216199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3337"/>
            <a:ext cx="8226425" cy="1136650"/>
          </a:xfrm>
        </p:spPr>
        <p:txBody>
          <a:bodyPr/>
          <a:lstStyle/>
          <a:p>
            <a:r>
              <a:rPr lang="en-US" sz="4000" dirty="0" smtClean="0"/>
              <a:t>Editing Templates</a:t>
            </a:r>
            <a:endParaRPr lang="en-GB" sz="4000" dirty="0"/>
          </a:p>
        </p:txBody>
      </p:sp>
      <p:pic>
        <p:nvPicPr>
          <p:cNvPr id="74754" name="Picture 2"/>
          <p:cNvPicPr>
            <a:picLocks noChangeAspect="1" noChangeArrowheads="1"/>
          </p:cNvPicPr>
          <p:nvPr/>
        </p:nvPicPr>
        <p:blipFill>
          <a:blip r:embed="rId2" cstate="print"/>
          <a:srcRect l="12299" t="8333" r="53148" b="12500"/>
          <a:stretch>
            <a:fillRect/>
          </a:stretch>
        </p:blipFill>
        <p:spPr bwMode="auto">
          <a:xfrm>
            <a:off x="2133600" y="990600"/>
            <a:ext cx="4495800" cy="5334000"/>
          </a:xfrm>
          <a:prstGeom prst="rect">
            <a:avLst/>
          </a:prstGeom>
          <a:noFill/>
          <a:ln w="9525">
            <a:noFill/>
            <a:miter lim="800000"/>
            <a:headEnd/>
            <a:tailEnd/>
          </a:ln>
        </p:spPr>
      </p:pic>
    </p:spTree>
    <p:extLst>
      <p:ext uri="{BB962C8B-B14F-4D97-AF65-F5344CB8AC3E}">
        <p14:creationId xmlns:p14="http://schemas.microsoft.com/office/powerpoint/2010/main" val="10479028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75778" name="Picture 2"/>
          <p:cNvPicPr>
            <a:picLocks noChangeAspect="1" noChangeArrowheads="1"/>
          </p:cNvPicPr>
          <p:nvPr/>
        </p:nvPicPr>
        <p:blipFill>
          <a:blip r:embed="rId2" cstate="print"/>
          <a:srcRect t="14583" r="29722" b="6250"/>
          <a:stretch>
            <a:fillRect/>
          </a:stretch>
        </p:blipFill>
        <p:spPr bwMode="auto">
          <a:xfrm>
            <a:off x="0" y="0"/>
            <a:ext cx="9144000" cy="6858000"/>
          </a:xfrm>
          <a:prstGeom prst="rect">
            <a:avLst/>
          </a:prstGeom>
          <a:noFill/>
          <a:ln w="9525">
            <a:noFill/>
            <a:miter lim="800000"/>
            <a:headEnd/>
            <a:tailEnd/>
          </a:ln>
        </p:spPr>
      </p:pic>
      <p:sp>
        <p:nvSpPr>
          <p:cNvPr id="5" name="Title 1"/>
          <p:cNvSpPr txBox="1">
            <a:spLocks/>
          </p:cNvSpPr>
          <p:nvPr/>
        </p:nvSpPr>
        <p:spPr bwMode="auto">
          <a:xfrm>
            <a:off x="5486400" y="0"/>
            <a:ext cx="36576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Edit Existing Template</a:t>
            </a:r>
            <a:endParaRPr kumimoji="0" lang="en-GB" sz="28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905513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l="40030" t="15392" r="13866" b="5733"/>
          <a:stretch>
            <a:fillRect/>
          </a:stretch>
        </p:blipFill>
        <p:spPr bwMode="auto">
          <a:xfrm>
            <a:off x="5632450" y="1905000"/>
            <a:ext cx="3511550" cy="4648200"/>
          </a:xfrm>
          <a:prstGeom prst="rect">
            <a:avLst/>
          </a:prstGeom>
          <a:noFill/>
          <a:ln w="3240">
            <a:solidFill>
              <a:srgbClr val="FFFFFF"/>
            </a:solidFill>
            <a:miter lim="800000"/>
            <a:headEnd/>
            <a:tailEnd/>
          </a:ln>
          <a:effectLst>
            <a:outerShdw dist="107933" dir="2700000" algn="ctr" rotWithShape="0">
              <a:srgbClr val="003B76">
                <a:alpha val="50027"/>
              </a:srgbClr>
            </a:outerShdw>
          </a:effectLst>
        </p:spPr>
      </p:pic>
      <p:sp>
        <p:nvSpPr>
          <p:cNvPr id="6147" name="Rectangle 3"/>
          <p:cNvSpPr>
            <a:spLocks noGrp="1" noChangeArrowheads="1"/>
          </p:cNvSpPr>
          <p:nvPr>
            <p:ph type="body" idx="4294967295"/>
          </p:nvPr>
        </p:nvSpPr>
        <p:spPr>
          <a:xfrm>
            <a:off x="0" y="1419225"/>
            <a:ext cx="5791200" cy="2809875"/>
          </a:xfrm>
        </p:spPr>
        <p:txBody>
          <a:bodyPr/>
          <a:lstStyle/>
          <a:p>
            <a:pPr eaLnBrk="1" hangingPunct="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ea typeface="+mn-ea"/>
              </a:rPr>
              <a:t>National non-profit organization </a:t>
            </a:r>
          </a:p>
          <a:p>
            <a:pPr lvl="1"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t>Local, state and federal officials</a:t>
            </a:r>
          </a:p>
          <a:p>
            <a:pPr lvl="1"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t>Leading academics</a:t>
            </a:r>
          </a:p>
          <a:p>
            <a:pPr lvl="1"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t>Broadcast, electronic and Internet companies</a:t>
            </a:r>
          </a:p>
          <a:p>
            <a:pPr eaLnBrk="1" hangingPunct="1">
              <a:lnSpc>
                <a:spcPct val="10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ea typeface="+mn-ea"/>
              </a:rPr>
              <a:t>Strategic Plan (2003) recommends:</a:t>
            </a:r>
          </a:p>
          <a:p>
            <a:pPr lvl="1"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t>Identify lead federal agency for public warning</a:t>
            </a:r>
          </a:p>
          <a:p>
            <a:pPr lvl="1"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t>Develop standard protocol and terminology</a:t>
            </a:r>
          </a:p>
          <a:p>
            <a:pPr lvl="1"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t>Develop standards of practice for warning</a:t>
            </a:r>
          </a:p>
        </p:txBody>
      </p:sp>
      <p:pic>
        <p:nvPicPr>
          <p:cNvPr id="16388" name="Picture 6" descr="Partnership for Public Warn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791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5D386BE2-94A3-4260-8D9F-A07178C4DAE3}" type="slidenum">
              <a:rPr lang="en-GB" smtClean="0"/>
              <a:pPr>
                <a:defRPr/>
              </a:pPr>
              <a:t>5</a:t>
            </a:fld>
            <a:endParaRPr lang="en-GB"/>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234" y="4028795"/>
            <a:ext cx="3681566" cy="249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1851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00400" y="2514600"/>
            <a:ext cx="3657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Building A New Template</a:t>
            </a:r>
            <a:endParaRPr kumimoji="0" lang="en-GB" sz="2800" b="0" i="0" u="none" strike="noStrike" kern="0" cap="none" spc="0" normalizeH="0" baseline="0" noProof="0" dirty="0">
              <a:ln>
                <a:noFill/>
              </a:ln>
              <a:solidFill>
                <a:schemeClr val="tx2"/>
              </a:solidFill>
              <a:effectLst/>
              <a:uLnTx/>
              <a:uFillTx/>
              <a:latin typeface="+mj-lt"/>
              <a:ea typeface="+mj-ea"/>
              <a:cs typeface="+mj-cs"/>
            </a:endParaRPr>
          </a:p>
        </p:txBody>
      </p:sp>
      <p:grpSp>
        <p:nvGrpSpPr>
          <p:cNvPr id="2" name="Group 1"/>
          <p:cNvGrpSpPr/>
          <p:nvPr/>
        </p:nvGrpSpPr>
        <p:grpSpPr>
          <a:xfrm>
            <a:off x="1545771" y="1160052"/>
            <a:ext cx="7053942" cy="4419600"/>
            <a:chOff x="108858" y="94798"/>
            <a:chExt cx="7053942" cy="4419600"/>
          </a:xfrm>
        </p:grpSpPr>
        <p:pic>
          <p:nvPicPr>
            <p:cNvPr id="77833" name="Picture 9"/>
            <p:cNvPicPr>
              <a:picLocks noChangeAspect="1" noChangeArrowheads="1"/>
            </p:cNvPicPr>
            <p:nvPr/>
          </p:nvPicPr>
          <p:blipFill rotWithShape="1">
            <a:blip r:embed="rId2" cstate="print"/>
            <a:srcRect b="33648"/>
            <a:stretch/>
          </p:blipFill>
          <p:spPr bwMode="auto">
            <a:xfrm>
              <a:off x="108858" y="94798"/>
              <a:ext cx="7053942" cy="4419600"/>
            </a:xfrm>
            <a:prstGeom prst="rect">
              <a:avLst/>
            </a:prstGeom>
            <a:noFill/>
            <a:ln w="9525">
              <a:noFill/>
              <a:miter lim="800000"/>
              <a:headEnd/>
              <a:tailEnd/>
            </a:ln>
          </p:spPr>
        </p:pic>
        <p:pic>
          <p:nvPicPr>
            <p:cNvPr id="77828" name="Picture 4"/>
            <p:cNvPicPr>
              <a:picLocks noChangeAspect="1" noChangeArrowheads="1"/>
            </p:cNvPicPr>
            <p:nvPr/>
          </p:nvPicPr>
          <p:blipFill>
            <a:blip r:embed="rId3" cstate="print"/>
            <a:srcRect/>
            <a:stretch>
              <a:fillRect/>
            </a:stretch>
          </p:blipFill>
          <p:spPr bwMode="auto">
            <a:xfrm>
              <a:off x="2485572" y="696684"/>
              <a:ext cx="762000" cy="933450"/>
            </a:xfrm>
            <a:prstGeom prst="rect">
              <a:avLst/>
            </a:prstGeom>
            <a:noFill/>
            <a:ln w="9525">
              <a:noFill/>
              <a:miter lim="800000"/>
              <a:headEnd/>
              <a:tailEnd/>
            </a:ln>
          </p:spPr>
        </p:pic>
        <p:pic>
          <p:nvPicPr>
            <p:cNvPr id="77829" name="Picture 5"/>
            <p:cNvPicPr>
              <a:picLocks noChangeAspect="1" noChangeArrowheads="1"/>
            </p:cNvPicPr>
            <p:nvPr/>
          </p:nvPicPr>
          <p:blipFill>
            <a:blip r:embed="rId4" cstate="print"/>
            <a:srcRect/>
            <a:stretch>
              <a:fillRect/>
            </a:stretch>
          </p:blipFill>
          <p:spPr bwMode="auto">
            <a:xfrm>
              <a:off x="1396998" y="699408"/>
              <a:ext cx="1066800" cy="3067050"/>
            </a:xfrm>
            <a:prstGeom prst="rect">
              <a:avLst/>
            </a:prstGeom>
            <a:noFill/>
            <a:ln w="9525">
              <a:noFill/>
              <a:miter lim="800000"/>
              <a:headEnd/>
              <a:tailEnd/>
            </a:ln>
          </p:spPr>
        </p:pic>
        <p:pic>
          <p:nvPicPr>
            <p:cNvPr id="77830" name="Picture 6"/>
            <p:cNvPicPr>
              <a:picLocks noChangeAspect="1" noChangeArrowheads="1"/>
            </p:cNvPicPr>
            <p:nvPr/>
          </p:nvPicPr>
          <p:blipFill>
            <a:blip r:embed="rId5" cstate="print"/>
            <a:srcRect/>
            <a:stretch>
              <a:fillRect/>
            </a:stretch>
          </p:blipFill>
          <p:spPr bwMode="auto">
            <a:xfrm>
              <a:off x="3276600" y="666750"/>
              <a:ext cx="990600" cy="933450"/>
            </a:xfrm>
            <a:prstGeom prst="rect">
              <a:avLst/>
            </a:prstGeom>
            <a:noFill/>
            <a:ln w="9525">
              <a:noFill/>
              <a:miter lim="800000"/>
              <a:headEnd/>
              <a:tailEnd/>
            </a:ln>
          </p:spPr>
        </p:pic>
        <p:pic>
          <p:nvPicPr>
            <p:cNvPr id="77831" name="Picture 7"/>
            <p:cNvPicPr>
              <a:picLocks noChangeAspect="1" noChangeArrowheads="1"/>
            </p:cNvPicPr>
            <p:nvPr/>
          </p:nvPicPr>
          <p:blipFill>
            <a:blip r:embed="rId6" cstate="print"/>
            <a:srcRect/>
            <a:stretch>
              <a:fillRect/>
            </a:stretch>
          </p:blipFill>
          <p:spPr bwMode="auto">
            <a:xfrm>
              <a:off x="4304847" y="676275"/>
              <a:ext cx="847725" cy="923925"/>
            </a:xfrm>
            <a:prstGeom prst="rect">
              <a:avLst/>
            </a:prstGeom>
            <a:noFill/>
            <a:ln w="9525">
              <a:noFill/>
              <a:miter lim="800000"/>
              <a:headEnd/>
              <a:tailEnd/>
            </a:ln>
          </p:spPr>
        </p:pic>
        <p:pic>
          <p:nvPicPr>
            <p:cNvPr id="77832" name="Picture 8"/>
            <p:cNvPicPr>
              <a:picLocks noChangeAspect="1" noChangeArrowheads="1"/>
            </p:cNvPicPr>
            <p:nvPr/>
          </p:nvPicPr>
          <p:blipFill>
            <a:blip r:embed="rId7" cstate="print"/>
            <a:srcRect/>
            <a:stretch>
              <a:fillRect/>
            </a:stretch>
          </p:blipFill>
          <p:spPr bwMode="auto">
            <a:xfrm>
              <a:off x="5181600" y="685800"/>
              <a:ext cx="914400" cy="952500"/>
            </a:xfrm>
            <a:prstGeom prst="rect">
              <a:avLst/>
            </a:prstGeom>
            <a:noFill/>
            <a:ln w="9525">
              <a:noFill/>
              <a:miter lim="800000"/>
              <a:headEnd/>
              <a:tailEnd/>
            </a:ln>
          </p:spPr>
        </p:pic>
      </p:grpSp>
    </p:spTree>
    <p:extLst>
      <p:ext uri="{BB962C8B-B14F-4D97-AF65-F5344CB8AC3E}">
        <p14:creationId xmlns:p14="http://schemas.microsoft.com/office/powerpoint/2010/main" val="1768395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srcRect b="17778"/>
          <a:stretch>
            <a:fillRect/>
          </a:stretch>
        </p:blipFill>
        <p:spPr bwMode="auto">
          <a:xfrm>
            <a:off x="1752600" y="-30480"/>
            <a:ext cx="7391400" cy="6629400"/>
          </a:xfrm>
          <a:prstGeom prst="rect">
            <a:avLst/>
          </a:prstGeom>
          <a:noFill/>
          <a:ln w="9525">
            <a:noFill/>
            <a:miter lim="800000"/>
            <a:headEnd/>
            <a:tailEnd/>
          </a:ln>
        </p:spPr>
      </p:pic>
    </p:spTree>
    <p:extLst>
      <p:ext uri="{BB962C8B-B14F-4D97-AF65-F5344CB8AC3E}">
        <p14:creationId xmlns:p14="http://schemas.microsoft.com/office/powerpoint/2010/main" val="24364659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Public</a:t>
            </a:r>
          </a:p>
          <a:p>
            <a:pPr marL="0" indent="0">
              <a:buNone/>
            </a:pPr>
            <a:r>
              <a:rPr lang="en-US" dirty="0" smtClean="0"/>
              <a:t>Outreach</a:t>
            </a:r>
          </a:p>
          <a:p>
            <a:pPr marL="0" indent="0">
              <a:buNone/>
            </a:pPr>
            <a:r>
              <a:rPr lang="en-US" dirty="0" smtClean="0"/>
              <a:t>Education</a:t>
            </a:r>
          </a:p>
          <a:p>
            <a:pPr marL="0" indent="0">
              <a:buNone/>
            </a:pPr>
            <a:r>
              <a:rPr lang="en-US" dirty="0" smtClean="0"/>
              <a:t>Campaign</a:t>
            </a:r>
          </a:p>
          <a:p>
            <a:pPr marL="0" indent="0">
              <a:buNone/>
            </a:pPr>
            <a:endParaRPr lang="en-US" sz="1800" dirty="0"/>
          </a:p>
          <a:p>
            <a:pPr marL="0" indent="0">
              <a:buNone/>
            </a:pPr>
            <a:r>
              <a:rPr lang="en-US" sz="1800" dirty="0" smtClean="0"/>
              <a:t>Print, broadcast, Social Media</a:t>
            </a:r>
          </a:p>
          <a:p>
            <a:pPr marL="0" indent="0">
              <a:buNone/>
            </a:pPr>
            <a:r>
              <a:rPr lang="en-US" sz="1800" dirty="0" smtClean="0"/>
              <a:t>Over 60 products in 5 languages</a:t>
            </a:r>
            <a:endParaRPr lang="en-US" sz="1800" dirty="0"/>
          </a:p>
        </p:txBody>
      </p:sp>
      <p:pic>
        <p:nvPicPr>
          <p:cNvPr id="2050" name="Picture 2" descr="EWS_SINT_MAARTEN-V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4876800" cy="683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871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2313" y="2667000"/>
            <a:ext cx="7772400" cy="3352799"/>
          </a:xfrm>
        </p:spPr>
        <p:txBody>
          <a:bodyPr/>
          <a:lstStyle/>
          <a:p>
            <a:r>
              <a:rPr lang="en-US" dirty="0" smtClean="0"/>
              <a:t>Thank you for your attention</a:t>
            </a:r>
            <a:endParaRPr lang="en-US" dirty="0"/>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1544675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0" y="838200"/>
            <a:ext cx="7772400" cy="5486400"/>
          </a:xfrm>
        </p:spPr>
        <p:txBody>
          <a:bodyPr/>
          <a:lstStyle/>
          <a:p>
            <a:r>
              <a:rPr lang="en-US" dirty="0"/>
              <a:t>January 9, 2003	</a:t>
            </a:r>
            <a:endParaRPr lang="en-US" dirty="0" smtClean="0"/>
          </a:p>
          <a:p>
            <a:r>
              <a:rPr lang="en-US" b="1" dirty="0" smtClean="0"/>
              <a:t>EMERGENCY </a:t>
            </a:r>
            <a:r>
              <a:rPr lang="en-US" b="1" dirty="0"/>
              <a:t>WARNING ACT OF 2003</a:t>
            </a:r>
            <a:endParaRPr lang="en-US" dirty="0"/>
          </a:p>
          <a:p>
            <a:r>
              <a:rPr lang="en-US" b="1" dirty="0"/>
              <a:t> </a:t>
            </a:r>
            <a:endParaRPr lang="en-US" dirty="0"/>
          </a:p>
          <a:p>
            <a:r>
              <a:rPr lang="en-US" b="1" dirty="0"/>
              <a:t>MR. EDWARDS.  I rise to introduce, together with SENATOR HOLLINGS, the Emergency Warning Act of 2003.</a:t>
            </a:r>
            <a:endParaRPr lang="en-US" dirty="0"/>
          </a:p>
          <a:p>
            <a:r>
              <a:rPr lang="en-US" b="1" dirty="0"/>
              <a:t> </a:t>
            </a:r>
            <a:endParaRPr lang="en-US" dirty="0"/>
          </a:p>
          <a:p>
            <a:pPr>
              <a:lnSpc>
                <a:spcPct val="150000"/>
              </a:lnSpc>
            </a:pPr>
            <a:r>
              <a:rPr lang="en-US" b="1" i="1" dirty="0"/>
              <a:t>In the event of a terrorist attack or natural disaster, Americans must know how to respond.  In the first terrible hours on September 11, 2001, in Washington, in New York, and across the country, most of us didn’t know what to do.  We didn’t know whether it was safer to pick our children up from school or safer to leave them there.  We didn’t know if we should stay at work or head for home.</a:t>
            </a:r>
            <a:endParaRPr lang="en-US" i="1" dirty="0"/>
          </a:p>
          <a:p>
            <a:endParaRPr lang="en-US" dirty="0"/>
          </a:p>
        </p:txBody>
      </p:sp>
      <p:sp>
        <p:nvSpPr>
          <p:cNvPr id="3" name="Content Placeholder 2"/>
          <p:cNvSpPr>
            <a:spLocks noGrp="1"/>
          </p:cNvSpPr>
          <p:nvPr>
            <p:ph sz="quarter" idx="13"/>
          </p:nvPr>
        </p:nvSpPr>
        <p:spPr/>
        <p:txBody>
          <a:bodyPr/>
          <a:lstStyle/>
          <a:p>
            <a:r>
              <a:rPr lang="en-US" dirty="0" smtClean="0"/>
              <a:t>History that did not happen</a:t>
            </a:r>
            <a:endParaRPr lang="en-US" dirty="0"/>
          </a:p>
        </p:txBody>
      </p:sp>
    </p:spTree>
    <p:extLst>
      <p:ext uri="{BB962C8B-B14F-4D97-AF65-F5344CB8AC3E}">
        <p14:creationId xmlns:p14="http://schemas.microsoft.com/office/powerpoint/2010/main" val="3276455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2313" y="1143000"/>
            <a:ext cx="7772400" cy="4876799"/>
          </a:xfrm>
        </p:spPr>
        <p:txBody>
          <a:bodyPr/>
          <a:lstStyle/>
          <a:p>
            <a:r>
              <a:rPr lang="en-US" dirty="0"/>
              <a:t>Executive Order 13407 of June 26, </a:t>
            </a:r>
            <a:r>
              <a:rPr lang="en-US" dirty="0" smtClean="0"/>
              <a:t>2006</a:t>
            </a:r>
          </a:p>
          <a:p>
            <a:endParaRPr lang="en-US" dirty="0"/>
          </a:p>
          <a:p>
            <a:r>
              <a:rPr lang="en-US" dirty="0"/>
              <a:t>Public Alert and Warning System </a:t>
            </a:r>
            <a:endParaRPr lang="en-US" dirty="0" smtClean="0"/>
          </a:p>
          <a:p>
            <a:endParaRPr lang="en-US" dirty="0" smtClean="0"/>
          </a:p>
          <a:p>
            <a:pPr>
              <a:lnSpc>
                <a:spcPct val="150000"/>
              </a:lnSpc>
            </a:pPr>
            <a:r>
              <a:rPr lang="en-US" dirty="0" smtClean="0"/>
              <a:t>By </a:t>
            </a:r>
            <a:r>
              <a:rPr lang="en-US" dirty="0"/>
              <a:t>the authority vested in me as President by the Constitution and the laws of the United States of America, including the Robert T. Stafford Disaster Relief and Emergency Assistance Act, as amended (42 U.S.C. 5121 et seq.), and the Homeland Security Act of 2002, as amended (6 U.S.C. 101 et seq.), it is hereby ordered as </a:t>
            </a:r>
            <a:r>
              <a:rPr lang="en-US" dirty="0" smtClean="0"/>
              <a:t>follows:</a:t>
            </a:r>
          </a:p>
        </p:txBody>
      </p:sp>
      <p:sp>
        <p:nvSpPr>
          <p:cNvPr id="3" name="Content Placeholder 2"/>
          <p:cNvSpPr>
            <a:spLocks noGrp="1"/>
          </p:cNvSpPr>
          <p:nvPr>
            <p:ph sz="quarter" idx="13"/>
          </p:nvPr>
        </p:nvSpPr>
        <p:spPr/>
        <p:txBody>
          <a:bodyPr/>
          <a:lstStyle/>
          <a:p>
            <a:r>
              <a:rPr lang="en-US" dirty="0" smtClean="0"/>
              <a:t>USA Legislation 1/2</a:t>
            </a:r>
            <a:endParaRPr lang="en-US" dirty="0"/>
          </a:p>
        </p:txBody>
      </p:sp>
    </p:spTree>
    <p:extLst>
      <p:ext uri="{BB962C8B-B14F-4D97-AF65-F5344CB8AC3E}">
        <p14:creationId xmlns:p14="http://schemas.microsoft.com/office/powerpoint/2010/main" val="2521668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1524000"/>
            <a:ext cx="8153401" cy="4495799"/>
          </a:xfrm>
        </p:spPr>
        <p:txBody>
          <a:bodyPr/>
          <a:lstStyle/>
          <a:p>
            <a:r>
              <a:rPr lang="en-US" dirty="0"/>
              <a:t>Section 1. Policy. It is the policy of the United </a:t>
            </a:r>
            <a:r>
              <a:rPr lang="en-US" dirty="0" smtClean="0"/>
              <a:t>States </a:t>
            </a:r>
            <a:r>
              <a:rPr lang="en-US" dirty="0"/>
              <a:t>to have</a:t>
            </a:r>
            <a:r>
              <a:rPr lang="en-US" sz="2400" dirty="0"/>
              <a:t> </a:t>
            </a:r>
            <a:r>
              <a:rPr lang="en-US" sz="2400" dirty="0">
                <a:solidFill>
                  <a:srgbClr val="FF0000"/>
                </a:solidFill>
              </a:rPr>
              <a:t>an effective, reliable, integrated, </a:t>
            </a:r>
            <a:r>
              <a:rPr lang="en-US" sz="2400" dirty="0" smtClean="0">
                <a:solidFill>
                  <a:srgbClr val="FF0000"/>
                </a:solidFill>
              </a:rPr>
              <a:t>flexible</a:t>
            </a:r>
            <a:r>
              <a:rPr lang="en-US" sz="2400" dirty="0">
                <a:solidFill>
                  <a:srgbClr val="FF0000"/>
                </a:solidFill>
              </a:rPr>
              <a:t>, and comprehensive system to alert and warn </a:t>
            </a:r>
            <a:r>
              <a:rPr lang="en-US" sz="2400" dirty="0" smtClean="0">
                <a:solidFill>
                  <a:srgbClr val="FF0000"/>
                </a:solidFill>
              </a:rPr>
              <a:t>the </a:t>
            </a:r>
            <a:r>
              <a:rPr lang="en-US" sz="2400" dirty="0">
                <a:solidFill>
                  <a:srgbClr val="FF0000"/>
                </a:solidFill>
              </a:rPr>
              <a:t>American people in situations of war, terrorist </a:t>
            </a:r>
            <a:r>
              <a:rPr lang="en-US" sz="2400" dirty="0" smtClean="0">
                <a:solidFill>
                  <a:srgbClr val="FF0000"/>
                </a:solidFill>
              </a:rPr>
              <a:t>attack</a:t>
            </a:r>
            <a:r>
              <a:rPr lang="en-US" sz="2400" dirty="0">
                <a:solidFill>
                  <a:srgbClr val="FF0000"/>
                </a:solidFill>
              </a:rPr>
              <a:t>, natural disaster, or other hazards to </a:t>
            </a:r>
            <a:r>
              <a:rPr lang="en-US" sz="2400" dirty="0" smtClean="0">
                <a:solidFill>
                  <a:srgbClr val="FF0000"/>
                </a:solidFill>
              </a:rPr>
              <a:t>public </a:t>
            </a:r>
            <a:r>
              <a:rPr lang="en-US" sz="2400" dirty="0">
                <a:solidFill>
                  <a:srgbClr val="FF0000"/>
                </a:solidFill>
              </a:rPr>
              <a:t>safety and well-being (public alert and warning </a:t>
            </a:r>
            <a:r>
              <a:rPr lang="en-US" sz="2400" dirty="0" smtClean="0">
                <a:solidFill>
                  <a:srgbClr val="FF0000"/>
                </a:solidFill>
              </a:rPr>
              <a:t>system</a:t>
            </a:r>
            <a:r>
              <a:rPr lang="en-US" sz="2400" dirty="0">
                <a:solidFill>
                  <a:srgbClr val="FF0000"/>
                </a:solidFill>
              </a:rPr>
              <a:t>), </a:t>
            </a:r>
            <a:r>
              <a:rPr lang="en-US" dirty="0"/>
              <a:t>taking appropriate account of the functions,  </a:t>
            </a:r>
            <a:r>
              <a:rPr lang="en-US" dirty="0" smtClean="0"/>
              <a:t>capabilities</a:t>
            </a:r>
            <a:r>
              <a:rPr lang="en-US" dirty="0"/>
              <a:t>, and needs of the private sector and of </a:t>
            </a:r>
            <a:r>
              <a:rPr lang="en-US" dirty="0" smtClean="0"/>
              <a:t>all </a:t>
            </a:r>
            <a:r>
              <a:rPr lang="en-US" dirty="0"/>
              <a:t>levels of government in our Federal system, and to  </a:t>
            </a:r>
            <a:r>
              <a:rPr lang="en-US" dirty="0" smtClean="0"/>
              <a:t>ensure </a:t>
            </a:r>
            <a:r>
              <a:rPr lang="en-US" dirty="0"/>
              <a:t>that under all conditions the President can  </a:t>
            </a:r>
            <a:r>
              <a:rPr lang="en-US" dirty="0" smtClean="0"/>
              <a:t>communicate </a:t>
            </a:r>
            <a:r>
              <a:rPr lang="en-US" dirty="0"/>
              <a:t>with the </a:t>
            </a:r>
            <a:r>
              <a:rPr lang="en-US" dirty="0" smtClean="0"/>
              <a:t>American </a:t>
            </a:r>
            <a:r>
              <a:rPr lang="en-US" dirty="0"/>
              <a:t>people</a:t>
            </a:r>
            <a:r>
              <a:rPr lang="en-US" dirty="0" smtClean="0"/>
              <a:t>.</a:t>
            </a:r>
          </a:p>
          <a:p>
            <a:r>
              <a:rPr lang="en-US" dirty="0" smtClean="0"/>
              <a:t>….</a:t>
            </a:r>
          </a:p>
          <a:p>
            <a:r>
              <a:rPr lang="en-US" dirty="0"/>
              <a:t>[signed:] George W. </a:t>
            </a:r>
            <a:r>
              <a:rPr lang="en-US" dirty="0" smtClean="0"/>
              <a:t>Bush</a:t>
            </a:r>
          </a:p>
          <a:p>
            <a:r>
              <a:rPr lang="en-US" dirty="0" smtClean="0"/>
              <a:t>THE </a:t>
            </a:r>
            <a:r>
              <a:rPr lang="en-US" dirty="0"/>
              <a:t>WHITE HOUSE,</a:t>
            </a:r>
          </a:p>
          <a:p>
            <a:endParaRPr lang="en-US" dirty="0"/>
          </a:p>
          <a:p>
            <a:endParaRPr lang="en-US" dirty="0"/>
          </a:p>
        </p:txBody>
      </p:sp>
      <p:sp>
        <p:nvSpPr>
          <p:cNvPr id="3" name="Content Placeholder 2"/>
          <p:cNvSpPr>
            <a:spLocks noGrp="1"/>
          </p:cNvSpPr>
          <p:nvPr>
            <p:ph sz="quarter" idx="13"/>
          </p:nvPr>
        </p:nvSpPr>
        <p:spPr/>
        <p:txBody>
          <a:bodyPr/>
          <a:lstStyle/>
          <a:p>
            <a:r>
              <a:rPr lang="en-US" dirty="0"/>
              <a:t>USA Legislation </a:t>
            </a:r>
            <a:r>
              <a:rPr lang="en-US" dirty="0" smtClean="0"/>
              <a:t>2/2</a:t>
            </a:r>
            <a:endParaRPr lang="en-US" dirty="0"/>
          </a:p>
          <a:p>
            <a:endParaRPr lang="en-US" dirty="0"/>
          </a:p>
        </p:txBody>
      </p:sp>
    </p:spTree>
    <p:extLst>
      <p:ext uri="{BB962C8B-B14F-4D97-AF65-F5344CB8AC3E}">
        <p14:creationId xmlns:p14="http://schemas.microsoft.com/office/powerpoint/2010/main" val="3713483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Another example: Singapore</a:t>
            </a:r>
            <a:endParaRPr lang="en-US" dirty="0"/>
          </a:p>
        </p:txBody>
      </p:sp>
      <p:pic>
        <p:nvPicPr>
          <p:cNvPr id="2050" name="Picture 2" descr="http://www.singaporeunited.sg/cep/var/plain_site/storage/images/media/images/pws/39057-1-eng-US/p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879000"/>
            <a:ext cx="2962275" cy="3498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google-map.com/gfx/maps/big/sn-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70200"/>
            <a:ext cx="3133725" cy="33528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CompanyFiles\AlertingSolutions\web site\hormannamerica\museum\museum_files\SCDF p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377750"/>
            <a:ext cx="276701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460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ASI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ASI Template</Template>
  <TotalTime>1400</TotalTime>
  <Words>1296</Words>
  <Application>Microsoft Office PowerPoint</Application>
  <PresentationFormat>On-screen Show (4:3)</PresentationFormat>
  <Paragraphs>352</Paragraphs>
  <Slides>53</Slides>
  <Notes>18</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ASI Template</vt:lpstr>
      <vt:lpstr>PowerPoint Presentation</vt:lpstr>
      <vt:lpstr>PowerPoint Presentation</vt:lpstr>
      <vt:lpstr>PowerPoint Presentation</vt:lpstr>
      <vt:lpstr>NSTC Report: “Effective Disaster Warnings”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Posting Alerts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Editing Templates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Efraim</dc:creator>
  <cp:lastModifiedBy>Efraimp</cp:lastModifiedBy>
  <cp:revision>125</cp:revision>
  <dcterms:created xsi:type="dcterms:W3CDTF">2011-12-30T13:39:44Z</dcterms:created>
  <dcterms:modified xsi:type="dcterms:W3CDTF">2012-05-02T20:19:31Z</dcterms:modified>
</cp:coreProperties>
</file>