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rawings/drawing1.xml" ContentType="application/vnd.openxmlformats-officedocument.drawingml.chartshape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customXml/itemProps4.xml" ContentType="application/vnd.openxmlformats-officedocument.customXml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760" r:id="rId5"/>
  </p:sldMasterIdLst>
  <p:notesMasterIdLst>
    <p:notesMasterId r:id="rId17"/>
  </p:notesMasterIdLst>
  <p:handoutMasterIdLst>
    <p:handoutMasterId r:id="rId18"/>
  </p:handoutMasterIdLst>
  <p:sldIdLst>
    <p:sldId id="398" r:id="rId6"/>
    <p:sldId id="406" r:id="rId7"/>
    <p:sldId id="407" r:id="rId8"/>
    <p:sldId id="399" r:id="rId9"/>
    <p:sldId id="405" r:id="rId10"/>
    <p:sldId id="400" r:id="rId11"/>
    <p:sldId id="403" r:id="rId12"/>
    <p:sldId id="390" r:id="rId13"/>
    <p:sldId id="402" r:id="rId14"/>
    <p:sldId id="404" r:id="rId15"/>
    <p:sldId id="391" r:id="rId16"/>
  </p:sldIdLst>
  <p:sldSz cx="9144000" cy="6858000" type="screen4x3"/>
  <p:notesSz cx="6918325" cy="9223375"/>
  <p:embeddedFontLst>
    <p:embeddedFont>
      <p:font typeface="Tahoma" pitchFamily="34" charset="0"/>
      <p:regular r:id="rId19"/>
      <p:bold r:id="rId20"/>
    </p:embeddedFont>
    <p:embeddedFont>
      <p:font typeface="Calibri" pitchFamily="34" charset="0"/>
      <p:regular r:id="rId21"/>
      <p:bold r:id="rId22"/>
      <p:italic r:id="rId23"/>
      <p:boldItalic r:id="rId24"/>
    </p:embeddedFont>
    <p:embeddedFont>
      <p:font typeface="Arial Narrow" pitchFamily="34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2060"/>
    <a:srgbClr val="E1D200"/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59" autoAdjust="0"/>
    <p:restoredTop sz="94629" autoAdjust="0"/>
  </p:normalViewPr>
  <p:slideViewPr>
    <p:cSldViewPr snapToGrid="0" showGuides="1">
      <p:cViewPr>
        <p:scale>
          <a:sx n="86" d="100"/>
          <a:sy n="86" d="100"/>
        </p:scale>
        <p:origin x="-750" y="-78"/>
      </p:cViewPr>
      <p:guideLst>
        <p:guide orient="horz" pos="2166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 snapToGrid="0">
      <p:cViewPr varScale="1">
        <p:scale>
          <a:sx n="53" d="100"/>
          <a:sy n="53" d="100"/>
        </p:scale>
        <p:origin x="-2598" y="-96"/>
      </p:cViewPr>
      <p:guideLst>
        <p:guide orient="horz" pos="2905"/>
        <p:guide pos="2179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" Type="http://schemas.openxmlformats.org/officeDocument/2006/relationships/customXml" Target="../customXml/item3.xml"/><Relationship Id="rId21" Type="http://schemas.openxmlformats.org/officeDocument/2006/relationships/font" Target="fonts/font3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font" Target="fonts/font2.fntdata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6.fntdata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5.xml"/><Relationship Id="rId19" Type="http://schemas.openxmlformats.org/officeDocument/2006/relationships/font" Target="fonts/font1.fntdata"/><Relationship Id="rId31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Office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6.8971632129225524E-2"/>
          <c:y val="0.11355588401279186"/>
          <c:w val="0.91924992837860064"/>
          <c:h val="0.76070473784633663"/>
        </c:manualLayout>
      </c:layout>
      <c:barChart>
        <c:barDir val="col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Commercial</c:v>
                </c:pt>
              </c:strCache>
            </c:strRef>
          </c:tx>
          <c:spPr>
            <a:solidFill>
              <a:srgbClr val="003876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Pt>
            <c:idx val="9"/>
            <c:spPr>
              <a:solidFill>
                <a:srgbClr val="003876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cat>
            <c:numRef>
              <c:f>Sheet1!$A$2:$A$8</c:f>
              <c:numCache>
                <c:formatCode>\'00</c:formatCode>
                <c:ptCount val="7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8</c:v>
                </c:pt>
                <c:pt idx="4">
                  <c:v>9</c:v>
                </c:pt>
                <c:pt idx="5">
                  <c:v>10</c:v>
                </c:pt>
                <c:pt idx="6" formatCode="\'00&quot;E&quot;">
                  <c:v>11</c:v>
                </c:pt>
              </c:numCache>
            </c:numRef>
          </c:cat>
          <c:val>
            <c:numRef>
              <c:f>Sheet1!$B$2:$B$8</c:f>
              <c:numCache>
                <c:formatCode>"$"#,##0_);[Red]\("$"#,##0\)</c:formatCode>
                <c:ptCount val="7"/>
                <c:pt idx="0">
                  <c:v>74972</c:v>
                </c:pt>
                <c:pt idx="1">
                  <c:v>88380</c:v>
                </c:pt>
                <c:pt idx="2" formatCode="#,##0">
                  <c:v>75313</c:v>
                </c:pt>
                <c:pt idx="3" formatCode="_(* #,##0_);_(* \(#,##0\);_(* &quot;-&quot;??_);_(@_)">
                  <c:v>101870</c:v>
                </c:pt>
                <c:pt idx="4" formatCode="_(* #,##0_);_(* \(#,##0\);_(* &quot;-&quot;??_);_(@_)">
                  <c:v>127269</c:v>
                </c:pt>
                <c:pt idx="5" formatCode="_(* #,##0_);_(* \(#,##0\);_(* &quot;-&quot;??_);_(@_)">
                  <c:v>201665</c:v>
                </c:pt>
                <c:pt idx="6" formatCode="_(* #,##0_);_(* \(#,##0\);_(* &quot;-&quot;??_);_(@_)">
                  <c:v>200000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Government</c:v>
                </c:pt>
              </c:strCache>
            </c:strRef>
          </c:tx>
          <c:spPr>
            <a:solidFill>
              <a:srgbClr val="BCD0E6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Lbls>
            <c:dLbl>
              <c:idx val="0"/>
              <c:layout>
                <c:manualLayout>
                  <c:x val="-1.4429618568902707E-3"/>
                  <c:y val="-5.7802692752145952E-2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 smtClean="0">
                        <a:solidFill>
                          <a:srgbClr val="003876"/>
                        </a:solidFill>
                      </a:rPr>
                      <a:t>$102</a:t>
                    </a:r>
                    <a:endParaRPr lang="en-US" sz="2000" b="1" dirty="0">
                      <a:solidFill>
                        <a:srgbClr val="003876"/>
                      </a:solidFill>
                    </a:endParaRPr>
                  </a:p>
                </c:rich>
              </c:tx>
              <c:showVal val="1"/>
            </c:dLbl>
            <c:dLbl>
              <c:idx val="1"/>
              <c:layout>
                <c:manualLayout>
                  <c:x val="-4.3290013224642834E-3"/>
                  <c:y val="-7.8141194807986994E-2"/>
                </c:manualLayout>
              </c:layout>
              <c:tx>
                <c:rich>
                  <a:bodyPr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200" b="1" i="0" u="none" strike="noStrike" kern="1200" baseline="0">
                        <a:solidFill>
                          <a:srgbClr val="003876"/>
                        </a:solidFill>
                        <a:latin typeface="Calibri" pitchFamily="34" charset="0"/>
                        <a:ea typeface="+mn-ea"/>
                        <a:cs typeface="+mn-cs"/>
                      </a:defRPr>
                    </a:pPr>
                    <a:r>
                      <a:rPr lang="en-US" sz="1200" b="1" dirty="0" smtClean="0">
                        <a:solidFill>
                          <a:srgbClr val="003876"/>
                        </a:solidFill>
                      </a:rPr>
                      <a:t>$125</a:t>
                    </a:r>
                    <a:endParaRPr lang="en-US" sz="2000" b="1" dirty="0" smtClean="0">
                      <a:solidFill>
                        <a:srgbClr val="003876"/>
                      </a:solidFill>
                    </a:endParaRPr>
                  </a:p>
                </c:rich>
              </c:tx>
              <c:numFmt formatCode="&quot;$&quot;#,##0.0" sourceLinked="0"/>
              <c:spPr/>
              <c:showVal val="1"/>
            </c:dLbl>
            <c:dLbl>
              <c:idx val="2"/>
              <c:layout>
                <c:manualLayout>
                  <c:x val="0"/>
                  <c:y val="-0.12960963156056021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 smtClean="0">
                        <a:solidFill>
                          <a:srgbClr val="003876"/>
                        </a:solidFill>
                      </a:rPr>
                      <a:t>$144</a:t>
                    </a:r>
                    <a:endParaRPr lang="en-US" sz="2000" b="1" dirty="0">
                      <a:solidFill>
                        <a:srgbClr val="003876"/>
                      </a:solidFill>
                    </a:endParaRPr>
                  </a:p>
                </c:rich>
              </c:tx>
              <c:showVal val="1"/>
            </c:dLbl>
            <c:dLbl>
              <c:idx val="3"/>
              <c:layout>
                <c:manualLayout>
                  <c:x val="1.5512201567201085E-3"/>
                  <c:y val="-0.15630044879202465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 smtClean="0">
                        <a:solidFill>
                          <a:srgbClr val="003876"/>
                        </a:solidFill>
                      </a:rPr>
                      <a:t>$220</a:t>
                    </a:r>
                    <a:endParaRPr lang="en-US" sz="2000" b="1" dirty="0">
                      <a:solidFill>
                        <a:srgbClr val="003876"/>
                      </a:solidFill>
                    </a:endParaRPr>
                  </a:p>
                </c:rich>
              </c:tx>
              <c:showVal val="1"/>
            </c:dLbl>
            <c:dLbl>
              <c:idx val="4"/>
              <c:layout>
                <c:manualLayout>
                  <c:x val="-1.3818734859407408E-3"/>
                  <c:y val="-0.19329983069522524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 smtClean="0">
                        <a:solidFill>
                          <a:srgbClr val="003876"/>
                        </a:solidFill>
                      </a:rPr>
                      <a:t>$300</a:t>
                    </a:r>
                    <a:endParaRPr lang="en-US" sz="2000" b="1" dirty="0">
                      <a:solidFill>
                        <a:srgbClr val="003876"/>
                      </a:solidFill>
                    </a:endParaRPr>
                  </a:p>
                </c:rich>
              </c:tx>
              <c:showVal val="1"/>
            </c:dLbl>
            <c:dLbl>
              <c:idx val="5"/>
              <c:layout>
                <c:manualLayout>
                  <c:x val="3.083714479652232E-3"/>
                  <c:y val="-0.1995777592647334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 smtClean="0">
                        <a:solidFill>
                          <a:srgbClr val="003876"/>
                        </a:solidFill>
                      </a:rPr>
                      <a:t>$389</a:t>
                    </a:r>
                    <a:endParaRPr lang="en-US" sz="2000" b="1" dirty="0">
                      <a:solidFill>
                        <a:srgbClr val="003876"/>
                      </a:solidFill>
                    </a:endParaRPr>
                  </a:p>
                </c:rich>
              </c:tx>
              <c:showVal val="1"/>
            </c:dLbl>
            <c:dLbl>
              <c:idx val="6"/>
              <c:layout>
                <c:manualLayout>
                  <c:x val="0"/>
                  <c:y val="-0.25426100123338813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 smtClean="0">
                        <a:solidFill>
                          <a:srgbClr val="003876"/>
                        </a:solidFill>
                      </a:rPr>
                      <a:t>$425</a:t>
                    </a:r>
                  </a:p>
                </c:rich>
              </c:tx>
              <c:showVal val="1"/>
            </c:dLbl>
            <c:dLbl>
              <c:idx val="7"/>
              <c:layout>
                <c:manualLayout>
                  <c:x val="1.524103864084301E-3"/>
                  <c:y val="-0.13130031442315387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 smtClean="0">
                        <a:solidFill>
                          <a:srgbClr val="003876"/>
                        </a:solidFill>
                      </a:rPr>
                      <a:t>$220</a:t>
                    </a:r>
                    <a:endParaRPr lang="en-US" sz="2000" b="1" dirty="0">
                      <a:solidFill>
                        <a:srgbClr val="003876"/>
                      </a:solidFill>
                    </a:endParaRPr>
                  </a:p>
                </c:rich>
              </c:tx>
              <c:showVal val="1"/>
            </c:dLbl>
            <c:dLbl>
              <c:idx val="8"/>
              <c:layout>
                <c:manualLayout>
                  <c:x val="-1.3618682473596558E-3"/>
                  <c:y val="-0.17018903012550071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 smtClean="0">
                        <a:solidFill>
                          <a:srgbClr val="003876"/>
                        </a:solidFill>
                      </a:rPr>
                      <a:t>$300</a:t>
                    </a:r>
                    <a:endParaRPr lang="en-US" sz="2000" b="1" dirty="0">
                      <a:solidFill>
                        <a:srgbClr val="003876"/>
                      </a:solidFill>
                    </a:endParaRPr>
                  </a:p>
                </c:rich>
              </c:tx>
              <c:showVal val="1"/>
            </c:dLbl>
            <c:dLbl>
              <c:idx val="9"/>
              <c:layout>
                <c:manualLayout>
                  <c:x val="1.477130988254134E-3"/>
                  <c:y val="-0.18752196931015022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 smtClean="0"/>
                      <a:t>$389</a:t>
                    </a:r>
                    <a:endParaRPr lang="en-US" sz="2000" b="1" dirty="0" smtClean="0"/>
                  </a:p>
                </c:rich>
              </c:tx>
              <c:showVal val="1"/>
            </c:dLbl>
            <c:dLbl>
              <c:idx val="10"/>
              <c:layout>
                <c:manualLayout>
                  <c:x val="0"/>
                  <c:y val="-0.25911262798634832"/>
                </c:manualLayout>
              </c:layout>
              <c:tx>
                <c:rich>
                  <a:bodyPr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200" b="1" i="0" u="none" strike="noStrike" kern="1200" baseline="0">
                        <a:solidFill>
                          <a:srgbClr val="003876"/>
                        </a:solidFill>
                        <a:latin typeface="Calibri" pitchFamily="34" charset="0"/>
                        <a:ea typeface="+mn-ea"/>
                        <a:cs typeface="+mn-cs"/>
                      </a:defRPr>
                    </a:pPr>
                    <a:r>
                      <a:rPr lang="en-US" sz="1200" dirty="0" smtClean="0"/>
                      <a:t>$420- 430</a:t>
                    </a:r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200" b="1" i="0" u="none" strike="noStrike" kern="1200" baseline="0">
                        <a:solidFill>
                          <a:srgbClr val="003876"/>
                        </a:solidFill>
                        <a:latin typeface="Calibri" pitchFamily="34" charset="0"/>
                        <a:ea typeface="+mn-ea"/>
                        <a:cs typeface="+mn-cs"/>
                      </a:defRPr>
                    </a:pPr>
                    <a:r>
                      <a:rPr lang="en-US" sz="1200" b="0" i="0" baseline="0" dirty="0" smtClean="0"/>
                      <a:t>Proj.²</a:t>
                    </a:r>
                    <a:endParaRPr lang="en-US" sz="1800" b="0" i="0" baseline="0" dirty="0" smtClean="0"/>
                  </a:p>
                </c:rich>
              </c:tx>
              <c:numFmt formatCode="&quot;$&quot;#,##0.0" sourceLinked="0"/>
              <c:spPr/>
              <c:showVal val="1"/>
            </c:dLbl>
            <c:numFmt formatCode="&quot;$&quot;#,##0.0" sourceLinked="0"/>
            <c:txPr>
              <a:bodyPr/>
              <a:lstStyle/>
              <a:p>
                <a:pPr>
                  <a:defRPr sz="1200" b="1">
                    <a:solidFill>
                      <a:srgbClr val="003876"/>
                    </a:solidFill>
                  </a:defRPr>
                </a:pPr>
                <a:endParaRPr lang="en-US"/>
              </a:p>
            </c:txPr>
            <c:showVal val="1"/>
          </c:dLbls>
          <c:cat>
            <c:numRef>
              <c:f>Sheet1!$A$2:$A$8</c:f>
              <c:numCache>
                <c:formatCode>\'00</c:formatCode>
                <c:ptCount val="7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8</c:v>
                </c:pt>
                <c:pt idx="4">
                  <c:v>9</c:v>
                </c:pt>
                <c:pt idx="5">
                  <c:v>10</c:v>
                </c:pt>
                <c:pt idx="6" formatCode="\'00&quot;E&quot;">
                  <c:v>11</c:v>
                </c:pt>
              </c:numCache>
            </c:numRef>
          </c:cat>
          <c:val>
            <c:numRef>
              <c:f>Sheet1!$C$2:$C$8</c:f>
              <c:numCache>
                <c:formatCode>#,##0</c:formatCode>
                <c:ptCount val="7"/>
                <c:pt idx="0">
                  <c:v>27181</c:v>
                </c:pt>
                <c:pt idx="1">
                  <c:v>36556</c:v>
                </c:pt>
                <c:pt idx="2">
                  <c:v>68853.5</c:v>
                </c:pt>
                <c:pt idx="3" formatCode="_(* #,##0_);_(* \(#,##0\);_(* &quot;-&quot;??_);_(@_)">
                  <c:v>118272</c:v>
                </c:pt>
                <c:pt idx="4">
                  <c:v>172818</c:v>
                </c:pt>
                <c:pt idx="5">
                  <c:v>187138</c:v>
                </c:pt>
                <c:pt idx="6" formatCode="_(* #,##0_);_(* \(#,##0\);_(* &quot;-&quot;??_);_(@_)">
                  <c:v>225000</c:v>
                </c:pt>
              </c:numCache>
            </c:numRef>
          </c:val>
        </c:ser>
        <c:gapWidth val="49"/>
        <c:overlap val="100"/>
        <c:axId val="96768384"/>
        <c:axId val="96769920"/>
      </c:barChart>
      <c:catAx>
        <c:axId val="96768384"/>
        <c:scaling>
          <c:orientation val="minMax"/>
        </c:scaling>
        <c:axPos val="b"/>
        <c:numFmt formatCode="\'00" sourceLinked="1"/>
        <c:tickLblPos val="nextTo"/>
        <c:txPr>
          <a:bodyPr/>
          <a:lstStyle/>
          <a:p>
            <a:pPr>
              <a:defRPr sz="1400" b="1">
                <a:solidFill>
                  <a:srgbClr val="00448E"/>
                </a:solidFill>
              </a:defRPr>
            </a:pPr>
            <a:endParaRPr lang="en-US"/>
          </a:p>
        </c:txPr>
        <c:crossAx val="96769920"/>
        <c:crosses val="autoZero"/>
        <c:auto val="1"/>
        <c:lblAlgn val="ctr"/>
        <c:lblOffset val="0"/>
      </c:catAx>
      <c:valAx>
        <c:axId val="96769920"/>
        <c:scaling>
          <c:orientation val="minMax"/>
        </c:scaling>
        <c:delete val="1"/>
        <c:axPos val="l"/>
        <c:numFmt formatCode="&quot;$&quot;#,##0.0_);[Red]\(&quot;$&quot;#,##0.0\)" sourceLinked="0"/>
        <c:tickLblPos val="none"/>
        <c:crossAx val="96768384"/>
        <c:crosses val="autoZero"/>
        <c:crossBetween val="between"/>
        <c:dispUnits>
          <c:builtInUnit val="thousands"/>
          <c:dispUnitsLbl>
            <c:layout>
              <c:manualLayout>
                <c:xMode val="edge"/>
                <c:yMode val="edge"/>
                <c:x val="1.624215577704001E-2"/>
                <c:y val="0.215203001968504"/>
              </c:manualLayout>
            </c:layout>
            <c:tx>
              <c:rich>
                <a:bodyPr/>
                <a:lstStyle/>
                <a:p>
                  <a:pPr>
                    <a:defRPr/>
                  </a:pPr>
                  <a:r>
                    <a:rPr lang="en-US"/>
                    <a:t>Revenue (millions)</a:t>
                  </a:r>
                </a:p>
              </c:rich>
            </c:tx>
          </c:dispUnitsLbl>
        </c:dispUnits>
      </c:valAx>
    </c:plotArea>
    <c:legend>
      <c:legendPos val="l"/>
      <c:layout>
        <c:manualLayout>
          <c:xMode val="edge"/>
          <c:yMode val="edge"/>
          <c:x val="0"/>
          <c:y val="1.8547243898351908E-2"/>
          <c:w val="0.35265466816647983"/>
          <c:h val="0.16794646744243338"/>
        </c:manualLayout>
      </c:layout>
      <c:txPr>
        <a:bodyPr/>
        <a:lstStyle/>
        <a:p>
          <a:pPr>
            <a:defRPr sz="1400" b="1">
              <a:solidFill>
                <a:srgbClr val="003876"/>
              </a:solidFill>
            </a:defRPr>
          </a:pPr>
          <a:endParaRPr lang="en-US"/>
        </a:p>
      </c:txPr>
    </c:legend>
    <c:plotVisOnly val="1"/>
    <c:dispBlanksAs val="gap"/>
  </c:chart>
  <c:txPr>
    <a:bodyPr/>
    <a:lstStyle/>
    <a:p>
      <a:pPr>
        <a:defRPr sz="1800">
          <a:latin typeface="Calibri" pitchFamily="34" charset="0"/>
        </a:defRPr>
      </a:pPr>
      <a:endParaRPr lang="en-US"/>
    </a:p>
  </c:txPr>
  <c:externalData r:id="rId2"/>
  <c:userShapes r:id="rId3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C1F03D-D60A-4294-B919-37903C24C55E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60E7CEB-ED06-4E86-B5EE-F4FB23FB552A}">
      <dgm:prSet phldrT="[Text]"/>
      <dgm:spPr>
        <a:solidFill>
          <a:srgbClr val="002858"/>
        </a:solidFill>
      </dgm:spPr>
      <dgm:t>
        <a:bodyPr/>
        <a:lstStyle/>
        <a:p>
          <a:r>
            <a:rPr lang="en-US" dirty="0" smtClean="0"/>
            <a:t>Commercial</a:t>
          </a:r>
          <a:endParaRPr lang="en-US" dirty="0"/>
        </a:p>
      </dgm:t>
    </dgm:pt>
    <dgm:pt modelId="{F3F8C040-B006-4CDD-89BE-D5699710CEA0}" type="parTrans" cxnId="{CBF7A192-B5AC-4B36-995B-D9D82FC3B7AA}">
      <dgm:prSet/>
      <dgm:spPr/>
      <dgm:t>
        <a:bodyPr/>
        <a:lstStyle/>
        <a:p>
          <a:endParaRPr lang="en-US"/>
        </a:p>
      </dgm:t>
    </dgm:pt>
    <dgm:pt modelId="{F5A14CEF-8A7F-4B0A-9E1E-8D89C5FF6066}" type="sibTrans" cxnId="{CBF7A192-B5AC-4B36-995B-D9D82FC3B7AA}">
      <dgm:prSet/>
      <dgm:spPr/>
      <dgm:t>
        <a:bodyPr/>
        <a:lstStyle/>
        <a:p>
          <a:endParaRPr lang="en-US"/>
        </a:p>
      </dgm:t>
    </dgm:pt>
    <dgm:pt modelId="{6DD5A3AE-B49A-46EF-B94B-D48C90276B6C}">
      <dgm:prSet phldrT="[Text]" custT="1"/>
      <dgm:spPr>
        <a:solidFill>
          <a:srgbClr val="FFD520">
            <a:alpha val="90000"/>
          </a:srgbClr>
        </a:solidFill>
      </dgm:spPr>
      <dgm:t>
        <a:bodyPr/>
        <a:lstStyle/>
        <a:p>
          <a:pPr>
            <a:lnSpc>
              <a:spcPct val="100000"/>
            </a:lnSpc>
          </a:pPr>
          <a:r>
            <a:rPr lang="en-US" sz="1200" dirty="0" smtClean="0"/>
            <a:t>Provide software, systems and hosted services that support wireless carriers for inter-carrier messaging, location based solutions, and applications for handheld devices</a:t>
          </a:r>
          <a:endParaRPr lang="en-US" sz="1200" b="0" dirty="0"/>
        </a:p>
      </dgm:t>
    </dgm:pt>
    <dgm:pt modelId="{6652025A-FED3-4745-924A-0FD0F0EB4645}" type="parTrans" cxnId="{E499D632-DAD0-4F53-913D-05A3384F27B1}">
      <dgm:prSet/>
      <dgm:spPr/>
      <dgm:t>
        <a:bodyPr/>
        <a:lstStyle/>
        <a:p>
          <a:endParaRPr lang="en-US"/>
        </a:p>
      </dgm:t>
    </dgm:pt>
    <dgm:pt modelId="{97634C98-DEC8-41E6-AAF0-A646D354D01C}" type="sibTrans" cxnId="{E499D632-DAD0-4F53-913D-05A3384F27B1}">
      <dgm:prSet/>
      <dgm:spPr/>
      <dgm:t>
        <a:bodyPr/>
        <a:lstStyle/>
        <a:p>
          <a:endParaRPr lang="en-US"/>
        </a:p>
      </dgm:t>
    </dgm:pt>
    <dgm:pt modelId="{4AE1DB4A-C780-48EF-9621-21E16B456B26}">
      <dgm:prSet phldrT="[Text]" custT="1"/>
      <dgm:spPr>
        <a:solidFill>
          <a:srgbClr val="FFD520">
            <a:alpha val="90000"/>
          </a:srgbClr>
        </a:solidFill>
      </dgm:spPr>
      <dgm:t>
        <a:bodyPr/>
        <a:lstStyle/>
        <a:p>
          <a:pPr algn="l">
            <a:lnSpc>
              <a:spcPct val="100000"/>
            </a:lnSpc>
          </a:pPr>
          <a:r>
            <a:rPr lang="en-US" sz="1200" b="0" dirty="0" smtClean="0"/>
            <a:t>Provide mission-critical total communication solutions from the desktop to the most forward edge of the enterprise network, down to the individual communicator</a:t>
          </a:r>
          <a:endParaRPr lang="en-US" sz="1100" dirty="0"/>
        </a:p>
      </dgm:t>
    </dgm:pt>
    <dgm:pt modelId="{8FBC4F56-00AF-4F51-8D81-BE4542BADD7F}" type="parTrans" cxnId="{692F4DCA-C11C-4C9B-9165-95EFAD23578A}">
      <dgm:prSet/>
      <dgm:spPr/>
      <dgm:t>
        <a:bodyPr/>
        <a:lstStyle/>
        <a:p>
          <a:endParaRPr lang="en-US"/>
        </a:p>
      </dgm:t>
    </dgm:pt>
    <dgm:pt modelId="{203BC649-1EA6-4632-BCBC-8416F9C78AEB}" type="sibTrans" cxnId="{692F4DCA-C11C-4C9B-9165-95EFAD23578A}">
      <dgm:prSet/>
      <dgm:spPr/>
      <dgm:t>
        <a:bodyPr/>
        <a:lstStyle/>
        <a:p>
          <a:endParaRPr lang="en-US"/>
        </a:p>
      </dgm:t>
    </dgm:pt>
    <dgm:pt modelId="{D49085C5-1B75-412E-9BB2-D8E28DF782BF}">
      <dgm:prSet phldrT="[Text]"/>
      <dgm:spPr>
        <a:solidFill>
          <a:srgbClr val="002858"/>
        </a:solidFill>
      </dgm:spPr>
      <dgm:t>
        <a:bodyPr/>
        <a:lstStyle/>
        <a:p>
          <a:r>
            <a:rPr lang="en-US" dirty="0" smtClean="0"/>
            <a:t>Government</a:t>
          </a:r>
          <a:endParaRPr lang="en-US" dirty="0"/>
        </a:p>
      </dgm:t>
    </dgm:pt>
    <dgm:pt modelId="{AAE29BAF-5B70-498C-98AA-65BE6E366B33}" type="sibTrans" cxnId="{2C4B5B21-03D2-4877-99AA-521E95539FE1}">
      <dgm:prSet/>
      <dgm:spPr/>
      <dgm:t>
        <a:bodyPr/>
        <a:lstStyle/>
        <a:p>
          <a:endParaRPr lang="en-US"/>
        </a:p>
      </dgm:t>
    </dgm:pt>
    <dgm:pt modelId="{03A3F7DE-54C9-4C90-8605-8ABBD6811941}" type="parTrans" cxnId="{2C4B5B21-03D2-4877-99AA-521E95539FE1}">
      <dgm:prSet/>
      <dgm:spPr/>
      <dgm:t>
        <a:bodyPr/>
        <a:lstStyle/>
        <a:p>
          <a:endParaRPr lang="en-US"/>
        </a:p>
      </dgm:t>
    </dgm:pt>
    <dgm:pt modelId="{6A442C2E-0B04-4201-9BE6-8B8FFF6BDBD1}">
      <dgm:prSet phldrT="[Text]" custT="1"/>
      <dgm:spPr>
        <a:solidFill>
          <a:srgbClr val="FFD520">
            <a:alpha val="90000"/>
          </a:srgbClr>
        </a:solidFill>
      </dgm:spPr>
      <dgm:t>
        <a:bodyPr/>
        <a:lstStyle/>
        <a:p>
          <a:pPr algn="l">
            <a:lnSpc>
              <a:spcPct val="100000"/>
            </a:lnSpc>
          </a:pPr>
          <a:endParaRPr lang="en-US" sz="1100" dirty="0"/>
        </a:p>
      </dgm:t>
    </dgm:pt>
    <dgm:pt modelId="{7C4C7A09-6DEF-4FA5-9A42-FE1E8B3D1BEE}" type="parTrans" cxnId="{E99B7842-BF31-47E4-928E-882866F2579A}">
      <dgm:prSet/>
      <dgm:spPr/>
      <dgm:t>
        <a:bodyPr/>
        <a:lstStyle/>
        <a:p>
          <a:endParaRPr lang="en-US"/>
        </a:p>
      </dgm:t>
    </dgm:pt>
    <dgm:pt modelId="{31E1CDB0-9B6B-46CF-A1D4-7232F336C70D}" type="sibTrans" cxnId="{E99B7842-BF31-47E4-928E-882866F2579A}">
      <dgm:prSet/>
      <dgm:spPr/>
      <dgm:t>
        <a:bodyPr/>
        <a:lstStyle/>
        <a:p>
          <a:endParaRPr lang="en-US"/>
        </a:p>
      </dgm:t>
    </dgm:pt>
    <dgm:pt modelId="{E072ABA5-8B9B-4513-BDF4-DE4C39F081F2}">
      <dgm:prSet phldrT="[Text]" custT="1"/>
      <dgm:spPr>
        <a:solidFill>
          <a:srgbClr val="FFD520">
            <a:alpha val="90000"/>
          </a:srgbClr>
        </a:solidFill>
      </dgm:spPr>
      <dgm:t>
        <a:bodyPr/>
        <a:lstStyle/>
        <a:p>
          <a:pPr>
            <a:lnSpc>
              <a:spcPct val="100000"/>
            </a:lnSpc>
          </a:pPr>
          <a:endParaRPr lang="en-US" sz="700" b="0" dirty="0"/>
        </a:p>
      </dgm:t>
    </dgm:pt>
    <dgm:pt modelId="{E90B37AF-50F5-4F8B-8C79-20738079EE9D}" type="parTrans" cxnId="{335D7E4B-A4EA-4BF8-B8D0-A0C2809D855F}">
      <dgm:prSet/>
      <dgm:spPr/>
      <dgm:t>
        <a:bodyPr/>
        <a:lstStyle/>
        <a:p>
          <a:endParaRPr lang="en-US"/>
        </a:p>
      </dgm:t>
    </dgm:pt>
    <dgm:pt modelId="{FEDD49F8-8B1A-4DDF-BB93-C289E9B76AD4}" type="sibTrans" cxnId="{335D7E4B-A4EA-4BF8-B8D0-A0C2809D855F}">
      <dgm:prSet/>
      <dgm:spPr/>
      <dgm:t>
        <a:bodyPr/>
        <a:lstStyle/>
        <a:p>
          <a:endParaRPr lang="en-US"/>
        </a:p>
      </dgm:t>
    </dgm:pt>
    <dgm:pt modelId="{2749CA98-7C7E-4A65-92CA-F4E72D2A390E}" type="pres">
      <dgm:prSet presAssocID="{4BC1F03D-D60A-4294-B919-37903C24C55E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43FD133-BC58-40F7-B75F-1FDEB9CA376C}" type="pres">
      <dgm:prSet presAssocID="{460E7CEB-ED06-4E86-B5EE-F4FB23FB552A}" presName="linNode" presStyleCnt="0"/>
      <dgm:spPr/>
      <dgm:t>
        <a:bodyPr/>
        <a:lstStyle/>
        <a:p>
          <a:endParaRPr lang="en-US"/>
        </a:p>
      </dgm:t>
    </dgm:pt>
    <dgm:pt modelId="{130C0FAD-F0E1-4C48-B93F-773BCFC0E808}" type="pres">
      <dgm:prSet presAssocID="{460E7CEB-ED06-4E86-B5EE-F4FB23FB552A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5AACDF-C815-414F-9756-7BEB3EA0C750}" type="pres">
      <dgm:prSet presAssocID="{460E7CEB-ED06-4E86-B5EE-F4FB23FB552A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597058-BF5A-499E-8642-8AE8A3A72661}" type="pres">
      <dgm:prSet presAssocID="{F5A14CEF-8A7F-4B0A-9E1E-8D89C5FF6066}" presName="spacing" presStyleCnt="0"/>
      <dgm:spPr/>
      <dgm:t>
        <a:bodyPr/>
        <a:lstStyle/>
        <a:p>
          <a:endParaRPr lang="en-US"/>
        </a:p>
      </dgm:t>
    </dgm:pt>
    <dgm:pt modelId="{D431253F-E3F3-4FD9-AEA6-27D0D9CB851B}" type="pres">
      <dgm:prSet presAssocID="{D49085C5-1B75-412E-9BB2-D8E28DF782BF}" presName="linNode" presStyleCnt="0"/>
      <dgm:spPr/>
      <dgm:t>
        <a:bodyPr/>
        <a:lstStyle/>
        <a:p>
          <a:endParaRPr lang="en-US"/>
        </a:p>
      </dgm:t>
    </dgm:pt>
    <dgm:pt modelId="{00603272-E1CE-4217-8B03-9B96EDD71F44}" type="pres">
      <dgm:prSet presAssocID="{D49085C5-1B75-412E-9BB2-D8E28DF782BF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CA9E0E-7509-45DA-B0D9-7F02310988A3}" type="pres">
      <dgm:prSet presAssocID="{D49085C5-1B75-412E-9BB2-D8E28DF782BF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D4C25B6-0A5A-4B99-B1FE-5CC8FE71DFD0}" type="presOf" srcId="{6A442C2E-0B04-4201-9BE6-8B8FFF6BDBD1}" destId="{B2CA9E0E-7509-45DA-B0D9-7F02310988A3}" srcOrd="0" destOrd="0" presId="urn:microsoft.com/office/officeart/2005/8/layout/vList6"/>
    <dgm:cxn modelId="{E4E1DF38-7788-4342-B25D-C9BFE6479655}" type="presOf" srcId="{6DD5A3AE-B49A-46EF-B94B-D48C90276B6C}" destId="{2F5AACDF-C815-414F-9756-7BEB3EA0C750}" srcOrd="0" destOrd="1" presId="urn:microsoft.com/office/officeart/2005/8/layout/vList6"/>
    <dgm:cxn modelId="{EF2A32B3-D699-42F6-864D-4401645CD524}" type="presOf" srcId="{D49085C5-1B75-412E-9BB2-D8E28DF782BF}" destId="{00603272-E1CE-4217-8B03-9B96EDD71F44}" srcOrd="0" destOrd="0" presId="urn:microsoft.com/office/officeart/2005/8/layout/vList6"/>
    <dgm:cxn modelId="{CBF7A192-B5AC-4B36-995B-D9D82FC3B7AA}" srcId="{4BC1F03D-D60A-4294-B919-37903C24C55E}" destId="{460E7CEB-ED06-4E86-B5EE-F4FB23FB552A}" srcOrd="0" destOrd="0" parTransId="{F3F8C040-B006-4CDD-89BE-D5699710CEA0}" sibTransId="{F5A14CEF-8A7F-4B0A-9E1E-8D89C5FF6066}"/>
    <dgm:cxn modelId="{2C4B5B21-03D2-4877-99AA-521E95539FE1}" srcId="{4BC1F03D-D60A-4294-B919-37903C24C55E}" destId="{D49085C5-1B75-412E-9BB2-D8E28DF782BF}" srcOrd="1" destOrd="0" parTransId="{03A3F7DE-54C9-4C90-8605-8ABBD6811941}" sibTransId="{AAE29BAF-5B70-498C-98AA-65BE6E366B33}"/>
    <dgm:cxn modelId="{729A74A5-ADD3-4E9B-B10B-4986CA9C2F3A}" type="presOf" srcId="{E072ABA5-8B9B-4513-BDF4-DE4C39F081F2}" destId="{2F5AACDF-C815-414F-9756-7BEB3EA0C750}" srcOrd="0" destOrd="0" presId="urn:microsoft.com/office/officeart/2005/8/layout/vList6"/>
    <dgm:cxn modelId="{657CEC52-FA94-4689-8F21-77FC4716E437}" type="presOf" srcId="{4AE1DB4A-C780-48EF-9621-21E16B456B26}" destId="{B2CA9E0E-7509-45DA-B0D9-7F02310988A3}" srcOrd="0" destOrd="1" presId="urn:microsoft.com/office/officeart/2005/8/layout/vList6"/>
    <dgm:cxn modelId="{692F4DCA-C11C-4C9B-9165-95EFAD23578A}" srcId="{D49085C5-1B75-412E-9BB2-D8E28DF782BF}" destId="{4AE1DB4A-C780-48EF-9621-21E16B456B26}" srcOrd="1" destOrd="0" parTransId="{8FBC4F56-00AF-4F51-8D81-BE4542BADD7F}" sibTransId="{203BC649-1EA6-4632-BCBC-8416F9C78AEB}"/>
    <dgm:cxn modelId="{C87333A4-B41A-462F-8646-933D2BB02B9B}" type="presOf" srcId="{460E7CEB-ED06-4E86-B5EE-F4FB23FB552A}" destId="{130C0FAD-F0E1-4C48-B93F-773BCFC0E808}" srcOrd="0" destOrd="0" presId="urn:microsoft.com/office/officeart/2005/8/layout/vList6"/>
    <dgm:cxn modelId="{E499D632-DAD0-4F53-913D-05A3384F27B1}" srcId="{460E7CEB-ED06-4E86-B5EE-F4FB23FB552A}" destId="{6DD5A3AE-B49A-46EF-B94B-D48C90276B6C}" srcOrd="1" destOrd="0" parTransId="{6652025A-FED3-4745-924A-0FD0F0EB4645}" sibTransId="{97634C98-DEC8-41E6-AAF0-A646D354D01C}"/>
    <dgm:cxn modelId="{E99B7842-BF31-47E4-928E-882866F2579A}" srcId="{D49085C5-1B75-412E-9BB2-D8E28DF782BF}" destId="{6A442C2E-0B04-4201-9BE6-8B8FFF6BDBD1}" srcOrd="0" destOrd="0" parTransId="{7C4C7A09-6DEF-4FA5-9A42-FE1E8B3D1BEE}" sibTransId="{31E1CDB0-9B6B-46CF-A1D4-7232F336C70D}"/>
    <dgm:cxn modelId="{9FE8C5F6-0759-4E09-856A-EB605F36BF79}" type="presOf" srcId="{4BC1F03D-D60A-4294-B919-37903C24C55E}" destId="{2749CA98-7C7E-4A65-92CA-F4E72D2A390E}" srcOrd="0" destOrd="0" presId="urn:microsoft.com/office/officeart/2005/8/layout/vList6"/>
    <dgm:cxn modelId="{335D7E4B-A4EA-4BF8-B8D0-A0C2809D855F}" srcId="{460E7CEB-ED06-4E86-B5EE-F4FB23FB552A}" destId="{E072ABA5-8B9B-4513-BDF4-DE4C39F081F2}" srcOrd="0" destOrd="0" parTransId="{E90B37AF-50F5-4F8B-8C79-20738079EE9D}" sibTransId="{FEDD49F8-8B1A-4DDF-BB93-C289E9B76AD4}"/>
    <dgm:cxn modelId="{67D3989A-80C9-4A33-9376-5BCFB2585ADB}" type="presParOf" srcId="{2749CA98-7C7E-4A65-92CA-F4E72D2A390E}" destId="{043FD133-BC58-40F7-B75F-1FDEB9CA376C}" srcOrd="0" destOrd="0" presId="urn:microsoft.com/office/officeart/2005/8/layout/vList6"/>
    <dgm:cxn modelId="{0F4E1779-4A6C-4F28-BEB3-14503F908D7B}" type="presParOf" srcId="{043FD133-BC58-40F7-B75F-1FDEB9CA376C}" destId="{130C0FAD-F0E1-4C48-B93F-773BCFC0E808}" srcOrd="0" destOrd="0" presId="urn:microsoft.com/office/officeart/2005/8/layout/vList6"/>
    <dgm:cxn modelId="{E6B2772C-0108-4153-85FA-E12A8DC97D89}" type="presParOf" srcId="{043FD133-BC58-40F7-B75F-1FDEB9CA376C}" destId="{2F5AACDF-C815-414F-9756-7BEB3EA0C750}" srcOrd="1" destOrd="0" presId="urn:microsoft.com/office/officeart/2005/8/layout/vList6"/>
    <dgm:cxn modelId="{C069236C-28E2-4AE0-B2D4-FC663EDA6545}" type="presParOf" srcId="{2749CA98-7C7E-4A65-92CA-F4E72D2A390E}" destId="{7D597058-BF5A-499E-8642-8AE8A3A72661}" srcOrd="1" destOrd="0" presId="urn:microsoft.com/office/officeart/2005/8/layout/vList6"/>
    <dgm:cxn modelId="{35D246A4-2530-4D5D-AA58-1FB07A77D1F3}" type="presParOf" srcId="{2749CA98-7C7E-4A65-92CA-F4E72D2A390E}" destId="{D431253F-E3F3-4FD9-AEA6-27D0D9CB851B}" srcOrd="2" destOrd="0" presId="urn:microsoft.com/office/officeart/2005/8/layout/vList6"/>
    <dgm:cxn modelId="{E72DF1AC-773E-422C-8AA0-3339FEE378C5}" type="presParOf" srcId="{D431253F-E3F3-4FD9-AEA6-27D0D9CB851B}" destId="{00603272-E1CE-4217-8B03-9B96EDD71F44}" srcOrd="0" destOrd="0" presId="urn:microsoft.com/office/officeart/2005/8/layout/vList6"/>
    <dgm:cxn modelId="{1F29C6A8-C9AA-48D0-A89B-9EA582DC17B7}" type="presParOf" srcId="{D431253F-E3F3-4FD9-AEA6-27D0D9CB851B}" destId="{B2CA9E0E-7509-45DA-B0D9-7F02310988A3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F5AACDF-C815-414F-9756-7BEB3EA0C750}">
      <dsp:nvSpPr>
        <dsp:cNvPr id="0" name=""/>
        <dsp:cNvSpPr/>
      </dsp:nvSpPr>
      <dsp:spPr>
        <a:xfrm>
          <a:off x="1820090" y="560"/>
          <a:ext cx="2730136" cy="2186975"/>
        </a:xfrm>
        <a:prstGeom prst="rightArrow">
          <a:avLst>
            <a:gd name="adj1" fmla="val 75000"/>
            <a:gd name="adj2" fmla="val 50000"/>
          </a:avLst>
        </a:prstGeom>
        <a:solidFill>
          <a:srgbClr val="FFD520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" tIns="4445" rIns="4445" bIns="4445" numCol="1" spcCol="1270" anchor="t" anchorCtr="0">
          <a:noAutofit/>
        </a:bodyPr>
        <a:lstStyle/>
        <a:p>
          <a:pPr marL="57150" lvl="1" indent="-57150" algn="l" defTabSz="3111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700" b="0" kern="1200" dirty="0"/>
        </a:p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Provide software, systems and hosted services that support wireless carriers for inter-carrier messaging, location based solutions, and applications for handheld devices</a:t>
          </a:r>
          <a:endParaRPr lang="en-US" sz="1200" b="0" kern="1200" dirty="0"/>
        </a:p>
      </dsp:txBody>
      <dsp:txXfrm>
        <a:off x="1820090" y="560"/>
        <a:ext cx="2730136" cy="2186975"/>
      </dsp:txXfrm>
    </dsp:sp>
    <dsp:sp modelId="{130C0FAD-F0E1-4C48-B93F-773BCFC0E808}">
      <dsp:nvSpPr>
        <dsp:cNvPr id="0" name=""/>
        <dsp:cNvSpPr/>
      </dsp:nvSpPr>
      <dsp:spPr>
        <a:xfrm>
          <a:off x="0" y="560"/>
          <a:ext cx="1820090" cy="2186975"/>
        </a:xfrm>
        <a:prstGeom prst="roundRect">
          <a:avLst/>
        </a:prstGeom>
        <a:solidFill>
          <a:srgbClr val="00285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Commercial</a:t>
          </a:r>
          <a:endParaRPr lang="en-US" sz="2200" kern="1200" dirty="0"/>
        </a:p>
      </dsp:txBody>
      <dsp:txXfrm>
        <a:off x="0" y="560"/>
        <a:ext cx="1820090" cy="2186975"/>
      </dsp:txXfrm>
    </dsp:sp>
    <dsp:sp modelId="{B2CA9E0E-7509-45DA-B0D9-7F02310988A3}">
      <dsp:nvSpPr>
        <dsp:cNvPr id="0" name=""/>
        <dsp:cNvSpPr/>
      </dsp:nvSpPr>
      <dsp:spPr>
        <a:xfrm>
          <a:off x="1820090" y="2406234"/>
          <a:ext cx="2730136" cy="2186975"/>
        </a:xfrm>
        <a:prstGeom prst="rightArrow">
          <a:avLst>
            <a:gd name="adj1" fmla="val 75000"/>
            <a:gd name="adj2" fmla="val 50000"/>
          </a:avLst>
        </a:prstGeom>
        <a:solidFill>
          <a:srgbClr val="FFD520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t" anchorCtr="0">
          <a:noAutofit/>
        </a:bodyPr>
        <a:lstStyle/>
        <a:p>
          <a:pPr marL="57150" lvl="1" indent="-57150" algn="l" defTabSz="4889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100" kern="1200" dirty="0"/>
        </a:p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0" kern="1200" dirty="0" smtClean="0"/>
            <a:t>Provide mission-critical total communication solutions from the desktop to the most forward edge of the enterprise network, down to the individual communicator</a:t>
          </a:r>
          <a:endParaRPr lang="en-US" sz="1100" kern="1200" dirty="0"/>
        </a:p>
      </dsp:txBody>
      <dsp:txXfrm>
        <a:off x="1820090" y="2406234"/>
        <a:ext cx="2730136" cy="2186975"/>
      </dsp:txXfrm>
    </dsp:sp>
    <dsp:sp modelId="{00603272-E1CE-4217-8B03-9B96EDD71F44}">
      <dsp:nvSpPr>
        <dsp:cNvPr id="0" name=""/>
        <dsp:cNvSpPr/>
      </dsp:nvSpPr>
      <dsp:spPr>
        <a:xfrm>
          <a:off x="0" y="2406234"/>
          <a:ext cx="1820090" cy="2186975"/>
        </a:xfrm>
        <a:prstGeom prst="roundRect">
          <a:avLst/>
        </a:prstGeom>
        <a:solidFill>
          <a:srgbClr val="00285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Government</a:t>
          </a:r>
          <a:endParaRPr lang="en-US" sz="2200" kern="1200" dirty="0"/>
        </a:p>
      </dsp:txBody>
      <dsp:txXfrm>
        <a:off x="0" y="2406234"/>
        <a:ext cx="1820090" cy="21869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0.03137</cdr:x>
      <cdr:y>0.2396</cdr:y>
    </cdr:from>
    <cdr:to>
      <cdr:x>0.10712</cdr:x>
      <cdr:y>0.61421</cdr:y>
    </cdr:to>
    <cdr:sp macro="" textlink="">
      <cdr:nvSpPr>
        <cdr:cNvPr id="2" name="Rectangle 1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rot="16200000">
          <a:off x="-186827" y="961865"/>
          <a:ext cx="992579" cy="33855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9pPr>
        </a:lstStyle>
        <a:p xmlns:a="http://schemas.openxmlformats.org/drawingml/2006/main">
          <a:pPr algn="ctr"/>
          <a:r>
            <a:rPr lang="en-US" sz="1600" dirty="0" smtClean="0">
              <a:solidFill>
                <a:srgbClr val="002060"/>
              </a:solidFill>
              <a:latin typeface="Calibri" pitchFamily="34" charset="0"/>
            </a:rPr>
            <a:t>$ Millions</a:t>
          </a:r>
          <a:endParaRPr lang="en-US" sz="1600" dirty="0">
            <a:solidFill>
              <a:srgbClr val="002060"/>
            </a:solidFill>
            <a:latin typeface="Calibri" pitchFamily="34" charset="0"/>
          </a:endParaRPr>
        </a:p>
      </cdr:txBody>
    </cdr:sp>
  </cdr:relSizeAnchor>
  <cdr:relSizeAnchor xmlns:cdr="http://schemas.openxmlformats.org/drawingml/2006/chartDrawing">
    <cdr:from>
      <cdr:x>0.07212</cdr:x>
      <cdr:y>0.32384</cdr:y>
    </cdr:from>
    <cdr:to>
      <cdr:x>0.83083</cdr:x>
      <cdr:y>0.39312</cdr:y>
    </cdr:to>
    <cdr:sp macro="" textlink="">
      <cdr:nvSpPr>
        <cdr:cNvPr id="3" name="Rectangle 19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rot="20296352">
          <a:off x="307745" y="858062"/>
          <a:ext cx="3237578" cy="183542"/>
        </a:xfrm>
        <a:prstGeom xmlns:a="http://schemas.openxmlformats.org/drawingml/2006/main" prst="notchedRightArrow">
          <a:avLst>
            <a:gd name="adj1" fmla="val 50000"/>
            <a:gd name="adj2" fmla="val 77532"/>
          </a:avLst>
        </a:prstGeom>
        <a:solidFill xmlns:a="http://schemas.openxmlformats.org/drawingml/2006/main">
          <a:srgbClr val="F6D650"/>
        </a:solidFill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>
          <a:outerShdw blurRad="50800" dist="38100" dir="2700000" algn="tl" rotWithShape="0">
            <a:prstClr val="black">
              <a:alpha val="40000"/>
            </a:prstClr>
          </a:outerShdw>
        </a:effectLst>
      </cdr:spPr>
      <cdr:txBody>
        <a:bodyPr xmlns:a="http://schemas.openxmlformats.org/drawingml/2006/main" tIns="0" bIns="0" anchor="ctr"/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9pPr>
        </a:lstStyle>
        <a:p xmlns:a="http://schemas.openxmlformats.org/drawingml/2006/main">
          <a:pPr algn="ctr">
            <a:spcBef>
              <a:spcPct val="50000"/>
            </a:spcBef>
            <a:defRPr/>
          </a:pPr>
          <a:r>
            <a:rPr lang="en-US" sz="1200" dirty="0" smtClean="0">
              <a:solidFill>
                <a:srgbClr val="002060"/>
              </a:solidFill>
              <a:latin typeface="Calibri" pitchFamily="34" charset="0"/>
            </a:rPr>
            <a:t>23% </a:t>
          </a:r>
          <a:r>
            <a:rPr lang="en-US" sz="1200" dirty="0">
              <a:solidFill>
                <a:srgbClr val="002060"/>
              </a:solidFill>
              <a:latin typeface="Calibri" pitchFamily="34" charset="0"/>
            </a:rPr>
            <a:t>CAGR </a:t>
          </a:r>
          <a:r>
            <a:rPr lang="en-US" sz="1200" dirty="0" smtClean="0">
              <a:solidFill>
                <a:srgbClr val="002060"/>
              </a:solidFill>
              <a:latin typeface="Calibri" pitchFamily="34" charset="0"/>
            </a:rPr>
            <a:t>2005-2011</a:t>
          </a:r>
          <a:endParaRPr lang="en-US" sz="1200" b="0" dirty="0">
            <a:solidFill>
              <a:srgbClr val="002060"/>
            </a:solidFill>
            <a:latin typeface="Calibri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97200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19538" y="0"/>
            <a:ext cx="2997200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627669-E253-4B33-B847-135596824DF6}" type="datetimeFigureOut">
              <a:rPr lang="en-US" smtClean="0"/>
              <a:pPr/>
              <a:t>5/2/2012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9825"/>
            <a:ext cx="2997200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19538" y="8759825"/>
            <a:ext cx="2997200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263DE0-E3CD-4FD2-9591-38D2DB01F7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61131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97941" cy="461169"/>
          </a:xfrm>
          <a:prstGeom prst="rect">
            <a:avLst/>
          </a:prstGeom>
        </p:spPr>
        <p:txBody>
          <a:bodyPr vert="horz" lIns="92236" tIns="46118" rIns="92236" bIns="4611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18783" y="0"/>
            <a:ext cx="2997941" cy="461169"/>
          </a:xfrm>
          <a:prstGeom prst="rect">
            <a:avLst/>
          </a:prstGeom>
        </p:spPr>
        <p:txBody>
          <a:bodyPr vert="horz" lIns="92236" tIns="46118" rIns="92236" bIns="46118" rtlCol="0"/>
          <a:lstStyle>
            <a:lvl1pPr algn="r">
              <a:defRPr sz="1200"/>
            </a:lvl1pPr>
          </a:lstStyle>
          <a:p>
            <a:fld id="{2971E8EF-221B-4212-AB04-C2EF36F03578}" type="datetimeFigureOut">
              <a:rPr lang="en-US" smtClean="0"/>
              <a:pPr/>
              <a:t>5/2/2012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2525" y="692150"/>
            <a:ext cx="4613275" cy="3459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36" tIns="46118" rIns="92236" bIns="4611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1833" y="4381103"/>
            <a:ext cx="5534660" cy="4150519"/>
          </a:xfrm>
          <a:prstGeom prst="rect">
            <a:avLst/>
          </a:prstGeom>
        </p:spPr>
        <p:txBody>
          <a:bodyPr vert="horz" lIns="92236" tIns="46118" rIns="92236" bIns="4611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0605"/>
            <a:ext cx="2997941" cy="461169"/>
          </a:xfrm>
          <a:prstGeom prst="rect">
            <a:avLst/>
          </a:prstGeom>
        </p:spPr>
        <p:txBody>
          <a:bodyPr vert="horz" lIns="92236" tIns="46118" rIns="92236" bIns="4611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18783" y="8760605"/>
            <a:ext cx="2997941" cy="461169"/>
          </a:xfrm>
          <a:prstGeom prst="rect">
            <a:avLst/>
          </a:prstGeom>
        </p:spPr>
        <p:txBody>
          <a:bodyPr vert="horz" lIns="92236" tIns="46118" rIns="92236" bIns="46118" rtlCol="0" anchor="b"/>
          <a:lstStyle>
            <a:lvl1pPr algn="r">
              <a:defRPr sz="1200"/>
            </a:lvl1pPr>
          </a:lstStyle>
          <a:p>
            <a:fld id="{52F30EAE-6F5E-405A-BD8A-49462FD2D4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80791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F30EAE-6F5E-405A-BD8A-49462FD2D4FC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41F045-14C2-49FA-A4CD-EE49FEFA1277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F268B2-4D3E-4235-BC74-9DCE145B0C75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LBS_Image-2012_PPT4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44681" y="0"/>
            <a:ext cx="9188681" cy="4966854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181600"/>
            <a:ext cx="6400800" cy="4571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4079962"/>
            <a:ext cx="7376623" cy="792480"/>
          </a:xfrm>
          <a:prstGeom prst="rect">
            <a:avLst/>
          </a:prstGeom>
          <a:solidFill>
            <a:schemeClr val="accent6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00149" y="4171402"/>
            <a:ext cx="7401798" cy="79248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034" y="4319452"/>
            <a:ext cx="7378337" cy="665662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7" name="Picture 6" descr="SAlellite etd.JPG"/>
          <p:cNvPicPr>
            <a:picLocks noChangeAspect="1"/>
          </p:cNvPicPr>
          <p:nvPr userDrawn="1"/>
        </p:nvPicPr>
        <p:blipFill>
          <a:blip r:embed="rId3" cstate="print"/>
          <a:srcRect r="13154"/>
          <a:stretch>
            <a:fillRect/>
          </a:stretch>
        </p:blipFill>
        <p:spPr>
          <a:xfrm>
            <a:off x="784289" y="617517"/>
            <a:ext cx="1923285" cy="192380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5735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0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667AF-D02C-4546-B8B5-37284E707F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8879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667AF-D02C-4546-B8B5-37284E707F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3403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667AF-D02C-4546-B8B5-37284E707F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93163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667AF-D02C-4546-B8B5-37284E707F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43276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667AF-D02C-4546-B8B5-37284E707F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15021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667AF-D02C-4546-B8B5-37284E707F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95467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817" y="220799"/>
            <a:ext cx="7302137" cy="67618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79863"/>
            <a:ext cx="5111750" cy="50463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667AF-D02C-4546-B8B5-37284E707F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4001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71153"/>
            <a:ext cx="5486400" cy="365642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667AF-D02C-4546-B8B5-37284E707F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03927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40000">
              <a:schemeClr val="bg1"/>
            </a:gs>
            <a:gs pos="100000">
              <a:schemeClr val="bg1">
                <a:lumMod val="8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LBS_Image-2012_PPT4.jpg"/>
          <p:cNvPicPr>
            <a:picLocks noChangeAspect="1"/>
          </p:cNvPicPr>
          <p:nvPr userDrawn="1"/>
        </p:nvPicPr>
        <p:blipFill>
          <a:blip r:embed="rId11" cstate="print"/>
          <a:srcRect b="-1333"/>
          <a:stretch>
            <a:fillRect/>
          </a:stretch>
        </p:blipFill>
        <p:spPr>
          <a:xfrm>
            <a:off x="-44681" y="0"/>
            <a:ext cx="1647701" cy="90252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507446" y="126274"/>
            <a:ext cx="7376623" cy="792480"/>
          </a:xfrm>
          <a:prstGeom prst="rect">
            <a:avLst/>
          </a:prstGeom>
          <a:solidFill>
            <a:schemeClr val="accent6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07595" y="217714"/>
            <a:ext cx="7401798" cy="79248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46217" y="226423"/>
            <a:ext cx="7114903" cy="7837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91869" y="6276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F5667AF-D02C-4546-B8B5-37284E707F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783774" y="6583680"/>
            <a:ext cx="5869575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306285" y="6599011"/>
            <a:ext cx="301316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800" dirty="0" smtClean="0">
                <a:solidFill>
                  <a:prstClr val="white">
                    <a:lumMod val="65000"/>
                  </a:prstClr>
                </a:solidFill>
                <a:latin typeface="Arial Narrow" pitchFamily="34" charset="0"/>
              </a:rPr>
              <a:t>©2012, TeleCommunication Systems, Inc. (TCS).</a:t>
            </a:r>
            <a:endParaRPr lang="en-US" sz="800" dirty="0">
              <a:solidFill>
                <a:prstClr val="white">
                  <a:lumMod val="65000"/>
                </a:prstClr>
              </a:solidFill>
              <a:latin typeface="Arial Narrow" pitchFamily="34" charset="0"/>
            </a:endParaRPr>
          </a:p>
        </p:txBody>
      </p:sp>
      <p:pic>
        <p:nvPicPr>
          <p:cNvPr id="15" name="Picture 14" descr="TCS logo_square_June_2006 USE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17348" y="6226629"/>
            <a:ext cx="601778" cy="515981"/>
          </a:xfrm>
          <a:prstGeom prst="rect">
            <a:avLst/>
          </a:prstGeom>
        </p:spPr>
      </p:pic>
      <p:pic>
        <p:nvPicPr>
          <p:cNvPr id="12" name="Picture 11" descr="SAlellite etd.JPG"/>
          <p:cNvPicPr>
            <a:picLocks noChangeAspect="1"/>
          </p:cNvPicPr>
          <p:nvPr userDrawn="1"/>
        </p:nvPicPr>
        <p:blipFill>
          <a:blip r:embed="rId13" cstate="print"/>
          <a:srcRect r="13154"/>
          <a:stretch>
            <a:fillRect/>
          </a:stretch>
        </p:blipFill>
        <p:spPr>
          <a:xfrm>
            <a:off x="100160" y="111485"/>
            <a:ext cx="342752" cy="343334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2295144" y="6608763"/>
            <a:ext cx="380390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  <a:latin typeface="Arial Narrow" pitchFamily="34" charset="0"/>
                <a:cs typeface="+mn-cs"/>
              </a:rPr>
              <a:t>TCS Proprietary Level 3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 Narrow" pitchFamily="34" charset="0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91924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181599"/>
            <a:ext cx="6400800" cy="847725"/>
          </a:xfrm>
        </p:spPr>
        <p:txBody>
          <a:bodyPr>
            <a:normAutofit/>
          </a:bodyPr>
          <a:lstStyle/>
          <a:p>
            <a:r>
              <a:rPr lang="en-US" dirty="0" smtClean="0"/>
              <a:t>May 2</a:t>
            </a:r>
            <a:r>
              <a:rPr lang="en-US" baseline="30000" dirty="0" smtClean="0"/>
              <a:t>nd</a:t>
            </a:r>
            <a:r>
              <a:rPr lang="en-US" dirty="0" smtClean="0"/>
              <a:t> 2012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CAP Policy Workshop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3686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Q &amp; 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667AF-D02C-4546-B8B5-37284E707F6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6874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Thank you!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667AF-D02C-4546-B8B5-37284E707F6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1467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n-US" dirty="0" smtClean="0"/>
              <a:t>Twenty Five Years of Excellence</a:t>
            </a:r>
          </a:p>
        </p:txBody>
      </p:sp>
      <p:sp>
        <p:nvSpPr>
          <p:cNvPr id="1028" name="Content Placeholder 11"/>
          <p:cNvSpPr>
            <a:spLocks noGrp="1"/>
          </p:cNvSpPr>
          <p:nvPr>
            <p:ph idx="1"/>
          </p:nvPr>
        </p:nvSpPr>
        <p:spPr>
          <a:xfrm>
            <a:off x="457200" y="1136717"/>
            <a:ext cx="8229600" cy="3216915"/>
          </a:xfrm>
        </p:spPr>
        <p:txBody>
          <a:bodyPr lIns="91440" tIns="45720" rIns="91440" bIns="45720">
            <a:normAutofit/>
          </a:bodyPr>
          <a:lstStyle/>
          <a:p>
            <a:pPr marL="228600" indent="-228600" defTabSz="633413">
              <a:buNone/>
            </a:pPr>
            <a:r>
              <a:rPr lang="en-US" sz="2400" dirty="0" smtClean="0">
                <a:solidFill>
                  <a:schemeClr val="accent6">
                    <a:lumMod val="10000"/>
                  </a:schemeClr>
                </a:solidFill>
              </a:rPr>
              <a:t>Established in 1987</a:t>
            </a:r>
          </a:p>
          <a:p>
            <a:pPr marL="630238" lvl="1" indent="-223838" defTabSz="633413">
              <a:lnSpc>
                <a:spcPct val="110000"/>
              </a:lnSpc>
              <a:buFontTx/>
              <a:buChar char="•"/>
            </a:pPr>
            <a:r>
              <a:rPr lang="en-US" sz="1800" dirty="0" smtClean="0"/>
              <a:t>1600+ </a:t>
            </a:r>
            <a:r>
              <a:rPr lang="en-US" sz="1800" dirty="0" smtClean="0">
                <a:solidFill>
                  <a:schemeClr val="accent6">
                    <a:lumMod val="10000"/>
                  </a:schemeClr>
                </a:solidFill>
              </a:rPr>
              <a:t>Employees</a:t>
            </a:r>
          </a:p>
          <a:p>
            <a:pPr marL="630238" lvl="1" indent="-223838" defTabSz="633413">
              <a:lnSpc>
                <a:spcPct val="110000"/>
              </a:lnSpc>
              <a:buFontTx/>
              <a:buChar char="•"/>
            </a:pPr>
            <a:r>
              <a:rPr lang="en-US" sz="1800" dirty="0" smtClean="0"/>
              <a:t>ISO 9001:2008, ISO 27001, and TL 9000</a:t>
            </a:r>
            <a:endParaRPr lang="en-US" sz="1800" dirty="0" smtClean="0">
              <a:solidFill>
                <a:schemeClr val="accent6">
                  <a:lumMod val="10000"/>
                </a:schemeClr>
              </a:solidFill>
            </a:endParaRPr>
          </a:p>
          <a:p>
            <a:pPr marL="630238" lvl="1" indent="-223838" defTabSz="633413">
              <a:lnSpc>
                <a:spcPct val="110000"/>
              </a:lnSpc>
              <a:buFontTx/>
              <a:buChar char="•"/>
            </a:pPr>
            <a:endParaRPr lang="en-US" sz="1200" dirty="0" smtClean="0">
              <a:solidFill>
                <a:schemeClr val="accent6">
                  <a:lumMod val="10000"/>
                </a:schemeClr>
              </a:solidFill>
            </a:endParaRPr>
          </a:p>
          <a:p>
            <a:pPr marL="230188" indent="-223838" defTabSz="633413">
              <a:lnSpc>
                <a:spcPct val="110000"/>
              </a:lnSpc>
              <a:buNone/>
            </a:pPr>
            <a:r>
              <a:rPr lang="en-US" sz="2400" dirty="0" smtClean="0">
                <a:solidFill>
                  <a:schemeClr val="accent6">
                    <a:lumMod val="10000"/>
                  </a:schemeClr>
                </a:solidFill>
              </a:rPr>
              <a:t>Public Company</a:t>
            </a:r>
          </a:p>
          <a:p>
            <a:pPr marL="630238" lvl="1" indent="-223838" defTabSz="633413">
              <a:lnSpc>
                <a:spcPct val="110000"/>
              </a:lnSpc>
              <a:buFontTx/>
              <a:buChar char="•"/>
            </a:pPr>
            <a:r>
              <a:rPr lang="en-US" sz="1800" dirty="0" smtClean="0">
                <a:solidFill>
                  <a:schemeClr val="accent6">
                    <a:lumMod val="10000"/>
                  </a:schemeClr>
                </a:solidFill>
              </a:rPr>
              <a:t>NASDAQ: (TSYS) August 2000</a:t>
            </a:r>
          </a:p>
          <a:p>
            <a:pPr marL="630238" lvl="1" indent="-223838" defTabSz="633413">
              <a:lnSpc>
                <a:spcPct val="110000"/>
              </a:lnSpc>
              <a:buFontTx/>
              <a:buChar char="•"/>
            </a:pPr>
            <a:r>
              <a:rPr lang="en-US" sz="1800" dirty="0" smtClean="0">
                <a:solidFill>
                  <a:schemeClr val="accent6">
                    <a:lumMod val="10000"/>
                  </a:schemeClr>
                </a:solidFill>
              </a:rPr>
              <a:t>Russell 2000</a:t>
            </a:r>
          </a:p>
          <a:p>
            <a:pPr marL="228600" indent="-228600" defTabSz="633413"/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1030" name="Rectangle 2"/>
          <p:cNvSpPr>
            <a:spLocks noChangeArrowheads="1"/>
          </p:cNvSpPr>
          <p:nvPr/>
        </p:nvSpPr>
        <p:spPr bwMode="auto">
          <a:xfrm>
            <a:off x="174625" y="1365250"/>
            <a:ext cx="5280025" cy="233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70" tIns="45685" rIns="91370" bIns="45685"/>
          <a:lstStyle/>
          <a:p>
            <a:pPr marL="228600" indent="-228600" defTabSz="633413" eaLnBrk="0" hangingPunct="0">
              <a:lnSpc>
                <a:spcPct val="140000"/>
              </a:lnSpc>
            </a:pPr>
            <a:r>
              <a:rPr lang="en-US" sz="2400" dirty="0">
                <a:latin typeface="Tahoma" pitchFamily="34" charset="0"/>
                <a:cs typeface="Arial" charset="0"/>
              </a:rPr>
              <a:t> </a:t>
            </a:r>
            <a:endParaRPr lang="en-US" sz="2000" dirty="0">
              <a:latin typeface="Tahoma" pitchFamily="34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793750" y="6312425"/>
            <a:ext cx="2133600" cy="365125"/>
          </a:xfrm>
        </p:spPr>
        <p:txBody>
          <a:bodyPr/>
          <a:lstStyle/>
          <a:p>
            <a:fld id="{5F5667AF-D02C-4546-B8B5-37284E707F65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7" name="Picture 22"/>
          <p:cNvPicPr>
            <a:picLocks noChangeAspect="1" noChangeArrowheads="1"/>
          </p:cNvPicPr>
          <p:nvPr/>
        </p:nvPicPr>
        <p:blipFill>
          <a:blip r:embed="rId3" cstate="print"/>
          <a:srcRect r="6903"/>
          <a:stretch>
            <a:fillRect/>
          </a:stretch>
        </p:blipFill>
        <p:spPr bwMode="auto">
          <a:xfrm>
            <a:off x="6350584" y="1953256"/>
            <a:ext cx="2540519" cy="1545005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9" name="Picture 122" descr="SiloBend3"/>
          <p:cNvPicPr>
            <a:picLocks noChangeAspect="1" noChangeArrowheads="1"/>
          </p:cNvPicPr>
          <p:nvPr/>
        </p:nvPicPr>
        <p:blipFill>
          <a:blip r:embed="rId4" cstate="print">
            <a:lum contrast="-10000"/>
          </a:blip>
          <a:srcRect/>
          <a:stretch>
            <a:fillRect/>
          </a:stretch>
        </p:blipFill>
        <p:spPr bwMode="auto">
          <a:xfrm>
            <a:off x="6725579" y="3392747"/>
            <a:ext cx="2186409" cy="1422044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 descr="MiT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65808" y="3214906"/>
            <a:ext cx="1524000" cy="203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 descr="C:\Documents and Settings\tporemba\Local Settings\Temporary Internet Files\Content.Outlook\DH4999SS\DSC_0145(fixed)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20354" y="4565677"/>
            <a:ext cx="2445597" cy="16126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aphicFrame>
        <p:nvGraphicFramePr>
          <p:cNvPr id="13" name="Chart 12"/>
          <p:cNvGraphicFramePr/>
          <p:nvPr>
            <p:extLst>
              <p:ext uri="{D42A27DB-BD31-4B8C-83A1-F6EECF244321}">
                <p14:modId xmlns="" xmlns:p14="http://schemas.microsoft.com/office/powerpoint/2010/main" val="1680352936"/>
              </p:ext>
            </p:extLst>
          </p:nvPr>
        </p:nvGraphicFramePr>
        <p:xfrm>
          <a:off x="663223" y="3728852"/>
          <a:ext cx="4383789" cy="26861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Do</a:t>
            </a:r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482937" y="6354679"/>
            <a:ext cx="457200" cy="273050"/>
          </a:xfrm>
        </p:spPr>
        <p:txBody>
          <a:bodyPr/>
          <a:lstStyle/>
          <a:p>
            <a:fld id="{323E0F49-E4C1-4957-B4BF-F27CF8E0D536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875316" y="1486563"/>
            <a:ext cx="4089110" cy="52281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5425" lvl="0" indent="-225425" fontAlgn="auto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sz="1200" dirty="0" smtClean="0">
                <a:solidFill>
                  <a:schemeClr val="accent6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Provide Emergency Alerts  for 6M Wireless Subscribers</a:t>
            </a:r>
          </a:p>
          <a:p>
            <a:pPr marL="225425" marR="0" lvl="0" indent="-22542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Process 50% of the US E911 Cellular Calls; approx 150,000 Per Day</a:t>
            </a:r>
          </a:p>
          <a:p>
            <a:pPr marL="228600" lvl="0" indent="-22860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n-US" sz="1200" dirty="0" smtClean="0"/>
              <a:t>Largest US based provider of text messaging and last year powered delivery of nearly 900B text messages</a:t>
            </a:r>
          </a:p>
          <a:p>
            <a:pPr marL="225425" indent="-225425" fontAlgn="auto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sz="1200" dirty="0" smtClean="0"/>
              <a:t>TCS Manages over 60,000 Cell Sites Throughout the USA Via Cloud Technology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1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5425" indent="-225425" fontAlgn="auto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173 patents, 300+ patents pending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1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5425" indent="-225425" fontAlgn="auto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sz="1200" dirty="0" smtClean="0"/>
              <a:t>Premier SATCOM Provider on WWSS – won over 60% of all tasks in past four years, Over 600 TCS SNAP systems deployed </a:t>
            </a:r>
          </a:p>
          <a:p>
            <a:pPr marL="225425" indent="-225425" fontAlgn="auto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sz="1200" dirty="0" smtClean="0">
                <a:solidFill>
                  <a:schemeClr val="accent6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Selected by Cisco to Commercialize the IRIS service</a:t>
            </a:r>
          </a:p>
          <a:p>
            <a:pPr marL="225425" lvl="0" indent="-225425" fontAlgn="auto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sz="1200" dirty="0" smtClean="0">
                <a:solidFill>
                  <a:schemeClr val="accent6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Developed Private Network for CENTCOM Commander</a:t>
            </a:r>
          </a:p>
          <a:p>
            <a:pPr marL="225425" lvl="0" indent="-225425" fontAlgn="auto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sz="1200" dirty="0" smtClean="0">
                <a:solidFill>
                  <a:schemeClr val="accent6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Worldwide Private Networks for Dept of State</a:t>
            </a:r>
          </a:p>
          <a:p>
            <a:pPr marL="225425" lvl="0" indent="-225425" fontAlgn="auto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sz="1200" dirty="0" smtClean="0">
                <a:solidFill>
                  <a:schemeClr val="accent6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Operate COOP Sites for DHS, Army, and Other Civilian Agencies</a:t>
            </a:r>
          </a:p>
          <a:p>
            <a:pPr marL="225425" lvl="0" indent="-225425" fontAlgn="auto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sz="1200" dirty="0" smtClean="0">
                <a:solidFill>
                  <a:schemeClr val="accent6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Over 200 Field Support Engineers Deployed Globally</a:t>
            </a:r>
          </a:p>
          <a:p>
            <a:pPr marL="225425" marR="0" lvl="0" indent="-2254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US" sz="1200" b="0" i="0" u="sng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1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</p:nvPr>
        </p:nvGraphicFramePr>
        <p:xfrm>
          <a:off x="295893" y="1416133"/>
          <a:ext cx="4550227" cy="45937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684075" y="1125187"/>
            <a:ext cx="22955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Highlights</a:t>
            </a:r>
            <a:endParaRPr lang="en-US" sz="1600" b="1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4919600" y="1470562"/>
            <a:ext cx="39243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TCS CMAS Overview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TCS has been actively working with the Standards bodies on the development of CMAS</a:t>
            </a:r>
          </a:p>
          <a:p>
            <a:r>
              <a:rPr lang="en-US" dirty="0" smtClean="0"/>
              <a:t>TCS Hosted CMAS system is now connected to FEMA / DHS production network</a:t>
            </a:r>
          </a:p>
          <a:p>
            <a:r>
              <a:rPr lang="en-US" dirty="0" smtClean="0"/>
              <a:t>TCS customer are now able to deliver geo-targeted CMAS alerts </a:t>
            </a:r>
          </a:p>
          <a:p>
            <a:r>
              <a:rPr lang="en-US" dirty="0" smtClean="0"/>
              <a:t>TCS currently has wireless carriers in the deployment of CMAS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667AF-D02C-4546-B8B5-37284E707F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CMAS Feedback THUS FAR…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667AF-D02C-4546-B8B5-37284E707F6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6874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Carriers Challenges…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Alert Generation</a:t>
            </a:r>
          </a:p>
          <a:p>
            <a:pPr lvl="1"/>
            <a:r>
              <a:rPr lang="en-US" dirty="0" smtClean="0"/>
              <a:t>Does the Alert clearly and concisely explain the situation</a:t>
            </a:r>
          </a:p>
          <a:p>
            <a:pPr lvl="2"/>
            <a:r>
              <a:rPr lang="en-US" dirty="0" smtClean="0"/>
              <a:t>Ensuring that the message in the alert doesn’t cause:</a:t>
            </a:r>
          </a:p>
          <a:p>
            <a:pPr lvl="3"/>
            <a:r>
              <a:rPr lang="en-US" dirty="0" smtClean="0"/>
              <a:t>Subsequent traffic on the network</a:t>
            </a:r>
          </a:p>
          <a:p>
            <a:pPr lvl="3"/>
            <a:r>
              <a:rPr lang="en-US" dirty="0" smtClean="0"/>
              <a:t>Calls into E911 </a:t>
            </a:r>
          </a:p>
          <a:p>
            <a:pPr lvl="3"/>
            <a:r>
              <a:rPr lang="en-US" dirty="0" smtClean="0"/>
              <a:t>An overload of calls being made at one time</a:t>
            </a:r>
          </a:p>
          <a:p>
            <a:pPr lvl="3"/>
            <a:r>
              <a:rPr lang="en-US" dirty="0" smtClean="0"/>
              <a:t>Ultimately what’s the cause and effect</a:t>
            </a:r>
          </a:p>
          <a:p>
            <a:pPr lvl="1"/>
            <a:r>
              <a:rPr lang="en-US" dirty="0" smtClean="0"/>
              <a:t>Are there internationally defined best practices are used for Alert generation</a:t>
            </a:r>
          </a:p>
          <a:p>
            <a:pPr lvl="3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667AF-D02C-4546-B8B5-37284E707F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Carriers Challenges…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342900" lvl="1" indent="-342900">
              <a:lnSpc>
                <a:spcPct val="110000"/>
              </a:lnSpc>
              <a:buNone/>
            </a:pPr>
            <a:r>
              <a:rPr lang="en-US" sz="3200" dirty="0" smtClean="0"/>
              <a:t>Alert Generation</a:t>
            </a:r>
            <a:endParaRPr lang="en-US" sz="3000" dirty="0" smtClean="0"/>
          </a:p>
          <a:p>
            <a:pPr marL="342900" lvl="1" indent="-342900">
              <a:lnSpc>
                <a:spcPct val="110000"/>
              </a:lnSpc>
              <a:buFont typeface="Arial" pitchFamily="34" charset="0"/>
              <a:buChar char="•"/>
            </a:pPr>
            <a:r>
              <a:rPr lang="en-US" sz="3000" dirty="0" smtClean="0"/>
              <a:t>Is the Emergency Management Authoring tool providing the same customer experience (message content and format) when customers roam, leave a County, State, or Country?</a:t>
            </a:r>
          </a:p>
          <a:p>
            <a:pPr marL="342900" lvl="1" indent="-342900">
              <a:lnSpc>
                <a:spcPct val="110000"/>
              </a:lnSpc>
              <a:buFont typeface="Arial" pitchFamily="34" charset="0"/>
              <a:buChar char="•"/>
            </a:pPr>
            <a:r>
              <a:rPr lang="en-US" sz="3000" dirty="0" smtClean="0"/>
              <a:t>Consumer calls to </a:t>
            </a:r>
            <a:r>
              <a:rPr lang="en-US" sz="3000" smtClean="0"/>
              <a:t>Carrier Customer Care</a:t>
            </a:r>
            <a:endParaRPr lang="en-US" sz="3000" dirty="0" smtClean="0"/>
          </a:p>
          <a:p>
            <a:pPr>
              <a:lnSpc>
                <a:spcPct val="110000"/>
              </a:lnSpc>
            </a:pPr>
            <a:r>
              <a:rPr lang="en-US" dirty="0" smtClean="0"/>
              <a:t>Are there policies surrounding each alert category and the frequency they are being issued?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Will or can it loose it’s effectiveness to the subscribers?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667AF-D02C-4546-B8B5-37284E707F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When the Alert is Over…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667AF-D02C-4546-B8B5-37284E707F6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6874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Should there be…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“All Clear” Messages</a:t>
            </a:r>
          </a:p>
          <a:p>
            <a:pPr lvl="1"/>
            <a:r>
              <a:rPr lang="en-US" dirty="0" smtClean="0"/>
              <a:t>Each alert utilizes network resources</a:t>
            </a:r>
          </a:p>
          <a:p>
            <a:pPr lvl="1"/>
            <a:r>
              <a:rPr lang="en-US" dirty="0" smtClean="0"/>
              <a:t>It’s possible the consumer may have left the effected area</a:t>
            </a:r>
          </a:p>
          <a:p>
            <a:pPr lvl="1"/>
            <a:r>
              <a:rPr lang="en-US" dirty="0" smtClean="0"/>
              <a:t>Additional confusion could be created by delivering an “All Clear” message to people who just entered the area where the message is active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667AF-D02C-4546-B8B5-37284E707F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range Fran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1">
    <a:dk1>
      <a:srgbClr val="003876"/>
    </a:dk1>
    <a:lt1>
      <a:srgbClr val="FFFFFF"/>
    </a:lt1>
    <a:dk2>
      <a:srgbClr val="003876"/>
    </a:dk2>
    <a:lt2>
      <a:srgbClr val="FFFFFF"/>
    </a:lt2>
    <a:accent1>
      <a:srgbClr val="0065BD"/>
    </a:accent1>
    <a:accent2>
      <a:srgbClr val="00BCE4"/>
    </a:accent2>
    <a:accent3>
      <a:srgbClr val="8FCAE7"/>
    </a:accent3>
    <a:accent4>
      <a:srgbClr val="FFD200"/>
    </a:accent4>
    <a:accent5>
      <a:srgbClr val="6C6F70"/>
    </a:accent5>
    <a:accent6>
      <a:srgbClr val="CECFCB"/>
    </a:accent6>
    <a:hlink>
      <a:srgbClr val="00BCE4"/>
    </a:hlink>
    <a:folHlink>
      <a:srgbClr val="FFFFFF"/>
    </a:folHlink>
  </a:clrScheme>
  <a:fontScheme name="TCS Presentatio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FCEF14E15AF37499558031670665173" ma:contentTypeVersion="0" ma:contentTypeDescription="Create a new document." ma:contentTypeScope="" ma:versionID="51b0e62e6f4fe0e2e206c6ae64ee8b2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7F0BE05-4A39-473E-8C84-CEF28A53B104}">
  <ds:schemaRefs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B83D97A-CE1F-4982-BC87-BE6621F6389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8E463C8-6BED-42D4-B729-42BDE3B99CB9}">
  <ds:schemaRefs>
    <ds:schemaRef ds:uri="http://schemas.microsoft.com/office/2006/metadata/customXsn"/>
  </ds:schemaRefs>
</ds:datastoreItem>
</file>

<file path=customXml/itemProps4.xml><?xml version="1.0" encoding="utf-8"?>
<ds:datastoreItem xmlns:ds="http://schemas.openxmlformats.org/officeDocument/2006/customXml" ds:itemID="{50E1AF48-61BC-46CF-A1E9-F45611F497B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7305</TotalTime>
  <Words>498</Words>
  <Application>Microsoft Office PowerPoint</Application>
  <PresentationFormat>On-screen Show (4:3)</PresentationFormat>
  <Paragraphs>84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Tahoma</vt:lpstr>
      <vt:lpstr>Calibri</vt:lpstr>
      <vt:lpstr>Arial Narrow</vt:lpstr>
      <vt:lpstr>1_Orange France</vt:lpstr>
      <vt:lpstr>CAP Policy Workshop</vt:lpstr>
      <vt:lpstr>Twenty Five Years of Excellence</vt:lpstr>
      <vt:lpstr>What We Do</vt:lpstr>
      <vt:lpstr>TCS CMAS Overview</vt:lpstr>
      <vt:lpstr>CMAS Feedback THUS FAR…</vt:lpstr>
      <vt:lpstr>Mobile Carriers Challenges…</vt:lpstr>
      <vt:lpstr>Mobile Carriers Challenges…</vt:lpstr>
      <vt:lpstr>When the Alert is Over…</vt:lpstr>
      <vt:lpstr>Should there be…</vt:lpstr>
      <vt:lpstr>Q &amp; A</vt:lpstr>
      <vt:lpstr>Thank you!</vt:lpstr>
    </vt:vector>
  </TitlesOfParts>
  <Company>TeleCommunication Sys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TCS LBS Overview</dc:title>
  <dc:creator>MGebretsadik;DBaker@telecomsys.com</dc:creator>
  <cp:lastModifiedBy>rruth</cp:lastModifiedBy>
  <cp:revision>445</cp:revision>
  <cp:lastPrinted>2012-02-06T16:39:38Z</cp:lastPrinted>
  <dcterms:created xsi:type="dcterms:W3CDTF">2011-06-08T15:20:50Z</dcterms:created>
  <dcterms:modified xsi:type="dcterms:W3CDTF">2012-05-02T12:05:17Z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0x0101008FCEF14E15AF37499558031670665173</vt:lpwstr>
  </property>
</Properties>
</file>