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28"/>
  </p:notesMasterIdLst>
  <p:handoutMasterIdLst>
    <p:handoutMasterId r:id="rId29"/>
  </p:handoutMasterIdLst>
  <p:sldIdLst>
    <p:sldId id="271" r:id="rId2"/>
    <p:sldId id="293" r:id="rId3"/>
    <p:sldId id="287" r:id="rId4"/>
    <p:sldId id="280" r:id="rId5"/>
    <p:sldId id="290" r:id="rId6"/>
    <p:sldId id="307" r:id="rId7"/>
    <p:sldId id="286" r:id="rId8"/>
    <p:sldId id="297" r:id="rId9"/>
    <p:sldId id="291" r:id="rId10"/>
    <p:sldId id="281" r:id="rId11"/>
    <p:sldId id="263" r:id="rId12"/>
    <p:sldId id="300" r:id="rId13"/>
    <p:sldId id="308" r:id="rId14"/>
    <p:sldId id="309" r:id="rId15"/>
    <p:sldId id="310" r:id="rId16"/>
    <p:sldId id="304" r:id="rId17"/>
    <p:sldId id="311" r:id="rId18"/>
    <p:sldId id="312" r:id="rId19"/>
    <p:sldId id="264" r:id="rId20"/>
    <p:sldId id="283" r:id="rId21"/>
    <p:sldId id="314" r:id="rId22"/>
    <p:sldId id="315" r:id="rId23"/>
    <p:sldId id="316" r:id="rId24"/>
    <p:sldId id="267" r:id="rId25"/>
    <p:sldId id="268" r:id="rId26"/>
    <p:sldId id="313" r:id="rId27"/>
  </p:sldIdLst>
  <p:sldSz cx="9144000" cy="6858000" type="screen4x3"/>
  <p:notesSz cx="7315200" cy="9601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5pPr>
    <a:lvl6pPr marL="2286000" algn="l" defTabSz="457200" rtl="0" eaLnBrk="1" latinLnBrk="0" hangingPunct="1">
      <a:defRPr i="1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6pPr>
    <a:lvl7pPr marL="2743200" algn="l" defTabSz="457200" rtl="0" eaLnBrk="1" latinLnBrk="0" hangingPunct="1">
      <a:defRPr i="1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7pPr>
    <a:lvl8pPr marL="3200400" algn="l" defTabSz="457200" rtl="0" eaLnBrk="1" latinLnBrk="0" hangingPunct="1">
      <a:defRPr i="1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8pPr>
    <a:lvl9pPr marL="3657600" algn="l" defTabSz="457200" rtl="0" eaLnBrk="1" latinLnBrk="0" hangingPunct="1">
      <a:defRPr i="1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clrMode="gray"/>
  <p:clrMru>
    <a:srgbClr val="66CCFF"/>
    <a:srgbClr val="0080FF"/>
    <a:srgbClr val="0A0005"/>
    <a:srgbClr val="471F33"/>
    <a:srgbClr val="A00050"/>
    <a:srgbClr val="8C0046"/>
    <a:srgbClr val="32804A"/>
    <a:srgbClr val="46B26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46" autoAdjust="0"/>
    <p:restoredTop sz="95938" autoAdjust="0"/>
  </p:normalViewPr>
  <p:slideViewPr>
    <p:cSldViewPr>
      <p:cViewPr varScale="1">
        <p:scale>
          <a:sx n="79" d="100"/>
          <a:sy n="79" d="100"/>
        </p:scale>
        <p:origin x="-84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19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4ADE02D6-CCB5-DE43-9DD2-AF1938446B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5666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68A0C409-BB37-5E41-93FB-61BD4F9B0D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48645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defTabSz="966788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defTabSz="966788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defTabSz="966788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defTabSz="966788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C633D98E-7692-D041-A8EB-821AC290665E}" type="slidenum">
              <a:rPr lang="en-US" sz="1300"/>
              <a:pPr eaLnBrk="1" hangingPunct="1"/>
              <a:t>2</a:t>
            </a:fld>
            <a:endParaRPr lang="en-US" sz="130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4164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pPr eaLnBrk="1" hangingPunct="1"/>
            <a:endParaRPr lang="nl-NL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defTabSz="966788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defTabSz="966788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defTabSz="966788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defTabSz="966788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ADA5FAE3-7F34-5146-AF32-29D202E99D12}" type="slidenum">
              <a:rPr lang="en-US" sz="1300"/>
              <a:pPr eaLnBrk="1" hangingPunct="1"/>
              <a:t>12</a:t>
            </a:fld>
            <a:endParaRPr lang="en-US" sz="13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defTabSz="966788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defTabSz="966788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defTabSz="966788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defTabSz="966788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17E3DBD5-7057-FF43-842F-0BD13C172948}" type="slidenum">
              <a:rPr lang="en-US" sz="1300"/>
              <a:pPr eaLnBrk="1" hangingPunct="1"/>
              <a:t>13</a:t>
            </a:fld>
            <a:endParaRPr lang="en-US" sz="13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8A0C409-BB37-5E41-93FB-61BD4F9B0D1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82375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defTabSz="966788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defTabSz="966788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defTabSz="966788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defTabSz="966788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8C898E1D-CD2C-BE4E-BFD7-9F2A4D71D51F}" type="slidenum">
              <a:rPr lang="en-US" sz="1300"/>
              <a:pPr eaLnBrk="1" hangingPunct="1"/>
              <a:t>15</a:t>
            </a:fld>
            <a:endParaRPr lang="en-US" sz="13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defTabSz="966788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defTabSz="966788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defTabSz="966788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defTabSz="966788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0D1C7E93-FEBF-8E40-939F-5A183FDB67B4}" type="slidenum">
              <a:rPr lang="en-US" sz="1300"/>
              <a:pPr eaLnBrk="1" hangingPunct="1"/>
              <a:t>18</a:t>
            </a:fld>
            <a:endParaRPr lang="en-US" sz="130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4164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nl-NL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defTabSz="966788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defTabSz="966788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defTabSz="966788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defTabSz="966788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25F20A96-DDEA-7B4E-95A6-5A9EA8AE466E}" type="slidenum">
              <a:rPr lang="en-US" sz="1300"/>
              <a:pPr eaLnBrk="1" hangingPunct="1"/>
              <a:t>19</a:t>
            </a:fld>
            <a:endParaRPr lang="en-US" sz="130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4164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pPr eaLnBrk="1" hangingPunct="1"/>
            <a:endParaRPr lang="nl-NL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defTabSz="966788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defTabSz="966788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defTabSz="966788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defTabSz="966788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4127042F-D4F5-014E-A56E-981C4686D342}" type="slidenum">
              <a:rPr lang="en-US" sz="1300"/>
              <a:pPr eaLnBrk="1" hangingPunct="1"/>
              <a:t>20</a:t>
            </a:fld>
            <a:endParaRPr lang="en-US" sz="130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4164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pPr eaLnBrk="1" hangingPunct="1"/>
            <a:endParaRPr lang="nl-NL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CEE957-61DC-E148-B057-D48664AEBA81}" type="slidenum">
              <a:rPr lang="en-US"/>
              <a:pPr/>
              <a:t>22</a:t>
            </a:fld>
            <a:endParaRPr lang="en-US"/>
          </a:p>
        </p:txBody>
      </p:sp>
      <p:sp>
        <p:nvSpPr>
          <p:cNvPr id="670722" name="Rectangle 7"/>
          <p:cNvSpPr txBox="1">
            <a:spLocks noGrp="1"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 anchor="b"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/>
            <a:fld id="{8F4081B1-71EB-0B47-AD12-1F5BED18EC5A}" type="slidenum">
              <a:rPr lang="en-US" sz="1300">
                <a:cs typeface="ＭＳ Ｐゴシック" charset="0"/>
              </a:rPr>
              <a:pPr algn="r"/>
              <a:t>22</a:t>
            </a:fld>
            <a:endParaRPr lang="en-US" sz="1300">
              <a:cs typeface="ＭＳ Ｐゴシック" charset="0"/>
            </a:endParaRPr>
          </a:p>
        </p:txBody>
      </p:sp>
      <p:sp>
        <p:nvSpPr>
          <p:cNvPr id="67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7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416425"/>
          </a:xfr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defTabSz="966788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defTabSz="966788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defTabSz="966788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defTabSz="966788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597547D1-E15B-0540-9A94-11CE33E64543}" type="slidenum">
              <a:rPr lang="en-US" sz="1300"/>
              <a:pPr eaLnBrk="1" hangingPunct="1"/>
              <a:t>25</a:t>
            </a:fld>
            <a:endParaRPr lang="en-US" sz="130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4164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pPr eaLnBrk="1" hangingPunct="1"/>
            <a:endParaRPr lang="nl-NL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defTabSz="966788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defTabSz="966788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defTabSz="966788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defTabSz="966788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C13265EC-7F9D-9B47-B732-E3789760C434}" type="slidenum">
              <a:rPr lang="en-US" sz="1300"/>
              <a:pPr eaLnBrk="1" hangingPunct="1"/>
              <a:t>26</a:t>
            </a:fld>
            <a:endParaRPr lang="en-US" sz="13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4164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pPr eaLnBrk="1" hangingPunct="1"/>
            <a:endParaRPr lang="nl-NL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defTabSz="966788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defTabSz="966788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defTabSz="966788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defTabSz="966788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8FE11598-A0D9-F842-B09D-A3A1ECA118A4}" type="slidenum">
              <a:rPr lang="en-US" sz="1300"/>
              <a:pPr eaLnBrk="1" hangingPunct="1"/>
              <a:t>3</a:t>
            </a:fld>
            <a:endParaRPr lang="en-US" sz="130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4164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pPr eaLnBrk="1" hangingPunct="1"/>
            <a:endParaRPr lang="nl-NL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defTabSz="966788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defTabSz="966788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defTabSz="966788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defTabSz="966788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3E727FC6-88FF-0C4A-86EE-4B56B47278B3}" type="slidenum">
              <a:rPr lang="en-US" sz="1300"/>
              <a:pPr eaLnBrk="1" hangingPunct="1"/>
              <a:t>4</a:t>
            </a:fld>
            <a:endParaRPr lang="en-US" sz="130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Text Box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40" tIns="48240" rIns="96840" bIns="48240"/>
          <a:lstStyle/>
          <a:p>
            <a:pPr defTabSz="457200" eaLnBrk="1" hangingPunct="1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defTabSz="966788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defTabSz="966788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defTabSz="966788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defTabSz="966788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A2E6DA65-2628-3744-AEED-DCF685E961A3}" type="slidenum">
              <a:rPr lang="en-US" sz="1300"/>
              <a:pPr eaLnBrk="1" hangingPunct="1"/>
              <a:t>5</a:t>
            </a:fld>
            <a:endParaRPr lang="en-US" sz="13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5713" y="720725"/>
            <a:ext cx="4803775" cy="3602038"/>
          </a:xfrm>
          <a:ln/>
        </p:spPr>
      </p:sp>
      <p:sp>
        <p:nvSpPr>
          <p:cNvPr id="15364" name="Text Box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40" tIns="48240" rIns="96840" bIns="48240" anchor="ctr"/>
          <a:lstStyle/>
          <a:p>
            <a:pPr defTabSz="457200" eaLnBrk="1" hangingPunct="1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defTabSz="966788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defTabSz="966788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defTabSz="966788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defTabSz="966788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5F2AA49C-402A-D044-947B-83AA8AF75CA2}" type="slidenum">
              <a:rPr lang="en-US" sz="1300"/>
              <a:pPr eaLnBrk="1" hangingPunct="1"/>
              <a:t>6</a:t>
            </a:fld>
            <a:endParaRPr lang="en-US" sz="13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defTabSz="966788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defTabSz="966788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defTabSz="966788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defTabSz="966788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5B0C9A75-C7FF-F743-BB07-490A08CCB676}" type="slidenum">
              <a:rPr lang="en-US" sz="1300"/>
              <a:pPr eaLnBrk="1" hangingPunct="1"/>
              <a:t>7</a:t>
            </a:fld>
            <a:endParaRPr lang="en-US" sz="13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4164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pPr eaLnBrk="1" hangingPunct="1"/>
            <a:endParaRPr lang="nl-NL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defTabSz="966788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defTabSz="966788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defTabSz="966788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defTabSz="966788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99C12DAF-1D3F-DF4E-91B5-A0FD82DEA106}" type="slidenum">
              <a:rPr lang="en-US" sz="1300"/>
              <a:pPr eaLnBrk="1" hangingPunct="1"/>
              <a:t>8</a:t>
            </a:fld>
            <a:endParaRPr lang="en-US" sz="13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5713" y="720725"/>
            <a:ext cx="4803775" cy="3602038"/>
          </a:xfrm>
          <a:ln/>
        </p:spPr>
      </p:sp>
      <p:sp>
        <p:nvSpPr>
          <p:cNvPr id="21508" name="Text Box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40" tIns="48240" rIns="96840" bIns="48240" anchor="ctr"/>
          <a:lstStyle/>
          <a:p>
            <a:pPr defTabSz="457200" eaLnBrk="1" hangingPunct="1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defTabSz="966788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defTabSz="966788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defTabSz="966788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defTabSz="966788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C1D82499-2C92-6449-A30B-78F75B767149}" type="slidenum">
              <a:rPr lang="en-US" sz="1300"/>
              <a:pPr eaLnBrk="1" hangingPunct="1"/>
              <a:t>10</a:t>
            </a:fld>
            <a:endParaRPr lang="en-US" sz="13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4164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pPr eaLnBrk="1" hangingPunct="1"/>
            <a:endParaRPr lang="nl-NL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defTabSz="966788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defTabSz="966788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defTabSz="966788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defTabSz="966788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9899A8CC-0F07-AA45-B887-3B595A7375FC}" type="slidenum">
              <a:rPr lang="en-US" sz="1300"/>
              <a:pPr eaLnBrk="1" hangingPunct="1"/>
              <a:t>11</a:t>
            </a:fld>
            <a:endParaRPr lang="en-US" sz="13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4164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nl-NL" dirty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ChangeArrowheads="1"/>
          </p:cNvSpPr>
          <p:nvPr/>
        </p:nvSpPr>
        <p:spPr bwMode="auto">
          <a:xfrm>
            <a:off x="1219200" y="1981200"/>
            <a:ext cx="7010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>
              <a:lnSpc>
                <a:spcPct val="80000"/>
              </a:lnSpc>
            </a:pPr>
            <a:endParaRPr kumimoji="1" lang="en-US" sz="3600" i="0">
              <a:solidFill>
                <a:srgbClr val="333399"/>
              </a:solidFill>
              <a:latin typeface="Arial Black" charset="0"/>
            </a:endParaRPr>
          </a:p>
        </p:txBody>
      </p:sp>
      <p:sp>
        <p:nvSpPr>
          <p:cNvPr id="3" name="Text Box 1029"/>
          <p:cNvSpPr txBox="1">
            <a:spLocks noChangeArrowheads="1"/>
          </p:cNvSpPr>
          <p:nvPr userDrawn="1"/>
        </p:nvSpPr>
        <p:spPr bwMode="auto">
          <a:xfrm>
            <a:off x="6948488" y="6629400"/>
            <a:ext cx="2195512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nl-NL" sz="900" i="0">
                <a:latin typeface="Arial Narrow" charset="0"/>
                <a:ea typeface="ＭＳ Ｐゴシック" charset="0"/>
                <a:cs typeface="ＭＳ Ｐゴシック" charset="0"/>
              </a:rPr>
              <a:t>Copyright © OASIS® 2011.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xmlns="" val="277210348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92762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609600"/>
            <a:ext cx="2000250" cy="57721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848350" cy="57721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743672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28"/>
          <p:cNvSpPr txBox="1">
            <a:spLocks noChangeArrowheads="1"/>
          </p:cNvSpPr>
          <p:nvPr userDrawn="1"/>
        </p:nvSpPr>
        <p:spPr bwMode="auto">
          <a:xfrm>
            <a:off x="6948488" y="6629400"/>
            <a:ext cx="2195512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nl-NL" sz="900" i="0" dirty="0">
                <a:latin typeface="Arial Narrow" charset="0"/>
                <a:ea typeface="ＭＳ Ｐゴシック" charset="0"/>
                <a:cs typeface="ＭＳ Ｐゴシック" charset="0"/>
              </a:rPr>
              <a:t>Copyright © OASIS® 2011. </a:t>
            </a:r>
            <a:r>
              <a:rPr lang="nl-NL" sz="900" i="0" dirty="0" err="1">
                <a:latin typeface="Arial Narrow" charset="0"/>
                <a:ea typeface="ＭＳ Ｐゴシック" charset="0"/>
                <a:cs typeface="ＭＳ Ｐゴシック" charset="0"/>
              </a:rPr>
              <a:t>All</a:t>
            </a:r>
            <a:r>
              <a:rPr lang="nl-NL" sz="900" i="0" dirty="0">
                <a:latin typeface="Arial Narrow" charset="0"/>
                <a:ea typeface="ＭＳ Ｐゴシック" charset="0"/>
                <a:cs typeface="ＭＳ Ｐゴシック" charset="0"/>
              </a:rPr>
              <a:t> </a:t>
            </a:r>
            <a:r>
              <a:rPr lang="nl-NL" sz="900" i="0" dirty="0" err="1">
                <a:latin typeface="Arial Narrow" charset="0"/>
                <a:ea typeface="ＭＳ Ｐゴシック" charset="0"/>
                <a:cs typeface="ＭＳ Ｐゴシック" charset="0"/>
              </a:rPr>
              <a:t>Rights</a:t>
            </a:r>
            <a:r>
              <a:rPr lang="nl-NL" sz="900" i="0" dirty="0">
                <a:latin typeface="Arial Narrow" charset="0"/>
                <a:ea typeface="ＭＳ Ｐゴシック" charset="0"/>
                <a:cs typeface="ＭＳ Ｐゴシック" charset="0"/>
              </a:rPr>
              <a:t> </a:t>
            </a:r>
            <a:r>
              <a:rPr lang="nl-NL" sz="900" i="0" dirty="0" err="1">
                <a:latin typeface="Arial Narrow" charset="0"/>
                <a:ea typeface="ＭＳ Ｐゴシック" charset="0"/>
                <a:cs typeface="ＭＳ Ｐゴシック" charset="0"/>
              </a:rPr>
              <a:t>Reserved</a:t>
            </a:r>
            <a:r>
              <a:rPr lang="nl-NL" sz="900" i="0" dirty="0">
                <a:latin typeface="Arial Narrow" charset="0"/>
                <a:ea typeface="ＭＳ Ｐゴシック" charset="0"/>
                <a:cs typeface="ＭＳ Ｐゴシック" charset="0"/>
              </a:rPr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101257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75576333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924300" cy="4857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524000"/>
            <a:ext cx="3924300" cy="4857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614372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5464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96262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 userDrawn="1"/>
        </p:nvSpPr>
        <p:spPr bwMode="auto">
          <a:xfrm>
            <a:off x="6948488" y="6629400"/>
            <a:ext cx="2195512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nl-NL" sz="900" i="0">
                <a:latin typeface="Arial Narrow" charset="0"/>
                <a:ea typeface="ＭＳ Ｐゴシック" charset="0"/>
                <a:cs typeface="ＭＳ Ｐゴシック" charset="0"/>
              </a:rPr>
              <a:t>Copyright © OASIS® 2010.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xmlns="" val="3469653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46806247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87369206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8001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8001000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</p:sldLayoutIdLst>
  <p:transition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3600">
          <a:solidFill>
            <a:srgbClr val="333399"/>
          </a:solidFill>
          <a:latin typeface="+mj-lt"/>
          <a:ea typeface="MS PGothic" charset="0"/>
          <a:cs typeface="MS PGothic" charset="0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3600">
          <a:solidFill>
            <a:srgbClr val="333399"/>
          </a:solidFill>
          <a:latin typeface="Arial Black" pitchFamily="34" charset="0"/>
          <a:ea typeface="MS PGothic" charset="0"/>
          <a:cs typeface="MS PGothic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3600">
          <a:solidFill>
            <a:srgbClr val="333399"/>
          </a:solidFill>
          <a:latin typeface="Arial Black" pitchFamily="34" charset="0"/>
          <a:ea typeface="MS PGothic" charset="0"/>
          <a:cs typeface="MS PGothic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3600">
          <a:solidFill>
            <a:srgbClr val="333399"/>
          </a:solidFill>
          <a:latin typeface="Arial Black" pitchFamily="34" charset="0"/>
          <a:ea typeface="MS PGothic" charset="0"/>
          <a:cs typeface="MS PGothic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3600">
          <a:solidFill>
            <a:srgbClr val="333399"/>
          </a:solidFill>
          <a:latin typeface="Arial Black" pitchFamily="34" charset="0"/>
          <a:ea typeface="MS PGothic" charset="0"/>
          <a:cs typeface="MS PGothic" charset="0"/>
        </a:defRPr>
      </a:lvl5pPr>
      <a:lvl6pPr marL="457200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3600">
          <a:solidFill>
            <a:srgbClr val="333399"/>
          </a:solidFill>
          <a:latin typeface="Arial Black" pitchFamily="34" charset="0"/>
        </a:defRPr>
      </a:lvl6pPr>
      <a:lvl7pPr marL="914400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3600">
          <a:solidFill>
            <a:srgbClr val="333399"/>
          </a:solidFill>
          <a:latin typeface="Arial Black" pitchFamily="34" charset="0"/>
        </a:defRPr>
      </a:lvl7pPr>
      <a:lvl8pPr marL="1371600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3600">
          <a:solidFill>
            <a:srgbClr val="333399"/>
          </a:solidFill>
          <a:latin typeface="Arial Black" pitchFamily="34" charset="0"/>
        </a:defRPr>
      </a:lvl8pPr>
      <a:lvl9pPr marL="1828800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3600">
          <a:solidFill>
            <a:srgbClr val="333399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Monotype Sorts" charset="0"/>
        <a:buChar char="n"/>
        <a:defRPr kumimoji="1" sz="3200">
          <a:solidFill>
            <a:schemeClr val="tx1"/>
          </a:solidFill>
          <a:latin typeface="+mn-lt"/>
          <a:ea typeface="MS PGothic" charset="0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Monotype Sorts" charset="0"/>
        <a:buChar char="l"/>
        <a:defRPr kumimoji="1" sz="2800">
          <a:solidFill>
            <a:schemeClr val="tx1"/>
          </a:solidFill>
          <a:latin typeface="+mn-lt"/>
          <a:ea typeface="MS PGothic" charset="0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Monotype Sorts" charset="0"/>
        <a:buChar char="n"/>
        <a:defRPr kumimoji="1" sz="2400">
          <a:solidFill>
            <a:schemeClr val="tx1"/>
          </a:solidFill>
          <a:latin typeface="+mn-lt"/>
          <a:ea typeface="MS PGothic" charset="0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MS PGothic" charset="0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MS PGothic" charset="0"/>
          <a:cs typeface="MS PGothic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xway.com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flame.co.za/" TargetMode="External"/><Relationship Id="rId4" Type="http://schemas.openxmlformats.org/officeDocument/2006/relationships/hyperlink" Target="http://www.cisco.com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holodeck-b2b.sourceforge.net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asis-open.org/ebxml-msg/ebms/v3.0/core/os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oasis-open.org/committees/ebxml-msg/" TargetMode="External"/><Relationship Id="rId5" Type="http://schemas.openxmlformats.org/officeDocument/2006/relationships/hyperlink" Target="http://docs.oasis-open.org/ebxml-msg/ebms/v3.0/profiles/AS4-profile/v1.0/AS4-profile-v1.0.pdf" TargetMode="External"/><Relationship Id="rId4" Type="http://schemas.openxmlformats.org/officeDocument/2006/relationships/hyperlink" Target="http://docs.oasis-open.org/ebxml-msg/ebms/v3.0/part2/201004/cs01/" TargetMode="Externa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060575"/>
            <a:ext cx="7772400" cy="1539875"/>
          </a:xfrm>
          <a:noFill/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>
                <a:latin typeface="Arial Black" charset="0"/>
              </a:rPr>
              <a:t>ebXML Messaging Version 3.0</a:t>
            </a:r>
            <a:br>
              <a:rPr lang="en-US">
                <a:latin typeface="Arial Black" charset="0"/>
              </a:rPr>
            </a:br>
            <a:r>
              <a:rPr lang="en-US">
                <a:latin typeface="Arial Black" charset="0"/>
              </a:rPr>
              <a:t>&amp; </a:t>
            </a:r>
            <a:br>
              <a:rPr lang="en-US">
                <a:latin typeface="Arial Black" charset="0"/>
              </a:rPr>
            </a:br>
            <a:r>
              <a:rPr lang="en-US">
                <a:latin typeface="Arial Black" charset="0"/>
              </a:rPr>
              <a:t>AS4 Interoperability Demo</a:t>
            </a:r>
            <a:endParaRPr lang="nl-NL">
              <a:latin typeface="Arial Black" charset="0"/>
            </a:endParaRPr>
          </a:p>
        </p:txBody>
      </p:sp>
      <p:sp>
        <p:nvSpPr>
          <p:cNvPr id="7170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0013" y="3919538"/>
            <a:ext cx="6400800" cy="175260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Font typeface="Monotype Sorts" charset="0"/>
              <a:buNone/>
            </a:pPr>
            <a:r>
              <a:rPr lang="en-US" sz="2000">
                <a:solidFill>
                  <a:srgbClr val="FF9933"/>
                </a:solidFill>
                <a:latin typeface="Arial Black" charset="0"/>
              </a:rPr>
              <a:t>OASIS ebXML Messaging TC</a:t>
            </a:r>
            <a:endParaRPr lang="en-US" sz="600">
              <a:latin typeface="Arial Unicode MS" charset="0"/>
            </a:endParaRPr>
          </a:p>
          <a:p>
            <a:pPr marL="0" indent="0">
              <a:lnSpc>
                <a:spcPct val="80000"/>
              </a:lnSpc>
              <a:buFont typeface="Monotype Sorts" charset="0"/>
              <a:buNone/>
            </a:pPr>
            <a:endParaRPr lang="en-US" sz="600">
              <a:latin typeface="Arial Unicode MS" charset="0"/>
            </a:endParaRPr>
          </a:p>
          <a:p>
            <a:pPr marL="0" indent="0">
              <a:lnSpc>
                <a:spcPct val="80000"/>
              </a:lnSpc>
              <a:buFont typeface="Monotype Sorts" charset="0"/>
              <a:buNone/>
            </a:pPr>
            <a:endParaRPr lang="en-US" sz="600">
              <a:latin typeface="Arial Unicode MS" charset="0"/>
            </a:endParaRPr>
          </a:p>
          <a:p>
            <a:pPr marL="0" indent="0">
              <a:lnSpc>
                <a:spcPct val="80000"/>
              </a:lnSpc>
              <a:buFont typeface="Monotype Sorts" charset="0"/>
              <a:buNone/>
            </a:pPr>
            <a:endParaRPr lang="en-US" sz="600">
              <a:latin typeface="Arial Unicode MS" charset="0"/>
            </a:endParaRPr>
          </a:p>
          <a:p>
            <a:pPr marL="0" indent="0" algn="r">
              <a:lnSpc>
                <a:spcPct val="80000"/>
              </a:lnSpc>
              <a:buFont typeface="Monotype Sorts" charset="0"/>
              <a:buNone/>
            </a:pPr>
            <a:endParaRPr kumimoji="0" lang="nl-NL" sz="700">
              <a:latin typeface="Arial Unicode MS" charset="0"/>
            </a:endParaRPr>
          </a:p>
          <a:p>
            <a:pPr marL="0" indent="0" algn="ctr">
              <a:lnSpc>
                <a:spcPct val="80000"/>
              </a:lnSpc>
              <a:buFont typeface="Monotype Sorts" charset="0"/>
              <a:buNone/>
            </a:pPr>
            <a:r>
              <a:rPr kumimoji="0" lang="nl-NL" sz="900">
                <a:latin typeface="Arial Unicode MS" charset="0"/>
              </a:rPr>
              <a:t>Copyright © OASIS® 2011. All Rights Reserved.</a:t>
            </a:r>
            <a:r>
              <a:rPr lang="en-US" sz="900">
                <a:latin typeface="Arial Unicode MS" charset="0"/>
              </a:rPr>
              <a:t> </a:t>
            </a:r>
            <a:br>
              <a:rPr lang="en-US" sz="900">
                <a:latin typeface="Arial Unicode MS" charset="0"/>
              </a:rPr>
            </a:br>
            <a:endParaRPr lang="nl-NL" sz="900">
              <a:latin typeface="Arial Unicode MS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75" y="490538"/>
            <a:ext cx="8002588" cy="723900"/>
          </a:xfrm>
        </p:spPr>
        <p:txBody>
          <a:bodyPr lIns="90000" tIns="46800" rIns="90000" bIns="46800"/>
          <a:lstStyle/>
          <a:p>
            <a: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>
                <a:latin typeface="Arial Black" charset="0"/>
              </a:rPr>
              <a:t>AS4 – The lightweight solution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557338"/>
            <a:ext cx="8002587" cy="4859337"/>
          </a:xfrm>
        </p:spPr>
        <p:txBody>
          <a:bodyPr lIns="90000" tIns="46800" rIns="90000" bIns="46800"/>
          <a:lstStyle/>
          <a:p>
            <a:pPr marL="341313" indent="-341313" defTabSz="457200">
              <a:buClr>
                <a:srgbClr val="FFCC00"/>
              </a:buClr>
              <a:buFont typeface="Monotype Sort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>
                <a:latin typeface="Arial" charset="0"/>
              </a:rPr>
              <a:t>Message packaging governed by ebMS 3.0</a:t>
            </a:r>
          </a:p>
          <a:p>
            <a:pPr marL="341313" indent="-341313" defTabSz="457200">
              <a:buClr>
                <a:srgbClr val="FFCC00"/>
              </a:buClr>
              <a:buFont typeface="Monotype Sort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>
                <a:latin typeface="Arial" charset="0"/>
              </a:rPr>
              <a:t>Support for both </a:t>
            </a:r>
            <a:r>
              <a:rPr lang="en-US" sz="2800" i="1">
                <a:latin typeface="Arial" charset="0"/>
              </a:rPr>
              <a:t>push</a:t>
            </a:r>
            <a:r>
              <a:rPr lang="en-US" sz="2800">
                <a:latin typeface="Arial" charset="0"/>
              </a:rPr>
              <a:t> and </a:t>
            </a:r>
            <a:r>
              <a:rPr lang="en-US" sz="2800" i="1">
                <a:latin typeface="Arial" charset="0"/>
              </a:rPr>
              <a:t>pull </a:t>
            </a:r>
            <a:r>
              <a:rPr lang="en-US" sz="2800">
                <a:latin typeface="Arial" charset="0"/>
              </a:rPr>
              <a:t>message exchange choreographies</a:t>
            </a:r>
          </a:p>
          <a:p>
            <a:pPr marL="341313" indent="-341313" defTabSz="457200">
              <a:buClr>
                <a:srgbClr val="FFCC00"/>
              </a:buClr>
              <a:buFont typeface="Monotype Sort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>
                <a:latin typeface="Arial" charset="0"/>
              </a:rPr>
              <a:t>Message security governed by WS-Security with added support for payload compression</a:t>
            </a:r>
          </a:p>
          <a:p>
            <a:pPr marL="341313" indent="-341313" defTabSz="457200">
              <a:buClr>
                <a:srgbClr val="FFCC00"/>
              </a:buClr>
              <a:buFont typeface="Monotype Sort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>
                <a:latin typeface="Arial" charset="0"/>
              </a:rPr>
              <a:t>Support for an AS2-like business-level Non-Repudiation Receipt (MDN)</a:t>
            </a:r>
          </a:p>
          <a:p>
            <a:pPr marL="341313" indent="-341313" defTabSz="457200">
              <a:buClr>
                <a:srgbClr val="FFCC00"/>
              </a:buClr>
              <a:buFont typeface="Monotype Sort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>
                <a:latin typeface="Arial" charset="0"/>
              </a:rPr>
              <a:t>Reception Awareness – “just enough” reliable messaging (similar to AS2 and ebMS 2.0)</a:t>
            </a:r>
          </a:p>
          <a:p>
            <a:pPr marL="341313" indent="-341313" defTabSz="457200">
              <a:buClr>
                <a:srgbClr val="FFCC00"/>
              </a:buClr>
              <a:buFont typeface="Monotype Sort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>
                <a:latin typeface="Arial" charset="0"/>
              </a:rPr>
              <a:t>Suitable for SME/lightweight clients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130425"/>
            <a:ext cx="7772400" cy="1470025"/>
          </a:xfrm>
          <a:noFill/>
        </p:spPr>
        <p:txBody>
          <a:bodyPr lIns="90000" tIns="46800" rIns="90000" bIns="46800"/>
          <a:lstStyle/>
          <a:p>
            <a:pPr algn="ctr" defTabSz="457200" eaLnBrk="1" hangingPunct="1">
              <a:buClr>
                <a:srgbClr val="000000"/>
              </a:buClr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0" lang="en-US">
                <a:latin typeface="Arial Black" charset="0"/>
                <a:cs typeface="Arial" charset="0"/>
              </a:rPr>
              <a:t>AS4 Interoperability Demo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0013" y="3963988"/>
            <a:ext cx="6400800" cy="1752600"/>
          </a:xfrm>
          <a:noFill/>
        </p:spPr>
        <p:txBody>
          <a:bodyPr lIns="0" tIns="0" rIns="0" bIns="0"/>
          <a:lstStyle/>
          <a:p>
            <a:pPr marL="0" indent="0" algn="ctr">
              <a:buFont typeface="Monotype Sorts" charset="0"/>
              <a:buNone/>
            </a:pPr>
            <a:r>
              <a:rPr lang="nl-NL" sz="2800" dirty="0" smtClean="0">
                <a:solidFill>
                  <a:srgbClr val="FF9933"/>
                </a:solidFill>
                <a:latin typeface="Arial Black" charset="0"/>
              </a:rPr>
              <a:t>Theo Kramer</a:t>
            </a:r>
            <a:endParaRPr lang="nl-NL" sz="2800" dirty="0">
              <a:solidFill>
                <a:srgbClr val="FF9933"/>
              </a:solidFill>
              <a:latin typeface="Arial Black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684213" y="620713"/>
            <a:ext cx="8001000" cy="838200"/>
          </a:xfrm>
        </p:spPr>
        <p:txBody>
          <a:bodyPr/>
          <a:lstStyle/>
          <a:p>
            <a:r>
              <a:rPr lang="en-US">
                <a:latin typeface="Arial Black" charset="0"/>
              </a:rPr>
              <a:t>Participants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685800" y="1412875"/>
            <a:ext cx="8001000" cy="4857750"/>
          </a:xfrm>
        </p:spPr>
        <p:txBody>
          <a:bodyPr>
            <a:normAutofit lnSpcReduction="10000"/>
          </a:bodyPr>
          <a:lstStyle/>
          <a:p>
            <a:r>
              <a:rPr lang="en-US" sz="2800" dirty="0">
                <a:latin typeface="Arial" charset="0"/>
              </a:rPr>
              <a:t>Axway</a:t>
            </a:r>
            <a:endParaRPr lang="en-US" dirty="0">
              <a:latin typeface="Arial" charset="0"/>
            </a:endParaRPr>
          </a:p>
          <a:p>
            <a:pPr lvl="1"/>
            <a:r>
              <a:rPr lang="en-US" sz="2400" dirty="0" smtClean="0">
                <a:latin typeface="Arial" charset="0"/>
              </a:rPr>
              <a:t>Akihisa </a:t>
            </a:r>
            <a:r>
              <a:rPr lang="en-US" sz="2400" dirty="0">
                <a:latin typeface="Arial" charset="0"/>
              </a:rPr>
              <a:t>Sako </a:t>
            </a:r>
          </a:p>
          <a:p>
            <a:pPr lvl="1"/>
            <a:r>
              <a:rPr lang="en-US" sz="2400" dirty="0">
                <a:latin typeface="Arial" charset="0"/>
              </a:rPr>
              <a:t>The Business Interaction Networks Company </a:t>
            </a:r>
            <a:r>
              <a:rPr lang="en-US" sz="2400" dirty="0">
                <a:latin typeface="Arial" charset="0"/>
                <a:hlinkClick r:id="rId3"/>
              </a:rPr>
              <a:t>www.axway.com</a:t>
            </a:r>
            <a:endParaRPr lang="en-US" sz="2400" dirty="0">
              <a:latin typeface="Arial" charset="0"/>
            </a:endParaRPr>
          </a:p>
          <a:p>
            <a:r>
              <a:rPr lang="en-US" sz="2800" dirty="0">
                <a:latin typeface="Arial" charset="0"/>
              </a:rPr>
              <a:t>Cisco</a:t>
            </a:r>
            <a:endParaRPr lang="en-US" dirty="0">
              <a:latin typeface="Arial" charset="0"/>
            </a:endParaRPr>
          </a:p>
          <a:p>
            <a:pPr lvl="1"/>
            <a:r>
              <a:rPr lang="en-US" sz="2400" dirty="0">
                <a:latin typeface="Arial" charset="0"/>
              </a:rPr>
              <a:t>Makesh Rao </a:t>
            </a:r>
          </a:p>
          <a:p>
            <a:pPr lvl="1"/>
            <a:r>
              <a:rPr lang="en-US" sz="2400" dirty="0">
                <a:latin typeface="Arial" charset="0"/>
              </a:rPr>
              <a:t>Transforming how people connect, communicate and collaborate </a:t>
            </a:r>
            <a:r>
              <a:rPr lang="en-US" sz="2400" dirty="0">
                <a:latin typeface="Arial" charset="0"/>
                <a:hlinkClick r:id="rId4"/>
              </a:rPr>
              <a:t>www.cisco.com</a:t>
            </a:r>
            <a:endParaRPr lang="en-US" sz="2400" dirty="0">
              <a:latin typeface="Arial" charset="0"/>
            </a:endParaRPr>
          </a:p>
          <a:p>
            <a:r>
              <a:rPr lang="en-US" sz="2800" dirty="0">
                <a:latin typeface="Arial" charset="0"/>
              </a:rPr>
              <a:t>Flame Computing</a:t>
            </a:r>
          </a:p>
          <a:p>
            <a:pPr lvl="1"/>
            <a:r>
              <a:rPr lang="en-US" sz="2400" dirty="0">
                <a:latin typeface="Arial" charset="0"/>
              </a:rPr>
              <a:t>Theo </a:t>
            </a:r>
            <a:r>
              <a:rPr lang="en-US" sz="2400" dirty="0" smtClean="0">
                <a:latin typeface="Arial" charset="0"/>
              </a:rPr>
              <a:t>Kramer</a:t>
            </a:r>
            <a:endParaRPr lang="en-US" sz="2400" dirty="0">
              <a:latin typeface="Arial" charset="0"/>
            </a:endParaRPr>
          </a:p>
          <a:p>
            <a:pPr lvl="1"/>
            <a:r>
              <a:rPr lang="en-US" sz="2400" dirty="0">
                <a:latin typeface="Arial" charset="0"/>
              </a:rPr>
              <a:t>Red hot software solutions for business messaging </a:t>
            </a:r>
            <a:r>
              <a:rPr lang="en-US" sz="2400" dirty="0">
                <a:latin typeface="Arial" charset="0"/>
                <a:hlinkClick r:id="rId5"/>
              </a:rPr>
              <a:t>www.flame.co.za</a:t>
            </a:r>
            <a:endParaRPr lang="en-US" sz="2400" dirty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ounded Rectangle 25"/>
          <p:cNvSpPr/>
          <p:nvPr/>
        </p:nvSpPr>
        <p:spPr bwMode="auto">
          <a:xfrm>
            <a:off x="468313" y="1844675"/>
            <a:ext cx="2951162" cy="14398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accent1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Times New Roman" pitchFamily="18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Black" charset="0"/>
              </a:rPr>
              <a:t>Basic scenario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644900"/>
            <a:ext cx="8001000" cy="2736850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Arial" charset="0"/>
              </a:rPr>
              <a:t>OAG Purchase Order </a:t>
            </a:r>
            <a:r>
              <a:rPr lang="en-US" dirty="0" smtClean="0">
                <a:latin typeface="Arial" charset="0"/>
              </a:rPr>
              <a:t>process</a:t>
            </a:r>
            <a:r>
              <a:rPr lang="en-US" dirty="0">
                <a:latin typeface="Arial" charset="0"/>
              </a:rPr>
              <a:t>	</a:t>
            </a:r>
          </a:p>
          <a:p>
            <a:r>
              <a:rPr lang="en-US" dirty="0" smtClean="0">
                <a:latin typeface="Arial" charset="0"/>
              </a:rPr>
              <a:t>Message </a:t>
            </a:r>
            <a:r>
              <a:rPr lang="en-US" dirty="0">
                <a:latin typeface="Arial" charset="0"/>
              </a:rPr>
              <a:t>exchange patterns:</a:t>
            </a:r>
          </a:p>
          <a:p>
            <a:pPr marL="971550" lvl="1" indent="-514350">
              <a:buSzPct val="90000"/>
              <a:buFontTx/>
              <a:buAutoNum type="circleNumDbPlain"/>
            </a:pPr>
            <a:r>
              <a:rPr lang="en-US" dirty="0">
                <a:latin typeface="Arial" charset="0"/>
              </a:rPr>
              <a:t>Push and Push</a:t>
            </a:r>
          </a:p>
          <a:p>
            <a:pPr marL="971550" lvl="1" indent="-514350">
              <a:buSzPct val="90000"/>
              <a:buFontTx/>
              <a:buAutoNum type="circleNumDbPlain"/>
            </a:pPr>
            <a:r>
              <a:rPr lang="en-US" dirty="0">
                <a:latin typeface="Arial" charset="0"/>
              </a:rPr>
              <a:t>Push and </a:t>
            </a:r>
            <a:r>
              <a:rPr lang="en-US" dirty="0" smtClean="0">
                <a:latin typeface="Arial" charset="0"/>
              </a:rPr>
              <a:t>Pull</a:t>
            </a:r>
          </a:p>
          <a:p>
            <a:r>
              <a:rPr lang="en-US" dirty="0" smtClean="0">
                <a:latin typeface="Arial" charset="0"/>
              </a:rPr>
              <a:t>Message signing</a:t>
            </a:r>
          </a:p>
          <a:p>
            <a:r>
              <a:rPr lang="en-US" dirty="0" smtClean="0">
                <a:latin typeface="Arial" charset="0"/>
              </a:rPr>
              <a:t>Using internet connections</a:t>
            </a:r>
            <a:endParaRPr lang="en-US" dirty="0">
              <a:latin typeface="Arial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63763" y="2133600"/>
            <a:ext cx="1081087" cy="1008063"/>
          </a:xfrm>
          <a:prstGeom prst="rect">
            <a:avLst/>
          </a:prstGeom>
          <a:solidFill>
            <a:srgbClr val="66CCFF"/>
          </a:solidFill>
          <a:ln>
            <a:solidFill>
              <a:srgbClr val="0080FF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i="0" dirty="0">
                <a:solidFill>
                  <a:srgbClr val="FFFFFF"/>
                </a:solidFill>
                <a:ea typeface="ＭＳ Ｐゴシック" charset="-128"/>
                <a:cs typeface="ＭＳ Ｐゴシック" charset="-128"/>
              </a:rPr>
              <a:t>MSH</a:t>
            </a:r>
          </a:p>
        </p:txBody>
      </p:sp>
      <p:sp>
        <p:nvSpPr>
          <p:cNvPr id="5" name="Left Arrow 4"/>
          <p:cNvSpPr>
            <a:spLocks noChangeArrowheads="1"/>
          </p:cNvSpPr>
          <p:nvPr/>
        </p:nvSpPr>
        <p:spPr bwMode="auto">
          <a:xfrm>
            <a:off x="1624013" y="2708275"/>
            <a:ext cx="433387" cy="288925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579438" y="2133600"/>
            <a:ext cx="936625" cy="100806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i="0" dirty="0">
                <a:solidFill>
                  <a:schemeClr val="tx1"/>
                </a:solidFill>
              </a:rPr>
              <a:t>Business application</a:t>
            </a:r>
          </a:p>
        </p:txBody>
      </p:sp>
      <p:sp>
        <p:nvSpPr>
          <p:cNvPr id="34823" name="TextBox 15"/>
          <p:cNvSpPr txBox="1">
            <a:spLocks noChangeArrowheads="1"/>
          </p:cNvSpPr>
          <p:nvPr/>
        </p:nvSpPr>
        <p:spPr bwMode="auto">
          <a:xfrm>
            <a:off x="436563" y="1566863"/>
            <a:ext cx="295275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1200"/>
              <a:t>Buyer</a:t>
            </a:r>
          </a:p>
        </p:txBody>
      </p:sp>
      <p:sp>
        <p:nvSpPr>
          <p:cNvPr id="14" name="Right Arrow 13"/>
          <p:cNvSpPr/>
          <p:nvPr/>
        </p:nvSpPr>
        <p:spPr bwMode="auto">
          <a:xfrm>
            <a:off x="3605213" y="2205038"/>
            <a:ext cx="2232025" cy="32385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000" dirty="0">
                <a:latin typeface="+mn-lt"/>
                <a:ea typeface="ＭＳ Ｐゴシック" charset="0"/>
                <a:cs typeface="ＭＳ Ｐゴシック" charset="0"/>
              </a:rPr>
              <a:t>ProcessPurchaseOrder </a:t>
            </a:r>
          </a:p>
        </p:txBody>
      </p:sp>
      <p:sp>
        <p:nvSpPr>
          <p:cNvPr id="16" name="Left Arrow 15"/>
          <p:cNvSpPr/>
          <p:nvPr/>
        </p:nvSpPr>
        <p:spPr bwMode="auto">
          <a:xfrm>
            <a:off x="3605213" y="2636838"/>
            <a:ext cx="2232025" cy="323850"/>
          </a:xfrm>
          <a:prstGeom prst="leftArrow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000" dirty="0">
                <a:latin typeface="+mn-lt"/>
                <a:ea typeface="ＭＳ Ｐゴシック" charset="0"/>
                <a:cs typeface="ＭＳ Ｐゴシック" charset="0"/>
              </a:rPr>
              <a:t>AcknowledgePurchaseOrder </a:t>
            </a:r>
          </a:p>
        </p:txBody>
      </p:sp>
      <p:sp>
        <p:nvSpPr>
          <p:cNvPr id="20" name="Oval 19"/>
          <p:cNvSpPr/>
          <p:nvPr/>
        </p:nvSpPr>
        <p:spPr bwMode="auto">
          <a:xfrm>
            <a:off x="3605663" y="2060848"/>
            <a:ext cx="288032" cy="28803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0" tIns="0" rIns="0" bIns="18000"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+mj-lt"/>
              </a:rPr>
              <a:t>2</a:t>
            </a:r>
          </a:p>
        </p:txBody>
      </p:sp>
      <p:sp>
        <p:nvSpPr>
          <p:cNvPr id="21" name="Oval 20"/>
          <p:cNvSpPr/>
          <p:nvPr/>
        </p:nvSpPr>
        <p:spPr bwMode="auto">
          <a:xfrm>
            <a:off x="5549879" y="2852936"/>
            <a:ext cx="288032" cy="28803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0" tIns="0" rIns="0" bIns="18000"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+mj-lt"/>
              </a:rPr>
              <a:t>5</a:t>
            </a:r>
          </a:p>
        </p:txBody>
      </p:sp>
      <p:sp>
        <p:nvSpPr>
          <p:cNvPr id="22" name="Oval 21"/>
          <p:cNvSpPr/>
          <p:nvPr/>
        </p:nvSpPr>
        <p:spPr bwMode="auto">
          <a:xfrm>
            <a:off x="1805463" y="2924944"/>
            <a:ext cx="288032" cy="28803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0" tIns="0" rIns="0" bIns="18000"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+mj-lt"/>
              </a:rPr>
              <a:t>6</a:t>
            </a:r>
          </a:p>
        </p:txBody>
      </p:sp>
      <p:sp>
        <p:nvSpPr>
          <p:cNvPr id="29" name="Left Arrow 28"/>
          <p:cNvSpPr>
            <a:spLocks noChangeArrowheads="1"/>
          </p:cNvSpPr>
          <p:nvPr/>
        </p:nvSpPr>
        <p:spPr bwMode="auto">
          <a:xfrm flipH="1">
            <a:off x="1624013" y="2276475"/>
            <a:ext cx="433387" cy="288925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" name="Oval 29"/>
          <p:cNvSpPr/>
          <p:nvPr/>
        </p:nvSpPr>
        <p:spPr bwMode="auto">
          <a:xfrm>
            <a:off x="1573498" y="2060848"/>
            <a:ext cx="288032" cy="28803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0" tIns="0" rIns="0" bIns="18000"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+mj-lt"/>
              </a:rPr>
              <a:t>1</a:t>
            </a:r>
          </a:p>
        </p:txBody>
      </p:sp>
      <p:sp>
        <p:nvSpPr>
          <p:cNvPr id="31" name="Rounded Rectangle 30"/>
          <p:cNvSpPr/>
          <p:nvPr/>
        </p:nvSpPr>
        <p:spPr bwMode="auto">
          <a:xfrm>
            <a:off x="5981700" y="1844675"/>
            <a:ext cx="2952750" cy="14398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accent1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Times New Roman" pitchFamily="18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126163" y="2133600"/>
            <a:ext cx="1081087" cy="1008063"/>
          </a:xfrm>
          <a:prstGeom prst="rect">
            <a:avLst/>
          </a:prstGeom>
          <a:solidFill>
            <a:srgbClr val="66CCFF"/>
          </a:solidFill>
          <a:ln>
            <a:solidFill>
              <a:srgbClr val="0080FF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i="0" dirty="0">
                <a:solidFill>
                  <a:srgbClr val="FFFFFF"/>
                </a:solidFill>
                <a:ea typeface="ＭＳ Ｐゴシック" charset="-128"/>
                <a:cs typeface="ＭＳ Ｐゴシック" charset="-128"/>
              </a:rPr>
              <a:t>MSH</a:t>
            </a:r>
          </a:p>
        </p:txBody>
      </p:sp>
      <p:sp>
        <p:nvSpPr>
          <p:cNvPr id="33" name="Left Arrow 32"/>
          <p:cNvSpPr>
            <a:spLocks noChangeArrowheads="1"/>
          </p:cNvSpPr>
          <p:nvPr/>
        </p:nvSpPr>
        <p:spPr bwMode="auto">
          <a:xfrm>
            <a:off x="7348538" y="2708275"/>
            <a:ext cx="433387" cy="288925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" name="Rounded Rectangle 33"/>
          <p:cNvSpPr/>
          <p:nvPr/>
        </p:nvSpPr>
        <p:spPr bwMode="auto">
          <a:xfrm>
            <a:off x="7853363" y="2060575"/>
            <a:ext cx="936625" cy="100806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i="0" dirty="0">
                <a:solidFill>
                  <a:schemeClr val="tx1"/>
                </a:solidFill>
              </a:rPr>
              <a:t>Business application</a:t>
            </a:r>
          </a:p>
        </p:txBody>
      </p:sp>
      <p:sp>
        <p:nvSpPr>
          <p:cNvPr id="34843" name="TextBox 15"/>
          <p:cNvSpPr txBox="1">
            <a:spLocks noChangeArrowheads="1"/>
          </p:cNvSpPr>
          <p:nvPr/>
        </p:nvSpPr>
        <p:spPr bwMode="auto">
          <a:xfrm>
            <a:off x="5981700" y="1566863"/>
            <a:ext cx="295275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1200"/>
              <a:t>Seller</a:t>
            </a:r>
          </a:p>
        </p:txBody>
      </p:sp>
      <p:sp>
        <p:nvSpPr>
          <p:cNvPr id="36" name="Oval 35"/>
          <p:cNvSpPr/>
          <p:nvPr/>
        </p:nvSpPr>
        <p:spPr bwMode="auto">
          <a:xfrm>
            <a:off x="7565334" y="2924944"/>
            <a:ext cx="288032" cy="28803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0" tIns="0" rIns="0" bIns="18000"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+mj-lt"/>
              </a:rPr>
              <a:t>4</a:t>
            </a:r>
          </a:p>
        </p:txBody>
      </p:sp>
      <p:sp>
        <p:nvSpPr>
          <p:cNvPr id="37" name="Left Arrow 36"/>
          <p:cNvSpPr>
            <a:spLocks noChangeArrowheads="1"/>
          </p:cNvSpPr>
          <p:nvPr/>
        </p:nvSpPr>
        <p:spPr bwMode="auto">
          <a:xfrm flipH="1">
            <a:off x="7350125" y="2276475"/>
            <a:ext cx="433388" cy="288925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" name="Oval 37"/>
          <p:cNvSpPr/>
          <p:nvPr/>
        </p:nvSpPr>
        <p:spPr bwMode="auto">
          <a:xfrm>
            <a:off x="7278071" y="2060848"/>
            <a:ext cx="288032" cy="28803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0" tIns="0" rIns="0" bIns="18000"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+mj-lt"/>
              </a:rPr>
              <a:t>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ounded Rectangle 25"/>
          <p:cNvSpPr/>
          <p:nvPr/>
        </p:nvSpPr>
        <p:spPr bwMode="auto">
          <a:xfrm>
            <a:off x="468313" y="1844675"/>
            <a:ext cx="2951162" cy="14398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accent1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Times New Roman" pitchFamily="18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Black" charset="0"/>
              </a:rPr>
              <a:t>Scenario 1 – Push and Push</a:t>
            </a:r>
          </a:p>
        </p:txBody>
      </p:sp>
      <p:sp>
        <p:nvSpPr>
          <p:cNvPr id="4" name="Rectangle 3"/>
          <p:cNvSpPr/>
          <p:nvPr/>
        </p:nvSpPr>
        <p:spPr>
          <a:xfrm>
            <a:off x="2163763" y="2133600"/>
            <a:ext cx="1081087" cy="1008063"/>
          </a:xfrm>
          <a:prstGeom prst="rect">
            <a:avLst/>
          </a:prstGeom>
          <a:solidFill>
            <a:srgbClr val="66CCFF"/>
          </a:solidFill>
          <a:ln>
            <a:solidFill>
              <a:srgbClr val="0080FF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i="0" dirty="0">
                <a:solidFill>
                  <a:srgbClr val="FFFFFF"/>
                </a:solidFill>
                <a:ea typeface="ＭＳ Ｐゴシック" charset="-128"/>
                <a:cs typeface="ＭＳ Ｐゴシック" charset="-128"/>
              </a:rPr>
              <a:t>MSH</a:t>
            </a:r>
          </a:p>
        </p:txBody>
      </p:sp>
      <p:sp>
        <p:nvSpPr>
          <p:cNvPr id="5" name="Left Arrow 4"/>
          <p:cNvSpPr>
            <a:spLocks noChangeArrowheads="1"/>
          </p:cNvSpPr>
          <p:nvPr/>
        </p:nvSpPr>
        <p:spPr bwMode="auto">
          <a:xfrm>
            <a:off x="1624013" y="2708275"/>
            <a:ext cx="433387" cy="288925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579438" y="2133600"/>
            <a:ext cx="936625" cy="100806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i="0" dirty="0">
                <a:solidFill>
                  <a:schemeClr val="tx1"/>
                </a:solidFill>
              </a:rPr>
              <a:t>Business application</a:t>
            </a:r>
          </a:p>
        </p:txBody>
      </p:sp>
      <p:sp>
        <p:nvSpPr>
          <p:cNvPr id="36870" name="TextBox 15"/>
          <p:cNvSpPr txBox="1">
            <a:spLocks noChangeArrowheads="1"/>
          </p:cNvSpPr>
          <p:nvPr/>
        </p:nvSpPr>
        <p:spPr bwMode="auto">
          <a:xfrm>
            <a:off x="436563" y="1566863"/>
            <a:ext cx="295275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1200"/>
              <a:t>Buyer</a:t>
            </a:r>
          </a:p>
        </p:txBody>
      </p:sp>
      <p:sp>
        <p:nvSpPr>
          <p:cNvPr id="22" name="Oval 21"/>
          <p:cNvSpPr/>
          <p:nvPr/>
        </p:nvSpPr>
        <p:spPr bwMode="auto">
          <a:xfrm>
            <a:off x="1805463" y="2924944"/>
            <a:ext cx="288032" cy="28803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0" tIns="0" rIns="0" bIns="18000"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+mj-lt"/>
              </a:rPr>
              <a:t>6</a:t>
            </a:r>
          </a:p>
        </p:txBody>
      </p:sp>
      <p:sp>
        <p:nvSpPr>
          <p:cNvPr id="29" name="Left Arrow 28"/>
          <p:cNvSpPr>
            <a:spLocks noChangeArrowheads="1"/>
          </p:cNvSpPr>
          <p:nvPr/>
        </p:nvSpPr>
        <p:spPr bwMode="auto">
          <a:xfrm flipH="1">
            <a:off x="1624013" y="2276475"/>
            <a:ext cx="433387" cy="288925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" name="Oval 29"/>
          <p:cNvSpPr/>
          <p:nvPr/>
        </p:nvSpPr>
        <p:spPr bwMode="auto">
          <a:xfrm>
            <a:off x="1573498" y="2060848"/>
            <a:ext cx="288032" cy="28803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0" tIns="0" rIns="0" bIns="18000"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+mj-lt"/>
              </a:rPr>
              <a:t>1</a:t>
            </a:r>
          </a:p>
        </p:txBody>
      </p:sp>
      <p:sp>
        <p:nvSpPr>
          <p:cNvPr id="31" name="Rounded Rectangle 30"/>
          <p:cNvSpPr/>
          <p:nvPr/>
        </p:nvSpPr>
        <p:spPr bwMode="auto">
          <a:xfrm>
            <a:off x="5981700" y="1844675"/>
            <a:ext cx="2952750" cy="14398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accent1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Times New Roman" pitchFamily="18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126163" y="2133600"/>
            <a:ext cx="1081087" cy="1008063"/>
          </a:xfrm>
          <a:prstGeom prst="rect">
            <a:avLst/>
          </a:prstGeom>
          <a:solidFill>
            <a:srgbClr val="66CCFF"/>
          </a:solidFill>
          <a:ln>
            <a:solidFill>
              <a:srgbClr val="0080FF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i="0" dirty="0">
                <a:solidFill>
                  <a:srgbClr val="FFFFFF"/>
                </a:solidFill>
                <a:ea typeface="ＭＳ Ｐゴシック" charset="-128"/>
                <a:cs typeface="ＭＳ Ｐゴシック" charset="-128"/>
              </a:rPr>
              <a:t>MSH</a:t>
            </a:r>
          </a:p>
        </p:txBody>
      </p:sp>
      <p:sp>
        <p:nvSpPr>
          <p:cNvPr id="33" name="Left Arrow 32"/>
          <p:cNvSpPr>
            <a:spLocks noChangeArrowheads="1"/>
          </p:cNvSpPr>
          <p:nvPr/>
        </p:nvSpPr>
        <p:spPr bwMode="auto">
          <a:xfrm>
            <a:off x="7348538" y="2708275"/>
            <a:ext cx="433387" cy="288925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" name="Rounded Rectangle 33"/>
          <p:cNvSpPr/>
          <p:nvPr/>
        </p:nvSpPr>
        <p:spPr bwMode="auto">
          <a:xfrm>
            <a:off x="7853363" y="2060575"/>
            <a:ext cx="936625" cy="100806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i="0" dirty="0">
                <a:solidFill>
                  <a:schemeClr val="tx1"/>
                </a:solidFill>
              </a:rPr>
              <a:t>Business application</a:t>
            </a:r>
          </a:p>
        </p:txBody>
      </p:sp>
      <p:sp>
        <p:nvSpPr>
          <p:cNvPr id="36882" name="TextBox 15"/>
          <p:cNvSpPr txBox="1">
            <a:spLocks noChangeArrowheads="1"/>
          </p:cNvSpPr>
          <p:nvPr/>
        </p:nvSpPr>
        <p:spPr bwMode="auto">
          <a:xfrm>
            <a:off x="5981700" y="1566863"/>
            <a:ext cx="295275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1200"/>
              <a:t>Seller</a:t>
            </a:r>
          </a:p>
        </p:txBody>
      </p:sp>
      <p:sp>
        <p:nvSpPr>
          <p:cNvPr id="36" name="Oval 35"/>
          <p:cNvSpPr/>
          <p:nvPr/>
        </p:nvSpPr>
        <p:spPr bwMode="auto">
          <a:xfrm>
            <a:off x="7565334" y="2924944"/>
            <a:ext cx="288032" cy="28803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0" tIns="0" rIns="0" bIns="18000"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+mj-lt"/>
              </a:rPr>
              <a:t>4</a:t>
            </a:r>
          </a:p>
        </p:txBody>
      </p:sp>
      <p:sp>
        <p:nvSpPr>
          <p:cNvPr id="37" name="Left Arrow 36"/>
          <p:cNvSpPr>
            <a:spLocks noChangeArrowheads="1"/>
          </p:cNvSpPr>
          <p:nvPr/>
        </p:nvSpPr>
        <p:spPr bwMode="auto">
          <a:xfrm flipH="1">
            <a:off x="7350125" y="2276475"/>
            <a:ext cx="433388" cy="288925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" name="Oval 37"/>
          <p:cNvSpPr/>
          <p:nvPr/>
        </p:nvSpPr>
        <p:spPr bwMode="auto">
          <a:xfrm>
            <a:off x="7278071" y="2060848"/>
            <a:ext cx="288032" cy="28803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0" tIns="0" rIns="0" bIns="18000"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+mj-lt"/>
              </a:rPr>
              <a:t>3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4005263"/>
            <a:ext cx="8001000" cy="2376487"/>
          </a:xfrm>
        </p:spPr>
        <p:txBody>
          <a:bodyPr/>
          <a:lstStyle/>
          <a:p>
            <a:r>
              <a:rPr lang="en-US">
                <a:latin typeface="Arial" charset="0"/>
              </a:rPr>
              <a:t>Two HTTP requests</a:t>
            </a:r>
          </a:p>
          <a:p>
            <a:r>
              <a:rPr lang="en-US">
                <a:latin typeface="Arial" charset="0"/>
              </a:rPr>
              <a:t>Receipts sent in the HTTP response</a:t>
            </a:r>
          </a:p>
        </p:txBody>
      </p:sp>
      <p:cxnSp>
        <p:nvCxnSpPr>
          <p:cNvPr id="11" name="Straight Arrow Connector 10"/>
          <p:cNvCxnSpPr>
            <a:cxnSpLocks noChangeShapeType="1"/>
          </p:cNvCxnSpPr>
          <p:nvPr/>
        </p:nvCxnSpPr>
        <p:spPr bwMode="auto">
          <a:xfrm>
            <a:off x="3635375" y="2205038"/>
            <a:ext cx="2160588" cy="0"/>
          </a:xfrm>
          <a:prstGeom prst="straightConnector1">
            <a:avLst/>
          </a:prstGeom>
          <a:noFill/>
          <a:ln w="28575">
            <a:solidFill>
              <a:srgbClr val="FF66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2" name="Rectangle 11"/>
          <p:cNvSpPr/>
          <p:nvPr/>
        </p:nvSpPr>
        <p:spPr>
          <a:xfrm>
            <a:off x="3635375" y="1943100"/>
            <a:ext cx="2160588" cy="2619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100" dirty="0">
                <a:latin typeface="+mn-lt"/>
                <a:ea typeface="ＭＳ Ｐゴシック" charset="0"/>
                <a:cs typeface="ＭＳ Ｐゴシック" charset="0"/>
              </a:rPr>
              <a:t>ProcessPurchaseOrder </a:t>
            </a:r>
          </a:p>
        </p:txBody>
      </p:sp>
      <p:cxnSp>
        <p:nvCxnSpPr>
          <p:cNvPr id="39" name="Straight Arrow Connector 38"/>
          <p:cNvCxnSpPr>
            <a:cxnSpLocks noChangeShapeType="1"/>
          </p:cNvCxnSpPr>
          <p:nvPr/>
        </p:nvCxnSpPr>
        <p:spPr bwMode="auto">
          <a:xfrm flipH="1">
            <a:off x="3635375" y="2492375"/>
            <a:ext cx="2160588" cy="0"/>
          </a:xfrm>
          <a:prstGeom prst="straightConnector1">
            <a:avLst/>
          </a:prstGeom>
          <a:noFill/>
          <a:ln w="28575">
            <a:solidFill>
              <a:srgbClr val="FF6600"/>
            </a:solidFill>
            <a:prstDash val="sys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40" name="Rectangle 39"/>
          <p:cNvSpPr/>
          <p:nvPr/>
        </p:nvSpPr>
        <p:spPr>
          <a:xfrm>
            <a:off x="3635375" y="2232025"/>
            <a:ext cx="2160588" cy="2603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100" dirty="0" smtClean="0">
                <a:latin typeface="+mn-lt"/>
                <a:ea typeface="ＭＳ Ｐゴシック" charset="0"/>
                <a:cs typeface="ＭＳ Ｐゴシック" charset="0"/>
              </a:rPr>
              <a:t>ebMS Receipt</a:t>
            </a:r>
            <a:endParaRPr lang="en-US" sz="1100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45" name="Straight Arrow Connector 44"/>
          <p:cNvCxnSpPr>
            <a:cxnSpLocks noChangeShapeType="1"/>
          </p:cNvCxnSpPr>
          <p:nvPr/>
        </p:nvCxnSpPr>
        <p:spPr bwMode="auto">
          <a:xfrm flipH="1">
            <a:off x="3635375" y="2924175"/>
            <a:ext cx="2160588" cy="0"/>
          </a:xfrm>
          <a:prstGeom prst="straightConnector1">
            <a:avLst/>
          </a:prstGeom>
          <a:noFill/>
          <a:ln w="28575">
            <a:solidFill>
              <a:srgbClr val="FF66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46" name="Rectangle 45"/>
          <p:cNvSpPr/>
          <p:nvPr/>
        </p:nvSpPr>
        <p:spPr>
          <a:xfrm>
            <a:off x="3635375" y="2663825"/>
            <a:ext cx="2016125" cy="2603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100" dirty="0">
                <a:latin typeface="+mn-lt"/>
                <a:ea typeface="ＭＳ Ｐゴシック" charset="0"/>
                <a:cs typeface="ＭＳ Ｐゴシック" charset="0"/>
              </a:rPr>
              <a:t>AcknowledgePurchaseOrder </a:t>
            </a:r>
          </a:p>
        </p:txBody>
      </p:sp>
      <p:cxnSp>
        <p:nvCxnSpPr>
          <p:cNvPr id="47" name="Straight Arrow Connector 46"/>
          <p:cNvCxnSpPr>
            <a:cxnSpLocks noChangeShapeType="1"/>
          </p:cNvCxnSpPr>
          <p:nvPr/>
        </p:nvCxnSpPr>
        <p:spPr bwMode="auto">
          <a:xfrm>
            <a:off x="3635375" y="3213100"/>
            <a:ext cx="2160588" cy="0"/>
          </a:xfrm>
          <a:prstGeom prst="straightConnector1">
            <a:avLst/>
          </a:prstGeom>
          <a:noFill/>
          <a:ln w="28575">
            <a:solidFill>
              <a:srgbClr val="FF6600"/>
            </a:solidFill>
            <a:prstDash val="sys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48" name="Rectangle 47"/>
          <p:cNvSpPr/>
          <p:nvPr/>
        </p:nvSpPr>
        <p:spPr>
          <a:xfrm>
            <a:off x="3635375" y="2951163"/>
            <a:ext cx="2160588" cy="2619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100" dirty="0" smtClean="0">
                <a:latin typeface="+mn-lt"/>
                <a:ea typeface="ＭＳ Ｐゴシック" charset="0"/>
                <a:cs typeface="ＭＳ Ｐゴシック" charset="0"/>
              </a:rPr>
              <a:t>ebMS Receipt</a:t>
            </a:r>
            <a:endParaRPr lang="en-US" sz="1100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3491880" y="1916832"/>
            <a:ext cx="288032" cy="28803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0" tIns="0" rIns="0" bIns="18000"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+mj-lt"/>
              </a:rPr>
              <a:t>2</a:t>
            </a:r>
          </a:p>
        </p:txBody>
      </p:sp>
      <p:sp>
        <p:nvSpPr>
          <p:cNvPr id="50" name="Oval 49"/>
          <p:cNvSpPr/>
          <p:nvPr/>
        </p:nvSpPr>
        <p:spPr bwMode="auto">
          <a:xfrm>
            <a:off x="5580112" y="2276872"/>
            <a:ext cx="288032" cy="28803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0" tIns="0" rIns="0" bIns="18000"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+mj-lt"/>
              </a:rPr>
              <a:t>3</a:t>
            </a:r>
          </a:p>
        </p:txBody>
      </p:sp>
      <p:sp>
        <p:nvSpPr>
          <p:cNvPr id="51" name="Oval 50"/>
          <p:cNvSpPr/>
          <p:nvPr/>
        </p:nvSpPr>
        <p:spPr bwMode="auto">
          <a:xfrm>
            <a:off x="5580112" y="2708920"/>
            <a:ext cx="288032" cy="28803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0" tIns="0" rIns="0" bIns="18000"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+mj-lt"/>
              </a:rPr>
              <a:t>5</a:t>
            </a:r>
          </a:p>
        </p:txBody>
      </p:sp>
      <p:sp>
        <p:nvSpPr>
          <p:cNvPr id="52" name="Oval 51"/>
          <p:cNvSpPr/>
          <p:nvPr/>
        </p:nvSpPr>
        <p:spPr bwMode="auto">
          <a:xfrm>
            <a:off x="3491880" y="2996952"/>
            <a:ext cx="288032" cy="28803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0" tIns="0" rIns="0" bIns="18000"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+mj-lt"/>
              </a:rPr>
              <a:t>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9" grpId="0" animBg="1"/>
      <p:bldP spid="33" grpId="0" animBg="1"/>
      <p:bldP spid="37" grpId="0" animBg="1"/>
      <p:bldP spid="7" grpId="0" build="p"/>
      <p:bldP spid="12" grpId="0"/>
      <p:bldP spid="40" grpId="0"/>
      <p:bldP spid="46" grpId="0"/>
      <p:bldP spid="4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ounded Rectangle 25"/>
          <p:cNvSpPr/>
          <p:nvPr/>
        </p:nvSpPr>
        <p:spPr bwMode="auto">
          <a:xfrm>
            <a:off x="468313" y="1844675"/>
            <a:ext cx="2951162" cy="14398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accent1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Times New Roman" pitchFamily="18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Black" charset="0"/>
              </a:rPr>
              <a:t>Scenario 2 – Push and Pull</a:t>
            </a:r>
          </a:p>
        </p:txBody>
      </p:sp>
      <p:sp>
        <p:nvSpPr>
          <p:cNvPr id="4" name="Rectangle 3"/>
          <p:cNvSpPr/>
          <p:nvPr/>
        </p:nvSpPr>
        <p:spPr>
          <a:xfrm>
            <a:off x="2163763" y="2133600"/>
            <a:ext cx="1081087" cy="1008063"/>
          </a:xfrm>
          <a:prstGeom prst="rect">
            <a:avLst/>
          </a:prstGeom>
          <a:solidFill>
            <a:srgbClr val="66CCFF"/>
          </a:solidFill>
          <a:ln>
            <a:solidFill>
              <a:srgbClr val="0080FF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i="0" dirty="0">
                <a:solidFill>
                  <a:srgbClr val="FFFFFF"/>
                </a:solidFill>
                <a:ea typeface="ＭＳ Ｐゴシック" charset="-128"/>
                <a:cs typeface="ＭＳ Ｐゴシック" charset="-128"/>
              </a:rPr>
              <a:t>MSH</a:t>
            </a:r>
          </a:p>
        </p:txBody>
      </p:sp>
      <p:sp>
        <p:nvSpPr>
          <p:cNvPr id="5" name="Left Arrow 4"/>
          <p:cNvSpPr>
            <a:spLocks noChangeArrowheads="1"/>
          </p:cNvSpPr>
          <p:nvPr/>
        </p:nvSpPr>
        <p:spPr bwMode="auto">
          <a:xfrm>
            <a:off x="1624013" y="2708275"/>
            <a:ext cx="433387" cy="288925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579438" y="2133600"/>
            <a:ext cx="936625" cy="100806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i="0" dirty="0">
                <a:solidFill>
                  <a:schemeClr val="tx1"/>
                </a:solidFill>
              </a:rPr>
              <a:t>Business application</a:t>
            </a:r>
          </a:p>
        </p:txBody>
      </p:sp>
      <p:sp>
        <p:nvSpPr>
          <p:cNvPr id="37894" name="TextBox 15"/>
          <p:cNvSpPr txBox="1">
            <a:spLocks noChangeArrowheads="1"/>
          </p:cNvSpPr>
          <p:nvPr/>
        </p:nvSpPr>
        <p:spPr bwMode="auto">
          <a:xfrm>
            <a:off x="436563" y="1566863"/>
            <a:ext cx="295275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1200"/>
              <a:t>Buyer</a:t>
            </a:r>
          </a:p>
        </p:txBody>
      </p:sp>
      <p:sp>
        <p:nvSpPr>
          <p:cNvPr id="22" name="Oval 21"/>
          <p:cNvSpPr/>
          <p:nvPr/>
        </p:nvSpPr>
        <p:spPr bwMode="auto">
          <a:xfrm>
            <a:off x="1805463" y="2924944"/>
            <a:ext cx="288032" cy="28803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0" tIns="0" rIns="0" bIns="18000"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+mj-lt"/>
              </a:rPr>
              <a:t>7</a:t>
            </a:r>
          </a:p>
        </p:txBody>
      </p:sp>
      <p:sp>
        <p:nvSpPr>
          <p:cNvPr id="29" name="Left Arrow 28"/>
          <p:cNvSpPr>
            <a:spLocks noChangeArrowheads="1"/>
          </p:cNvSpPr>
          <p:nvPr/>
        </p:nvSpPr>
        <p:spPr bwMode="auto">
          <a:xfrm flipH="1">
            <a:off x="1624013" y="2276475"/>
            <a:ext cx="433387" cy="288925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" name="Oval 29"/>
          <p:cNvSpPr/>
          <p:nvPr/>
        </p:nvSpPr>
        <p:spPr bwMode="auto">
          <a:xfrm>
            <a:off x="1573498" y="2060848"/>
            <a:ext cx="288032" cy="28803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0" tIns="0" rIns="0" bIns="18000"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+mj-lt"/>
              </a:rPr>
              <a:t>1</a:t>
            </a:r>
          </a:p>
        </p:txBody>
      </p:sp>
      <p:sp>
        <p:nvSpPr>
          <p:cNvPr id="31" name="Rounded Rectangle 30"/>
          <p:cNvSpPr/>
          <p:nvPr/>
        </p:nvSpPr>
        <p:spPr bwMode="auto">
          <a:xfrm>
            <a:off x="5981700" y="1844675"/>
            <a:ext cx="2952750" cy="14398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accent1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Times New Roman" pitchFamily="18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126163" y="2133600"/>
            <a:ext cx="1081087" cy="1008063"/>
          </a:xfrm>
          <a:prstGeom prst="rect">
            <a:avLst/>
          </a:prstGeom>
          <a:solidFill>
            <a:srgbClr val="66CCFF"/>
          </a:solidFill>
          <a:ln>
            <a:solidFill>
              <a:srgbClr val="0080FF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i="0" dirty="0">
                <a:solidFill>
                  <a:srgbClr val="FFFFFF"/>
                </a:solidFill>
                <a:ea typeface="ＭＳ Ｐゴシック" charset="-128"/>
                <a:cs typeface="ＭＳ Ｐゴシック" charset="-128"/>
              </a:rPr>
              <a:t>MSH</a:t>
            </a:r>
          </a:p>
        </p:txBody>
      </p:sp>
      <p:sp>
        <p:nvSpPr>
          <p:cNvPr id="33" name="Left Arrow 32"/>
          <p:cNvSpPr>
            <a:spLocks noChangeArrowheads="1"/>
          </p:cNvSpPr>
          <p:nvPr/>
        </p:nvSpPr>
        <p:spPr bwMode="auto">
          <a:xfrm>
            <a:off x="7348538" y="2708275"/>
            <a:ext cx="433387" cy="288925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" name="Rounded Rectangle 33"/>
          <p:cNvSpPr/>
          <p:nvPr/>
        </p:nvSpPr>
        <p:spPr bwMode="auto">
          <a:xfrm>
            <a:off x="7853363" y="2060575"/>
            <a:ext cx="936625" cy="100806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i="0" dirty="0">
                <a:solidFill>
                  <a:schemeClr val="tx1"/>
                </a:solidFill>
              </a:rPr>
              <a:t>Business application</a:t>
            </a:r>
          </a:p>
        </p:txBody>
      </p:sp>
      <p:sp>
        <p:nvSpPr>
          <p:cNvPr id="37906" name="TextBox 15"/>
          <p:cNvSpPr txBox="1">
            <a:spLocks noChangeArrowheads="1"/>
          </p:cNvSpPr>
          <p:nvPr/>
        </p:nvSpPr>
        <p:spPr bwMode="auto">
          <a:xfrm>
            <a:off x="5981700" y="1566863"/>
            <a:ext cx="295275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1200"/>
              <a:t>Seller</a:t>
            </a:r>
          </a:p>
        </p:txBody>
      </p:sp>
      <p:sp>
        <p:nvSpPr>
          <p:cNvPr id="36" name="Oval 35"/>
          <p:cNvSpPr/>
          <p:nvPr/>
        </p:nvSpPr>
        <p:spPr bwMode="auto">
          <a:xfrm>
            <a:off x="7565334" y="2924944"/>
            <a:ext cx="288032" cy="28803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0" tIns="0" rIns="0" bIns="18000"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+mj-lt"/>
              </a:rPr>
              <a:t>4</a:t>
            </a:r>
          </a:p>
        </p:txBody>
      </p:sp>
      <p:sp>
        <p:nvSpPr>
          <p:cNvPr id="37" name="Left Arrow 36"/>
          <p:cNvSpPr>
            <a:spLocks noChangeArrowheads="1"/>
          </p:cNvSpPr>
          <p:nvPr/>
        </p:nvSpPr>
        <p:spPr bwMode="auto">
          <a:xfrm flipH="1">
            <a:off x="7350125" y="2276475"/>
            <a:ext cx="433388" cy="288925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" name="Oval 37"/>
          <p:cNvSpPr/>
          <p:nvPr/>
        </p:nvSpPr>
        <p:spPr bwMode="auto">
          <a:xfrm>
            <a:off x="7278071" y="2060848"/>
            <a:ext cx="288032" cy="28803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0" tIns="0" rIns="0" bIns="18000"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+mj-lt"/>
              </a:rPr>
              <a:t>3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3716338"/>
            <a:ext cx="8001000" cy="2665412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Three HTTP requests</a:t>
            </a:r>
          </a:p>
          <a:p>
            <a:r>
              <a:rPr lang="en-US" dirty="0">
                <a:latin typeface="Arial" charset="0"/>
              </a:rPr>
              <a:t>Receipt for PO sent in the HTTP response</a:t>
            </a:r>
          </a:p>
          <a:p>
            <a:r>
              <a:rPr lang="en-US" dirty="0">
                <a:latin typeface="Arial" charset="0"/>
              </a:rPr>
              <a:t>Receipt for PO Acknowledgement sent in separate HTTP connection</a:t>
            </a:r>
          </a:p>
        </p:txBody>
      </p:sp>
      <p:cxnSp>
        <p:nvCxnSpPr>
          <p:cNvPr id="11" name="Straight Arrow Connector 10"/>
          <p:cNvCxnSpPr>
            <a:cxnSpLocks noChangeShapeType="1"/>
          </p:cNvCxnSpPr>
          <p:nvPr/>
        </p:nvCxnSpPr>
        <p:spPr bwMode="auto">
          <a:xfrm>
            <a:off x="3635375" y="2060575"/>
            <a:ext cx="2160588" cy="0"/>
          </a:xfrm>
          <a:prstGeom prst="straightConnector1">
            <a:avLst/>
          </a:prstGeom>
          <a:noFill/>
          <a:ln w="28575">
            <a:solidFill>
              <a:srgbClr val="FF66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2" name="Rectangle 11"/>
          <p:cNvSpPr/>
          <p:nvPr/>
        </p:nvSpPr>
        <p:spPr>
          <a:xfrm>
            <a:off x="3635375" y="1816100"/>
            <a:ext cx="2160588" cy="2619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100" dirty="0">
                <a:latin typeface="+mn-lt"/>
                <a:ea typeface="ＭＳ Ｐゴシック" charset="0"/>
                <a:cs typeface="ＭＳ Ｐゴシック" charset="0"/>
              </a:rPr>
              <a:t>ProcessPurchaseOrder </a:t>
            </a:r>
          </a:p>
        </p:txBody>
      </p:sp>
      <p:cxnSp>
        <p:nvCxnSpPr>
          <p:cNvPr id="39" name="Straight Arrow Connector 38"/>
          <p:cNvCxnSpPr>
            <a:cxnSpLocks noChangeShapeType="1"/>
          </p:cNvCxnSpPr>
          <p:nvPr/>
        </p:nvCxnSpPr>
        <p:spPr bwMode="auto">
          <a:xfrm flipH="1">
            <a:off x="3635375" y="2349500"/>
            <a:ext cx="2160588" cy="0"/>
          </a:xfrm>
          <a:prstGeom prst="straightConnector1">
            <a:avLst/>
          </a:prstGeom>
          <a:noFill/>
          <a:ln w="28575">
            <a:solidFill>
              <a:srgbClr val="FF6600"/>
            </a:solidFill>
            <a:prstDash val="sys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40" name="Rectangle 39"/>
          <p:cNvSpPr/>
          <p:nvPr/>
        </p:nvSpPr>
        <p:spPr>
          <a:xfrm>
            <a:off x="3635375" y="2103438"/>
            <a:ext cx="2160588" cy="2619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100" dirty="0" smtClean="0">
                <a:latin typeface="+mn-lt"/>
                <a:ea typeface="ＭＳ Ｐゴシック" charset="0"/>
                <a:cs typeface="ＭＳ Ｐゴシック" charset="0"/>
              </a:rPr>
              <a:t>ebMS Receipt</a:t>
            </a:r>
            <a:endParaRPr lang="en-US" sz="1100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45" name="Straight Arrow Connector 44"/>
          <p:cNvCxnSpPr>
            <a:cxnSpLocks noChangeShapeType="1"/>
          </p:cNvCxnSpPr>
          <p:nvPr/>
        </p:nvCxnSpPr>
        <p:spPr bwMode="auto">
          <a:xfrm>
            <a:off x="3635375" y="3213100"/>
            <a:ext cx="2160588" cy="0"/>
          </a:xfrm>
          <a:prstGeom prst="straightConnector1">
            <a:avLst/>
          </a:prstGeom>
          <a:noFill/>
          <a:ln w="28575">
            <a:solidFill>
              <a:srgbClr val="FF66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46" name="Rectangle 45"/>
          <p:cNvSpPr/>
          <p:nvPr/>
        </p:nvSpPr>
        <p:spPr>
          <a:xfrm>
            <a:off x="3635375" y="2651125"/>
            <a:ext cx="2016125" cy="2603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100" dirty="0">
                <a:latin typeface="+mn-lt"/>
                <a:ea typeface="ＭＳ Ｐゴシック" charset="0"/>
                <a:cs typeface="ＭＳ Ｐゴシック" charset="0"/>
              </a:rPr>
              <a:t>AcknowledgePurchaseOrder </a:t>
            </a:r>
          </a:p>
        </p:txBody>
      </p:sp>
      <p:sp>
        <p:nvSpPr>
          <p:cNvPr id="48" name="Rectangle 47"/>
          <p:cNvSpPr/>
          <p:nvPr/>
        </p:nvSpPr>
        <p:spPr>
          <a:xfrm>
            <a:off x="3635375" y="2989263"/>
            <a:ext cx="2160588" cy="2603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100" dirty="0" smtClean="0">
                <a:latin typeface="+mn-lt"/>
                <a:ea typeface="ＭＳ Ｐゴシック" charset="0"/>
                <a:cs typeface="ＭＳ Ｐゴシック" charset="0"/>
              </a:rPr>
              <a:t>ebMS Receipt</a:t>
            </a:r>
            <a:endParaRPr lang="en-US" sz="1100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3527884" y="1772816"/>
            <a:ext cx="288032" cy="28803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0" tIns="0" rIns="0" bIns="18000"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+mj-lt"/>
              </a:rPr>
              <a:t>2</a:t>
            </a:r>
          </a:p>
        </p:txBody>
      </p:sp>
      <p:sp>
        <p:nvSpPr>
          <p:cNvPr id="50" name="Oval 49"/>
          <p:cNvSpPr/>
          <p:nvPr/>
        </p:nvSpPr>
        <p:spPr bwMode="auto">
          <a:xfrm>
            <a:off x="5580112" y="2132856"/>
            <a:ext cx="288032" cy="28803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0" tIns="0" rIns="0" bIns="18000"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+mj-lt"/>
              </a:rPr>
              <a:t>3</a:t>
            </a:r>
          </a:p>
        </p:txBody>
      </p:sp>
      <p:sp>
        <p:nvSpPr>
          <p:cNvPr id="51" name="Oval 50"/>
          <p:cNvSpPr/>
          <p:nvPr/>
        </p:nvSpPr>
        <p:spPr bwMode="auto">
          <a:xfrm>
            <a:off x="3527884" y="2996952"/>
            <a:ext cx="288032" cy="28803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0" tIns="0" rIns="0" bIns="18000"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+mj-lt"/>
              </a:rPr>
              <a:t>7</a:t>
            </a:r>
          </a:p>
        </p:txBody>
      </p:sp>
      <p:cxnSp>
        <p:nvCxnSpPr>
          <p:cNvPr id="41" name="Straight Arrow Connector 40"/>
          <p:cNvCxnSpPr>
            <a:cxnSpLocks noChangeShapeType="1"/>
          </p:cNvCxnSpPr>
          <p:nvPr/>
        </p:nvCxnSpPr>
        <p:spPr bwMode="auto">
          <a:xfrm>
            <a:off x="3708400" y="2620963"/>
            <a:ext cx="2159000" cy="0"/>
          </a:xfrm>
          <a:prstGeom prst="straightConnector1">
            <a:avLst/>
          </a:prstGeom>
          <a:noFill/>
          <a:ln w="28575">
            <a:solidFill>
              <a:srgbClr val="FF66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42" name="Oval 41"/>
          <p:cNvSpPr/>
          <p:nvPr/>
        </p:nvSpPr>
        <p:spPr bwMode="auto">
          <a:xfrm>
            <a:off x="3527884" y="2404176"/>
            <a:ext cx="288032" cy="28803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0" tIns="0" rIns="0" bIns="18000"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+mj-lt"/>
              </a:rPr>
              <a:t>5</a:t>
            </a:r>
          </a:p>
        </p:txBody>
      </p:sp>
      <p:sp>
        <p:nvSpPr>
          <p:cNvPr id="43" name="Rectangle 42"/>
          <p:cNvSpPr/>
          <p:nvPr/>
        </p:nvSpPr>
        <p:spPr>
          <a:xfrm>
            <a:off x="3635375" y="2395538"/>
            <a:ext cx="2160588" cy="2619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100" dirty="0" err="1">
                <a:latin typeface="+mn-lt"/>
                <a:ea typeface="ＭＳ Ｐゴシック" charset="0"/>
                <a:cs typeface="ＭＳ Ｐゴシック" charset="0"/>
              </a:rPr>
              <a:t>PullRequest</a:t>
            </a:r>
            <a:endParaRPr lang="en-US" sz="1100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44" name="Straight Arrow Connector 43"/>
          <p:cNvCxnSpPr>
            <a:cxnSpLocks noChangeShapeType="1"/>
          </p:cNvCxnSpPr>
          <p:nvPr/>
        </p:nvCxnSpPr>
        <p:spPr bwMode="auto">
          <a:xfrm flipH="1">
            <a:off x="3708400" y="2911475"/>
            <a:ext cx="2159000" cy="0"/>
          </a:xfrm>
          <a:prstGeom prst="straightConnector1">
            <a:avLst/>
          </a:prstGeom>
          <a:noFill/>
          <a:ln w="28575">
            <a:solidFill>
              <a:srgbClr val="FF6600"/>
            </a:solidFill>
            <a:prstDash val="sys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54" name="Oval 53"/>
          <p:cNvSpPr/>
          <p:nvPr/>
        </p:nvSpPr>
        <p:spPr bwMode="auto">
          <a:xfrm>
            <a:off x="5580112" y="2708920"/>
            <a:ext cx="288032" cy="28803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0" tIns="0" rIns="0" bIns="18000"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+mj-lt"/>
              </a:rPr>
              <a:t>6</a:t>
            </a:r>
          </a:p>
        </p:txBody>
      </p:sp>
      <p:sp>
        <p:nvSpPr>
          <p:cNvPr id="55" name="Can 54"/>
          <p:cNvSpPr/>
          <p:nvPr/>
        </p:nvSpPr>
        <p:spPr bwMode="auto">
          <a:xfrm rot="5400000">
            <a:off x="6507957" y="2572544"/>
            <a:ext cx="160337" cy="720725"/>
          </a:xfrm>
          <a:prstGeom prst="ca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anchor="ctr"/>
          <a:lstStyle/>
          <a:p>
            <a:pPr algn="r">
              <a:defRPr/>
            </a:pPr>
            <a:endParaRPr lang="en-US" dirty="0">
              <a:latin typeface="Times New Roman" pitchFamily="18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6" name="Can 55"/>
          <p:cNvSpPr/>
          <p:nvPr/>
        </p:nvSpPr>
        <p:spPr bwMode="auto">
          <a:xfrm rot="5400000">
            <a:off x="6760369" y="2897982"/>
            <a:ext cx="160337" cy="69850"/>
          </a:xfrm>
          <a:prstGeom prst="can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pitchFamily="18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2.22222E-6 L -0.0625 -0.00023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25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9" grpId="0" animBg="1"/>
      <p:bldP spid="33" grpId="0" animBg="1"/>
      <p:bldP spid="37" grpId="0" animBg="1"/>
      <p:bldP spid="7" grpId="0" build="p"/>
      <p:bldP spid="12" grpId="0"/>
      <p:bldP spid="40" grpId="0"/>
      <p:bldP spid="46" grpId="0"/>
      <p:bldP spid="48" grpId="0"/>
      <p:bldP spid="43" grpId="0"/>
      <p:bldP spid="56" grpId="0" animBg="1"/>
      <p:bldP spid="56" grpId="1" animBg="1"/>
      <p:bldP spid="56" grpId="2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Black" charset="0"/>
              </a:rPr>
              <a:t>Demo 1</a:t>
            </a:r>
          </a:p>
        </p:txBody>
      </p:sp>
      <p:sp>
        <p:nvSpPr>
          <p:cNvPr id="21" name="Rounded Rectangle 20"/>
          <p:cNvSpPr/>
          <p:nvPr/>
        </p:nvSpPr>
        <p:spPr bwMode="auto">
          <a:xfrm>
            <a:off x="468313" y="1844675"/>
            <a:ext cx="2951162" cy="14398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accent1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Times New Roman" pitchFamily="18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163763" y="2133600"/>
            <a:ext cx="1081087" cy="1008063"/>
          </a:xfrm>
          <a:prstGeom prst="rect">
            <a:avLst/>
          </a:prstGeom>
          <a:solidFill>
            <a:srgbClr val="66CCFF"/>
          </a:solidFill>
          <a:ln>
            <a:solidFill>
              <a:srgbClr val="0080FF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i="0" dirty="0">
                <a:solidFill>
                  <a:srgbClr val="FFFFFF"/>
                </a:solidFill>
                <a:ea typeface="ＭＳ Ｐゴシック" charset="-128"/>
                <a:cs typeface="ＭＳ Ｐゴシック" charset="-128"/>
              </a:rPr>
              <a:t>Flame</a:t>
            </a:r>
          </a:p>
          <a:p>
            <a:pPr algn="ctr">
              <a:defRPr/>
            </a:pPr>
            <a:r>
              <a:rPr lang="en-US" i="0" dirty="0">
                <a:solidFill>
                  <a:srgbClr val="FFFFFF"/>
                </a:solidFill>
                <a:ea typeface="ＭＳ Ｐゴシック" charset="-128"/>
                <a:cs typeface="ＭＳ Ｐゴシック" charset="-128"/>
              </a:rPr>
              <a:t>MSH</a:t>
            </a:r>
          </a:p>
        </p:txBody>
      </p:sp>
      <p:sp>
        <p:nvSpPr>
          <p:cNvPr id="39940" name="Left Arrow 22"/>
          <p:cNvSpPr>
            <a:spLocks noChangeArrowheads="1"/>
          </p:cNvSpPr>
          <p:nvPr/>
        </p:nvSpPr>
        <p:spPr bwMode="auto">
          <a:xfrm>
            <a:off x="1624013" y="2708275"/>
            <a:ext cx="433387" cy="288925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Rounded Rectangle 25"/>
          <p:cNvSpPr/>
          <p:nvPr/>
        </p:nvSpPr>
        <p:spPr bwMode="auto">
          <a:xfrm>
            <a:off x="579438" y="2133600"/>
            <a:ext cx="936625" cy="100806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i="0" dirty="0">
                <a:solidFill>
                  <a:schemeClr val="tx1"/>
                </a:solidFill>
              </a:rPr>
              <a:t>Business application</a:t>
            </a:r>
          </a:p>
        </p:txBody>
      </p:sp>
      <p:sp>
        <p:nvSpPr>
          <p:cNvPr id="39942" name="TextBox 15"/>
          <p:cNvSpPr txBox="1">
            <a:spLocks noChangeArrowheads="1"/>
          </p:cNvSpPr>
          <p:nvPr/>
        </p:nvSpPr>
        <p:spPr bwMode="auto">
          <a:xfrm>
            <a:off x="436563" y="1566863"/>
            <a:ext cx="295275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1200"/>
              <a:t>Buyer</a:t>
            </a:r>
          </a:p>
        </p:txBody>
      </p:sp>
      <p:sp>
        <p:nvSpPr>
          <p:cNvPr id="28" name="Oval 27"/>
          <p:cNvSpPr/>
          <p:nvPr/>
        </p:nvSpPr>
        <p:spPr bwMode="auto">
          <a:xfrm>
            <a:off x="1805463" y="2924944"/>
            <a:ext cx="288032" cy="28803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0" tIns="0" rIns="0" bIns="18000"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+mj-lt"/>
              </a:rPr>
              <a:t>6</a:t>
            </a:r>
          </a:p>
        </p:txBody>
      </p:sp>
      <p:sp>
        <p:nvSpPr>
          <p:cNvPr id="39946" name="Left Arrow 29"/>
          <p:cNvSpPr>
            <a:spLocks noChangeArrowheads="1"/>
          </p:cNvSpPr>
          <p:nvPr/>
        </p:nvSpPr>
        <p:spPr bwMode="auto">
          <a:xfrm flipH="1">
            <a:off x="1624013" y="2276475"/>
            <a:ext cx="433387" cy="288925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" name="Oval 30"/>
          <p:cNvSpPr/>
          <p:nvPr/>
        </p:nvSpPr>
        <p:spPr bwMode="auto">
          <a:xfrm>
            <a:off x="1573498" y="2060848"/>
            <a:ext cx="288032" cy="28803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0" tIns="0" rIns="0" bIns="18000"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+mj-lt"/>
              </a:rPr>
              <a:t>1</a:t>
            </a:r>
          </a:p>
        </p:txBody>
      </p:sp>
      <p:sp>
        <p:nvSpPr>
          <p:cNvPr id="34" name="Rounded Rectangle 33"/>
          <p:cNvSpPr/>
          <p:nvPr/>
        </p:nvSpPr>
        <p:spPr bwMode="auto">
          <a:xfrm>
            <a:off x="5981700" y="1844675"/>
            <a:ext cx="2952750" cy="14398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accent1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Times New Roman" pitchFamily="18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126163" y="2133600"/>
            <a:ext cx="1081087" cy="1008063"/>
          </a:xfrm>
          <a:prstGeom prst="rect">
            <a:avLst/>
          </a:prstGeom>
          <a:solidFill>
            <a:srgbClr val="66CCFF"/>
          </a:solidFill>
          <a:ln>
            <a:solidFill>
              <a:srgbClr val="0080FF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i="0" dirty="0" err="1">
                <a:solidFill>
                  <a:srgbClr val="FFFFFF"/>
                </a:solidFill>
                <a:ea typeface="ＭＳ Ｐゴシック" charset="-128"/>
                <a:cs typeface="ＭＳ Ｐゴシック" charset="-128"/>
              </a:rPr>
              <a:t>Axway</a:t>
            </a:r>
            <a:endParaRPr lang="en-US" i="0" dirty="0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  <a:p>
            <a:pPr algn="ctr">
              <a:defRPr/>
            </a:pPr>
            <a:r>
              <a:rPr lang="en-US" i="0" dirty="0">
                <a:solidFill>
                  <a:srgbClr val="FFFFFF"/>
                </a:solidFill>
                <a:ea typeface="ＭＳ Ｐゴシック" charset="-128"/>
                <a:cs typeface="ＭＳ Ｐゴシック" charset="-128"/>
              </a:rPr>
              <a:t>MSH</a:t>
            </a:r>
          </a:p>
        </p:txBody>
      </p:sp>
      <p:sp>
        <p:nvSpPr>
          <p:cNvPr id="39952" name="Left Arrow 35"/>
          <p:cNvSpPr>
            <a:spLocks noChangeArrowheads="1"/>
          </p:cNvSpPr>
          <p:nvPr/>
        </p:nvSpPr>
        <p:spPr bwMode="auto">
          <a:xfrm>
            <a:off x="7348538" y="2708275"/>
            <a:ext cx="433387" cy="288925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" name="Rounded Rectangle 36"/>
          <p:cNvSpPr/>
          <p:nvPr/>
        </p:nvSpPr>
        <p:spPr bwMode="auto">
          <a:xfrm>
            <a:off x="7853363" y="2060575"/>
            <a:ext cx="936625" cy="100806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i="0" dirty="0">
                <a:solidFill>
                  <a:schemeClr val="tx1"/>
                </a:solidFill>
              </a:rPr>
              <a:t>Business application</a:t>
            </a:r>
          </a:p>
        </p:txBody>
      </p:sp>
      <p:sp>
        <p:nvSpPr>
          <p:cNvPr id="39954" name="TextBox 15"/>
          <p:cNvSpPr txBox="1">
            <a:spLocks noChangeArrowheads="1"/>
          </p:cNvSpPr>
          <p:nvPr/>
        </p:nvSpPr>
        <p:spPr bwMode="auto">
          <a:xfrm>
            <a:off x="5981700" y="1566863"/>
            <a:ext cx="295275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1200"/>
              <a:t>Seller</a:t>
            </a:r>
          </a:p>
        </p:txBody>
      </p:sp>
      <p:sp>
        <p:nvSpPr>
          <p:cNvPr id="39" name="Oval 38"/>
          <p:cNvSpPr/>
          <p:nvPr/>
        </p:nvSpPr>
        <p:spPr bwMode="auto">
          <a:xfrm>
            <a:off x="7565334" y="2924944"/>
            <a:ext cx="288032" cy="28803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0" tIns="0" rIns="0" bIns="18000"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+mj-lt"/>
              </a:rPr>
              <a:t>4</a:t>
            </a:r>
          </a:p>
        </p:txBody>
      </p:sp>
      <p:sp>
        <p:nvSpPr>
          <p:cNvPr id="39958" name="Left Arrow 39"/>
          <p:cNvSpPr>
            <a:spLocks noChangeArrowheads="1"/>
          </p:cNvSpPr>
          <p:nvPr/>
        </p:nvSpPr>
        <p:spPr bwMode="auto">
          <a:xfrm flipH="1">
            <a:off x="7350125" y="2276475"/>
            <a:ext cx="433388" cy="288925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" name="Oval 40"/>
          <p:cNvSpPr/>
          <p:nvPr/>
        </p:nvSpPr>
        <p:spPr bwMode="auto">
          <a:xfrm>
            <a:off x="7278071" y="2060848"/>
            <a:ext cx="288032" cy="28803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0" tIns="0" rIns="0" bIns="18000"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+mj-lt"/>
              </a:rPr>
              <a:t>3</a:t>
            </a:r>
          </a:p>
        </p:txBody>
      </p:sp>
      <p:cxnSp>
        <p:nvCxnSpPr>
          <p:cNvPr id="39962" name="Straight Arrow Connector 41"/>
          <p:cNvCxnSpPr>
            <a:cxnSpLocks noChangeShapeType="1"/>
          </p:cNvCxnSpPr>
          <p:nvPr/>
        </p:nvCxnSpPr>
        <p:spPr bwMode="auto">
          <a:xfrm>
            <a:off x="3635375" y="2205038"/>
            <a:ext cx="2160588" cy="0"/>
          </a:xfrm>
          <a:prstGeom prst="straightConnector1">
            <a:avLst/>
          </a:prstGeom>
          <a:noFill/>
          <a:ln w="28575">
            <a:solidFill>
              <a:srgbClr val="FF66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43" name="Rectangle 42"/>
          <p:cNvSpPr/>
          <p:nvPr/>
        </p:nvSpPr>
        <p:spPr>
          <a:xfrm>
            <a:off x="3635375" y="1943100"/>
            <a:ext cx="2160588" cy="2619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100" dirty="0">
                <a:latin typeface="+mn-lt"/>
                <a:ea typeface="ＭＳ Ｐゴシック" charset="0"/>
                <a:cs typeface="ＭＳ Ｐゴシック" charset="0"/>
              </a:rPr>
              <a:t>ProcessPurchaseOrder </a:t>
            </a:r>
          </a:p>
        </p:txBody>
      </p:sp>
      <p:cxnSp>
        <p:nvCxnSpPr>
          <p:cNvPr id="39964" name="Straight Arrow Connector 43"/>
          <p:cNvCxnSpPr>
            <a:cxnSpLocks noChangeShapeType="1"/>
          </p:cNvCxnSpPr>
          <p:nvPr/>
        </p:nvCxnSpPr>
        <p:spPr bwMode="auto">
          <a:xfrm flipH="1">
            <a:off x="3635375" y="2492375"/>
            <a:ext cx="2160588" cy="0"/>
          </a:xfrm>
          <a:prstGeom prst="straightConnector1">
            <a:avLst/>
          </a:prstGeom>
          <a:noFill/>
          <a:ln w="28575">
            <a:solidFill>
              <a:srgbClr val="FF6600"/>
            </a:solidFill>
            <a:prstDash val="sys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45" name="Rectangle 44"/>
          <p:cNvSpPr/>
          <p:nvPr/>
        </p:nvSpPr>
        <p:spPr>
          <a:xfrm>
            <a:off x="3635375" y="2232025"/>
            <a:ext cx="2160588" cy="2603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100" dirty="0" smtClean="0">
                <a:latin typeface="+mn-lt"/>
                <a:ea typeface="ＭＳ Ｐゴシック" charset="0"/>
                <a:cs typeface="ＭＳ Ｐゴシック" charset="0"/>
              </a:rPr>
              <a:t>ebMS Receipt</a:t>
            </a:r>
            <a:endParaRPr lang="en-US" sz="1100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39966" name="Straight Arrow Connector 45"/>
          <p:cNvCxnSpPr>
            <a:cxnSpLocks noChangeShapeType="1"/>
          </p:cNvCxnSpPr>
          <p:nvPr/>
        </p:nvCxnSpPr>
        <p:spPr bwMode="auto">
          <a:xfrm flipH="1">
            <a:off x="3635375" y="2924175"/>
            <a:ext cx="2160588" cy="0"/>
          </a:xfrm>
          <a:prstGeom prst="straightConnector1">
            <a:avLst/>
          </a:prstGeom>
          <a:noFill/>
          <a:ln w="28575">
            <a:solidFill>
              <a:srgbClr val="FF66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47" name="Rectangle 46"/>
          <p:cNvSpPr/>
          <p:nvPr/>
        </p:nvSpPr>
        <p:spPr>
          <a:xfrm>
            <a:off x="3635375" y="2663825"/>
            <a:ext cx="2016125" cy="2603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100" dirty="0">
                <a:latin typeface="+mn-lt"/>
                <a:ea typeface="ＭＳ Ｐゴシック" charset="0"/>
                <a:cs typeface="ＭＳ Ｐゴシック" charset="0"/>
              </a:rPr>
              <a:t>AcknowledgePurchaseOrder </a:t>
            </a:r>
          </a:p>
        </p:txBody>
      </p:sp>
      <p:cxnSp>
        <p:nvCxnSpPr>
          <p:cNvPr id="39968" name="Straight Arrow Connector 47"/>
          <p:cNvCxnSpPr>
            <a:cxnSpLocks noChangeShapeType="1"/>
          </p:cNvCxnSpPr>
          <p:nvPr/>
        </p:nvCxnSpPr>
        <p:spPr bwMode="auto">
          <a:xfrm>
            <a:off x="3635375" y="3213100"/>
            <a:ext cx="2160588" cy="0"/>
          </a:xfrm>
          <a:prstGeom prst="straightConnector1">
            <a:avLst/>
          </a:prstGeom>
          <a:noFill/>
          <a:ln w="28575">
            <a:solidFill>
              <a:srgbClr val="FF6600"/>
            </a:solidFill>
            <a:prstDash val="sys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49" name="Rectangle 48"/>
          <p:cNvSpPr/>
          <p:nvPr/>
        </p:nvSpPr>
        <p:spPr>
          <a:xfrm>
            <a:off x="3635375" y="2951163"/>
            <a:ext cx="2160588" cy="2619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100" dirty="0" smtClean="0">
                <a:latin typeface="+mn-lt"/>
                <a:ea typeface="ＭＳ Ｐゴシック" charset="0"/>
                <a:cs typeface="ＭＳ Ｐゴシック" charset="0"/>
              </a:rPr>
              <a:t>ebMS Receipt</a:t>
            </a:r>
            <a:endParaRPr lang="en-US" sz="1100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3491880" y="1916832"/>
            <a:ext cx="288032" cy="28803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0" tIns="0" rIns="0" bIns="18000"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+mj-lt"/>
              </a:rPr>
              <a:t>2</a:t>
            </a:r>
          </a:p>
        </p:txBody>
      </p:sp>
      <p:sp>
        <p:nvSpPr>
          <p:cNvPr id="51" name="Oval 50"/>
          <p:cNvSpPr/>
          <p:nvPr/>
        </p:nvSpPr>
        <p:spPr bwMode="auto">
          <a:xfrm>
            <a:off x="5580112" y="2276872"/>
            <a:ext cx="288032" cy="28803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0" tIns="0" rIns="0" bIns="18000"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+mj-lt"/>
              </a:rPr>
              <a:t>3</a:t>
            </a:r>
          </a:p>
        </p:txBody>
      </p:sp>
      <p:sp>
        <p:nvSpPr>
          <p:cNvPr id="52" name="Oval 51"/>
          <p:cNvSpPr/>
          <p:nvPr/>
        </p:nvSpPr>
        <p:spPr bwMode="auto">
          <a:xfrm>
            <a:off x="5580112" y="2708920"/>
            <a:ext cx="288032" cy="28803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0" tIns="0" rIns="0" bIns="18000"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+mj-lt"/>
              </a:rPr>
              <a:t>5</a:t>
            </a:r>
          </a:p>
        </p:txBody>
      </p:sp>
      <p:sp>
        <p:nvSpPr>
          <p:cNvPr id="53" name="Oval 52"/>
          <p:cNvSpPr/>
          <p:nvPr/>
        </p:nvSpPr>
        <p:spPr bwMode="auto">
          <a:xfrm>
            <a:off x="3491880" y="2996952"/>
            <a:ext cx="288032" cy="28803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0" tIns="0" rIns="0" bIns="18000"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+mj-lt"/>
              </a:rPr>
              <a:t>6</a:t>
            </a:r>
          </a:p>
        </p:txBody>
      </p:sp>
      <p:sp>
        <p:nvSpPr>
          <p:cNvPr id="39982" name="Content Placeholder 6"/>
          <p:cNvSpPr>
            <a:spLocks noGrp="1"/>
          </p:cNvSpPr>
          <p:nvPr>
            <p:ph idx="1"/>
          </p:nvPr>
        </p:nvSpPr>
        <p:spPr>
          <a:xfrm>
            <a:off x="685800" y="3716338"/>
            <a:ext cx="8001000" cy="2665412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Push and Push scenario</a:t>
            </a:r>
          </a:p>
          <a:p>
            <a:r>
              <a:rPr lang="en-US" dirty="0">
                <a:latin typeface="Arial" charset="0"/>
              </a:rPr>
              <a:t>Flame Computing as Buyer</a:t>
            </a:r>
          </a:p>
          <a:p>
            <a:r>
              <a:rPr lang="en-US" dirty="0" err="1">
                <a:latin typeface="Arial" charset="0"/>
              </a:rPr>
              <a:t>Axway</a:t>
            </a:r>
            <a:r>
              <a:rPr lang="en-US" dirty="0">
                <a:latin typeface="Arial" charset="0"/>
              </a:rPr>
              <a:t> as </a:t>
            </a:r>
            <a:r>
              <a:rPr lang="en-US" dirty="0" smtClean="0">
                <a:latin typeface="Arial" charset="0"/>
              </a:rPr>
              <a:t>Seller</a:t>
            </a:r>
          </a:p>
          <a:p>
            <a:r>
              <a:rPr lang="en-US" dirty="0" smtClean="0">
                <a:latin typeface="Arial" charset="0"/>
              </a:rPr>
              <a:t>Messages and Receipts are signed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Black" charset="0"/>
              </a:rPr>
              <a:t>Demo 2</a:t>
            </a:r>
          </a:p>
        </p:txBody>
      </p:sp>
      <p:sp>
        <p:nvSpPr>
          <p:cNvPr id="40962" name="Content Placeholder 6"/>
          <p:cNvSpPr>
            <a:spLocks noGrp="1"/>
          </p:cNvSpPr>
          <p:nvPr>
            <p:ph idx="1"/>
          </p:nvPr>
        </p:nvSpPr>
        <p:spPr>
          <a:xfrm>
            <a:off x="685800" y="3716338"/>
            <a:ext cx="8001000" cy="2665412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Push and Pull scenario</a:t>
            </a:r>
          </a:p>
          <a:p>
            <a:r>
              <a:rPr lang="en-US" dirty="0">
                <a:latin typeface="Arial" charset="0"/>
              </a:rPr>
              <a:t>Cisco as Buyer</a:t>
            </a:r>
          </a:p>
          <a:p>
            <a:r>
              <a:rPr lang="en-US" dirty="0">
                <a:latin typeface="Arial" charset="0"/>
              </a:rPr>
              <a:t>Flame Computing as </a:t>
            </a:r>
            <a:r>
              <a:rPr lang="en-US" dirty="0" smtClean="0">
                <a:latin typeface="Arial" charset="0"/>
              </a:rPr>
              <a:t>Seller</a:t>
            </a:r>
          </a:p>
          <a:p>
            <a:r>
              <a:rPr lang="en-US" dirty="0" smtClean="0">
                <a:latin typeface="Arial" charset="0"/>
              </a:rPr>
              <a:t>No signing is used</a:t>
            </a:r>
            <a:endParaRPr lang="en-US" dirty="0">
              <a:latin typeface="Arial" charset="0"/>
            </a:endParaRPr>
          </a:p>
        </p:txBody>
      </p:sp>
      <p:sp>
        <p:nvSpPr>
          <p:cNvPr id="32" name="Rounded Rectangle 31"/>
          <p:cNvSpPr/>
          <p:nvPr/>
        </p:nvSpPr>
        <p:spPr bwMode="auto">
          <a:xfrm>
            <a:off x="468313" y="1844675"/>
            <a:ext cx="2951162" cy="14398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accent1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Times New Roman" pitchFamily="18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163763" y="2133600"/>
            <a:ext cx="1081087" cy="1008063"/>
          </a:xfrm>
          <a:prstGeom prst="rect">
            <a:avLst/>
          </a:prstGeom>
          <a:solidFill>
            <a:srgbClr val="66CCFF"/>
          </a:solidFill>
          <a:ln>
            <a:solidFill>
              <a:srgbClr val="0080FF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bIns="234000" anchor="ctr"/>
          <a:lstStyle/>
          <a:p>
            <a:pPr algn="ctr">
              <a:defRPr/>
            </a:pPr>
            <a:r>
              <a:rPr lang="en-US" i="0" dirty="0">
                <a:solidFill>
                  <a:srgbClr val="FFFFFF"/>
                </a:solidFill>
                <a:ea typeface="ＭＳ Ｐゴシック" charset="-128"/>
                <a:cs typeface="ＭＳ Ｐゴシック" charset="-128"/>
              </a:rPr>
              <a:t>Cisco</a:t>
            </a:r>
          </a:p>
          <a:p>
            <a:pPr algn="ctr">
              <a:defRPr/>
            </a:pPr>
            <a:r>
              <a:rPr lang="en-US" i="0" dirty="0">
                <a:solidFill>
                  <a:srgbClr val="FFFFFF"/>
                </a:solidFill>
                <a:ea typeface="ＭＳ Ｐゴシック" charset="-128"/>
                <a:cs typeface="ＭＳ Ｐゴシック" charset="-128"/>
              </a:rPr>
              <a:t>MSH</a:t>
            </a:r>
          </a:p>
        </p:txBody>
      </p:sp>
      <p:sp>
        <p:nvSpPr>
          <p:cNvPr id="40965" name="Left Arrow 54"/>
          <p:cNvSpPr>
            <a:spLocks noChangeArrowheads="1"/>
          </p:cNvSpPr>
          <p:nvPr/>
        </p:nvSpPr>
        <p:spPr bwMode="auto">
          <a:xfrm>
            <a:off x="1624013" y="2708275"/>
            <a:ext cx="433387" cy="288925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" name="Rounded Rectangle 55"/>
          <p:cNvSpPr/>
          <p:nvPr/>
        </p:nvSpPr>
        <p:spPr bwMode="auto">
          <a:xfrm>
            <a:off x="579438" y="2133600"/>
            <a:ext cx="936625" cy="100806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i="0" dirty="0">
                <a:solidFill>
                  <a:schemeClr val="tx1"/>
                </a:solidFill>
              </a:rPr>
              <a:t>Business application</a:t>
            </a:r>
          </a:p>
        </p:txBody>
      </p:sp>
      <p:sp>
        <p:nvSpPr>
          <p:cNvPr id="40967" name="TextBox 15"/>
          <p:cNvSpPr txBox="1">
            <a:spLocks noChangeArrowheads="1"/>
          </p:cNvSpPr>
          <p:nvPr/>
        </p:nvSpPr>
        <p:spPr bwMode="auto">
          <a:xfrm>
            <a:off x="436563" y="1566863"/>
            <a:ext cx="295275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1200"/>
              <a:t>Buyer</a:t>
            </a:r>
          </a:p>
        </p:txBody>
      </p:sp>
      <p:sp>
        <p:nvSpPr>
          <p:cNvPr id="58" name="Oval 57"/>
          <p:cNvSpPr/>
          <p:nvPr/>
        </p:nvSpPr>
        <p:spPr bwMode="auto">
          <a:xfrm>
            <a:off x="1805463" y="2924944"/>
            <a:ext cx="288032" cy="28803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0" tIns="0" rIns="0" bIns="18000"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+mj-lt"/>
              </a:rPr>
              <a:t>7</a:t>
            </a:r>
          </a:p>
        </p:txBody>
      </p:sp>
      <p:sp>
        <p:nvSpPr>
          <p:cNvPr id="40971" name="Left Arrow 58"/>
          <p:cNvSpPr>
            <a:spLocks noChangeArrowheads="1"/>
          </p:cNvSpPr>
          <p:nvPr/>
        </p:nvSpPr>
        <p:spPr bwMode="auto">
          <a:xfrm flipH="1">
            <a:off x="1624013" y="2276475"/>
            <a:ext cx="433387" cy="288925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" name="Oval 59"/>
          <p:cNvSpPr/>
          <p:nvPr/>
        </p:nvSpPr>
        <p:spPr bwMode="auto">
          <a:xfrm>
            <a:off x="1573498" y="2060848"/>
            <a:ext cx="288032" cy="28803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0" tIns="0" rIns="0" bIns="18000"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+mj-lt"/>
              </a:rPr>
              <a:t>1</a:t>
            </a:r>
          </a:p>
        </p:txBody>
      </p:sp>
      <p:sp>
        <p:nvSpPr>
          <p:cNvPr id="61" name="Rounded Rectangle 60"/>
          <p:cNvSpPr/>
          <p:nvPr/>
        </p:nvSpPr>
        <p:spPr bwMode="auto">
          <a:xfrm>
            <a:off x="5981700" y="1844675"/>
            <a:ext cx="2952750" cy="14398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accent1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Times New Roman" pitchFamily="18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6126163" y="2133600"/>
            <a:ext cx="1081087" cy="1008063"/>
          </a:xfrm>
          <a:prstGeom prst="rect">
            <a:avLst/>
          </a:prstGeom>
          <a:solidFill>
            <a:srgbClr val="66CCFF"/>
          </a:solidFill>
          <a:ln>
            <a:solidFill>
              <a:srgbClr val="0080FF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bIns="234000" anchor="ctr"/>
          <a:lstStyle/>
          <a:p>
            <a:pPr algn="ctr">
              <a:defRPr/>
            </a:pPr>
            <a:r>
              <a:rPr lang="en-US" i="0" dirty="0">
                <a:solidFill>
                  <a:srgbClr val="FFFFFF"/>
                </a:solidFill>
                <a:ea typeface="ＭＳ Ｐゴシック" charset="-128"/>
                <a:cs typeface="ＭＳ Ｐゴシック" charset="-128"/>
              </a:rPr>
              <a:t>Flame</a:t>
            </a:r>
          </a:p>
          <a:p>
            <a:pPr algn="ctr">
              <a:defRPr/>
            </a:pPr>
            <a:r>
              <a:rPr lang="en-US" i="0" dirty="0">
                <a:solidFill>
                  <a:srgbClr val="FFFFFF"/>
                </a:solidFill>
                <a:ea typeface="ＭＳ Ｐゴシック" charset="-128"/>
                <a:cs typeface="ＭＳ Ｐゴシック" charset="-128"/>
              </a:rPr>
              <a:t>MSH</a:t>
            </a:r>
          </a:p>
        </p:txBody>
      </p:sp>
      <p:sp>
        <p:nvSpPr>
          <p:cNvPr id="40977" name="Left Arrow 62"/>
          <p:cNvSpPr>
            <a:spLocks noChangeArrowheads="1"/>
          </p:cNvSpPr>
          <p:nvPr/>
        </p:nvSpPr>
        <p:spPr bwMode="auto">
          <a:xfrm>
            <a:off x="7348538" y="2708275"/>
            <a:ext cx="433387" cy="288925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" name="Rounded Rectangle 63"/>
          <p:cNvSpPr/>
          <p:nvPr/>
        </p:nvSpPr>
        <p:spPr bwMode="auto">
          <a:xfrm>
            <a:off x="7853363" y="2060575"/>
            <a:ext cx="936625" cy="100806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i="0" dirty="0">
                <a:solidFill>
                  <a:schemeClr val="tx1"/>
                </a:solidFill>
              </a:rPr>
              <a:t>Business application</a:t>
            </a:r>
          </a:p>
        </p:txBody>
      </p:sp>
      <p:sp>
        <p:nvSpPr>
          <p:cNvPr id="40979" name="TextBox 15"/>
          <p:cNvSpPr txBox="1">
            <a:spLocks noChangeArrowheads="1"/>
          </p:cNvSpPr>
          <p:nvPr/>
        </p:nvSpPr>
        <p:spPr bwMode="auto">
          <a:xfrm>
            <a:off x="5981700" y="1566863"/>
            <a:ext cx="295275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1200"/>
              <a:t>Seller</a:t>
            </a:r>
          </a:p>
        </p:txBody>
      </p:sp>
      <p:sp>
        <p:nvSpPr>
          <p:cNvPr id="66" name="Oval 65"/>
          <p:cNvSpPr/>
          <p:nvPr/>
        </p:nvSpPr>
        <p:spPr bwMode="auto">
          <a:xfrm>
            <a:off x="7565334" y="2924944"/>
            <a:ext cx="288032" cy="28803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0" tIns="0" rIns="0" bIns="18000"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+mj-lt"/>
              </a:rPr>
              <a:t>4</a:t>
            </a:r>
          </a:p>
        </p:txBody>
      </p:sp>
      <p:sp>
        <p:nvSpPr>
          <p:cNvPr id="40983" name="Left Arrow 66"/>
          <p:cNvSpPr>
            <a:spLocks noChangeArrowheads="1"/>
          </p:cNvSpPr>
          <p:nvPr/>
        </p:nvSpPr>
        <p:spPr bwMode="auto">
          <a:xfrm flipH="1">
            <a:off x="7350125" y="2276475"/>
            <a:ext cx="433388" cy="288925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" name="Oval 67"/>
          <p:cNvSpPr/>
          <p:nvPr/>
        </p:nvSpPr>
        <p:spPr bwMode="auto">
          <a:xfrm>
            <a:off x="7278071" y="2060848"/>
            <a:ext cx="288032" cy="28803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0" tIns="0" rIns="0" bIns="18000"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+mj-lt"/>
              </a:rPr>
              <a:t>3</a:t>
            </a:r>
          </a:p>
        </p:txBody>
      </p:sp>
      <p:cxnSp>
        <p:nvCxnSpPr>
          <p:cNvPr id="40987" name="Straight Arrow Connector 68"/>
          <p:cNvCxnSpPr>
            <a:cxnSpLocks noChangeShapeType="1"/>
          </p:cNvCxnSpPr>
          <p:nvPr/>
        </p:nvCxnSpPr>
        <p:spPr bwMode="auto">
          <a:xfrm>
            <a:off x="3635375" y="2060575"/>
            <a:ext cx="2160588" cy="0"/>
          </a:xfrm>
          <a:prstGeom prst="straightConnector1">
            <a:avLst/>
          </a:prstGeom>
          <a:noFill/>
          <a:ln w="28575">
            <a:solidFill>
              <a:srgbClr val="FF66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70" name="Rectangle 69"/>
          <p:cNvSpPr/>
          <p:nvPr/>
        </p:nvSpPr>
        <p:spPr>
          <a:xfrm>
            <a:off x="3635375" y="1816100"/>
            <a:ext cx="2160588" cy="2619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100" dirty="0">
                <a:latin typeface="+mn-lt"/>
                <a:ea typeface="ＭＳ Ｐゴシック" charset="0"/>
                <a:cs typeface="ＭＳ Ｐゴシック" charset="0"/>
              </a:rPr>
              <a:t>ProcessPurchaseOrder </a:t>
            </a:r>
          </a:p>
        </p:txBody>
      </p:sp>
      <p:cxnSp>
        <p:nvCxnSpPr>
          <p:cNvPr id="40989" name="Straight Arrow Connector 70"/>
          <p:cNvCxnSpPr>
            <a:cxnSpLocks noChangeShapeType="1"/>
          </p:cNvCxnSpPr>
          <p:nvPr/>
        </p:nvCxnSpPr>
        <p:spPr bwMode="auto">
          <a:xfrm flipH="1">
            <a:off x="3635375" y="2349500"/>
            <a:ext cx="2160588" cy="0"/>
          </a:xfrm>
          <a:prstGeom prst="straightConnector1">
            <a:avLst/>
          </a:prstGeom>
          <a:noFill/>
          <a:ln w="28575">
            <a:solidFill>
              <a:srgbClr val="FF6600"/>
            </a:solidFill>
            <a:prstDash val="sys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72" name="Rectangle 71"/>
          <p:cNvSpPr/>
          <p:nvPr/>
        </p:nvSpPr>
        <p:spPr>
          <a:xfrm>
            <a:off x="3635375" y="2103438"/>
            <a:ext cx="2160588" cy="2619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100" dirty="0" smtClean="0">
                <a:latin typeface="+mn-lt"/>
                <a:ea typeface="ＭＳ Ｐゴシック" charset="0"/>
                <a:cs typeface="ＭＳ Ｐゴシック" charset="0"/>
              </a:rPr>
              <a:t>ebMS Receipt</a:t>
            </a:r>
            <a:endParaRPr lang="en-US" sz="1100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40991" name="Straight Arrow Connector 72"/>
          <p:cNvCxnSpPr>
            <a:cxnSpLocks noChangeShapeType="1"/>
          </p:cNvCxnSpPr>
          <p:nvPr/>
        </p:nvCxnSpPr>
        <p:spPr bwMode="auto">
          <a:xfrm>
            <a:off x="3635375" y="3213100"/>
            <a:ext cx="2160588" cy="0"/>
          </a:xfrm>
          <a:prstGeom prst="straightConnector1">
            <a:avLst/>
          </a:prstGeom>
          <a:noFill/>
          <a:ln w="28575">
            <a:solidFill>
              <a:srgbClr val="FF66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74" name="Rectangle 73"/>
          <p:cNvSpPr/>
          <p:nvPr/>
        </p:nvSpPr>
        <p:spPr>
          <a:xfrm>
            <a:off x="3635375" y="2651125"/>
            <a:ext cx="2016125" cy="2603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100" dirty="0">
                <a:latin typeface="+mn-lt"/>
                <a:ea typeface="ＭＳ Ｐゴシック" charset="0"/>
                <a:cs typeface="ＭＳ Ｐゴシック" charset="0"/>
              </a:rPr>
              <a:t>AcknowledgePurchaseOrder </a:t>
            </a:r>
          </a:p>
        </p:txBody>
      </p:sp>
      <p:sp>
        <p:nvSpPr>
          <p:cNvPr id="75" name="Rectangle 74"/>
          <p:cNvSpPr/>
          <p:nvPr/>
        </p:nvSpPr>
        <p:spPr>
          <a:xfrm>
            <a:off x="3635375" y="2989263"/>
            <a:ext cx="2160588" cy="2603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100" dirty="0" smtClean="0">
                <a:latin typeface="+mn-lt"/>
                <a:ea typeface="ＭＳ Ｐゴシック" charset="0"/>
                <a:cs typeface="ＭＳ Ｐゴシック" charset="0"/>
              </a:rPr>
              <a:t>ebMS Receipt</a:t>
            </a:r>
            <a:endParaRPr lang="en-US" sz="1100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3527884" y="1772816"/>
            <a:ext cx="288032" cy="28803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0" tIns="0" rIns="0" bIns="18000"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+mj-lt"/>
              </a:rPr>
              <a:t>2</a:t>
            </a:r>
          </a:p>
        </p:txBody>
      </p:sp>
      <p:sp>
        <p:nvSpPr>
          <p:cNvPr id="77" name="Oval 76"/>
          <p:cNvSpPr/>
          <p:nvPr/>
        </p:nvSpPr>
        <p:spPr bwMode="auto">
          <a:xfrm>
            <a:off x="5580112" y="2132856"/>
            <a:ext cx="288032" cy="28803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0" tIns="0" rIns="0" bIns="18000"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+mj-lt"/>
              </a:rPr>
              <a:t>3</a:t>
            </a:r>
          </a:p>
        </p:txBody>
      </p:sp>
      <p:sp>
        <p:nvSpPr>
          <p:cNvPr id="78" name="Oval 77"/>
          <p:cNvSpPr/>
          <p:nvPr/>
        </p:nvSpPr>
        <p:spPr bwMode="auto">
          <a:xfrm>
            <a:off x="3527884" y="2996952"/>
            <a:ext cx="288032" cy="28803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0" tIns="0" rIns="0" bIns="18000"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+mj-lt"/>
              </a:rPr>
              <a:t>7</a:t>
            </a:r>
          </a:p>
        </p:txBody>
      </p:sp>
      <p:cxnSp>
        <p:nvCxnSpPr>
          <p:cNvPr id="41003" name="Straight Arrow Connector 78"/>
          <p:cNvCxnSpPr>
            <a:cxnSpLocks noChangeShapeType="1"/>
          </p:cNvCxnSpPr>
          <p:nvPr/>
        </p:nvCxnSpPr>
        <p:spPr bwMode="auto">
          <a:xfrm>
            <a:off x="3708400" y="2620963"/>
            <a:ext cx="2159000" cy="0"/>
          </a:xfrm>
          <a:prstGeom prst="straightConnector1">
            <a:avLst/>
          </a:prstGeom>
          <a:noFill/>
          <a:ln w="28575">
            <a:solidFill>
              <a:srgbClr val="FF66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80" name="Oval 79"/>
          <p:cNvSpPr/>
          <p:nvPr/>
        </p:nvSpPr>
        <p:spPr bwMode="auto">
          <a:xfrm>
            <a:off x="3527884" y="2404176"/>
            <a:ext cx="288032" cy="28803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0" tIns="0" rIns="0" bIns="18000"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+mj-lt"/>
              </a:rPr>
              <a:t>5</a:t>
            </a:r>
          </a:p>
        </p:txBody>
      </p:sp>
      <p:sp>
        <p:nvSpPr>
          <p:cNvPr id="81" name="Rectangle 80"/>
          <p:cNvSpPr/>
          <p:nvPr/>
        </p:nvSpPr>
        <p:spPr>
          <a:xfrm>
            <a:off x="3635375" y="2395538"/>
            <a:ext cx="2160588" cy="2619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100" dirty="0" err="1">
                <a:latin typeface="+mn-lt"/>
                <a:ea typeface="ＭＳ Ｐゴシック" charset="0"/>
                <a:cs typeface="ＭＳ Ｐゴシック" charset="0"/>
              </a:rPr>
              <a:t>PullRequest</a:t>
            </a:r>
            <a:endParaRPr lang="en-US" sz="1100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41008" name="Straight Arrow Connector 81"/>
          <p:cNvCxnSpPr>
            <a:cxnSpLocks noChangeShapeType="1"/>
          </p:cNvCxnSpPr>
          <p:nvPr/>
        </p:nvCxnSpPr>
        <p:spPr bwMode="auto">
          <a:xfrm flipH="1">
            <a:off x="3708400" y="2911475"/>
            <a:ext cx="2159000" cy="0"/>
          </a:xfrm>
          <a:prstGeom prst="straightConnector1">
            <a:avLst/>
          </a:prstGeom>
          <a:noFill/>
          <a:ln w="28575">
            <a:solidFill>
              <a:srgbClr val="FF6600"/>
            </a:solidFill>
            <a:prstDash val="sys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83" name="Oval 82"/>
          <p:cNvSpPr/>
          <p:nvPr/>
        </p:nvSpPr>
        <p:spPr bwMode="auto">
          <a:xfrm>
            <a:off x="5580112" y="2708920"/>
            <a:ext cx="288032" cy="28803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0" tIns="0" rIns="0" bIns="18000"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+mj-lt"/>
              </a:rPr>
              <a:t>6</a:t>
            </a:r>
          </a:p>
        </p:txBody>
      </p:sp>
      <p:sp>
        <p:nvSpPr>
          <p:cNvPr id="35" name="Can 34"/>
          <p:cNvSpPr/>
          <p:nvPr/>
        </p:nvSpPr>
        <p:spPr bwMode="auto">
          <a:xfrm rot="5400000">
            <a:off x="6507957" y="2572544"/>
            <a:ext cx="160337" cy="720725"/>
          </a:xfrm>
          <a:prstGeom prst="ca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anchor="ctr"/>
          <a:lstStyle/>
          <a:p>
            <a:pPr algn="r">
              <a:defRPr/>
            </a:pPr>
            <a:endParaRPr lang="en-US" dirty="0">
              <a:latin typeface="Times New Roman" pitchFamily="18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130425"/>
            <a:ext cx="7772400" cy="1470025"/>
          </a:xfrm>
          <a:noFill/>
        </p:spPr>
        <p:txBody>
          <a:bodyPr lIns="90000" tIns="46800" rIns="90000" bIns="46800"/>
          <a:lstStyle/>
          <a:p>
            <a:pPr algn="ctr" defTabSz="457200" eaLnBrk="1" hangingPunct="1">
              <a:buClr>
                <a:srgbClr val="000000"/>
              </a:buClr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0" lang="en-US">
                <a:latin typeface="Arial Black" charset="0"/>
                <a:cs typeface="Arial" charset="0"/>
              </a:rPr>
              <a:t>Summary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0013" y="3963988"/>
            <a:ext cx="6400800" cy="1752600"/>
          </a:xfrm>
          <a:noFill/>
        </p:spPr>
        <p:txBody>
          <a:bodyPr lIns="0" tIns="0" rIns="0" bIns="0"/>
          <a:lstStyle/>
          <a:p>
            <a:pPr marL="0" indent="0" algn="ctr">
              <a:buFont typeface="Monotype Sorts" charset="0"/>
              <a:buNone/>
            </a:pPr>
            <a:r>
              <a:rPr lang="nl-NL" sz="2800">
                <a:solidFill>
                  <a:srgbClr val="FF9933"/>
                </a:solidFill>
                <a:latin typeface="Arial Black" charset="0"/>
              </a:rPr>
              <a:t>Pim van der Eijk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>
          <a:xfrm>
            <a:off x="712788" y="617538"/>
            <a:ext cx="8002587" cy="723900"/>
          </a:xfrm>
        </p:spPr>
        <p:txBody>
          <a:bodyPr lIns="90000" tIns="46800" rIns="90000" bIns="46800"/>
          <a:lstStyle/>
          <a:p>
            <a: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latin typeface="Arial Black" charset="0"/>
              </a:rPr>
              <a:t>ebMS 3.0 and AS4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557338"/>
            <a:ext cx="8002587" cy="4859337"/>
          </a:xfrm>
        </p:spPr>
        <p:txBody>
          <a:bodyPr lIns="90000" tIns="46800" rIns="90000" bIns="46800"/>
          <a:lstStyle/>
          <a:p>
            <a:pPr marL="341313" indent="-341313" defTabSz="457200">
              <a:lnSpc>
                <a:spcPct val="90000"/>
              </a:lnSpc>
              <a:spcBef>
                <a:spcPts val="700"/>
              </a:spcBef>
              <a:buClr>
                <a:srgbClr val="FFCC00"/>
              </a:buClr>
              <a:buFont typeface="Monotype Sort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>
                <a:latin typeface="Arial" charset="0"/>
              </a:rPr>
              <a:t>ebMS 3.0</a:t>
            </a:r>
          </a:p>
          <a:p>
            <a:pPr lvl="1" defTabSz="457200">
              <a:lnSpc>
                <a:spcPct val="90000"/>
              </a:lnSpc>
              <a:buClr>
                <a:srgbClr val="FFCC00"/>
              </a:buClr>
              <a:buFont typeface="Monotype Sort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>
                <a:latin typeface="Arial" charset="0"/>
              </a:rPr>
              <a:t>WS-* based, WS-I profiles compliant</a:t>
            </a:r>
          </a:p>
          <a:p>
            <a:pPr lvl="1" defTabSz="457200">
              <a:lnSpc>
                <a:spcPct val="90000"/>
              </a:lnSpc>
              <a:buClr>
                <a:srgbClr val="FFCC00"/>
              </a:buClr>
              <a:buFont typeface="Monotype Sort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>
                <a:latin typeface="Arial" charset="0"/>
              </a:rPr>
              <a:t>Functional superset of ebMS 2.0</a:t>
            </a:r>
          </a:p>
          <a:p>
            <a:pPr lvl="1" defTabSz="457200">
              <a:lnSpc>
                <a:spcPct val="90000"/>
              </a:lnSpc>
              <a:buClr>
                <a:srgbClr val="FFCC00"/>
              </a:buClr>
              <a:buFont typeface="Monotype Sort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>
                <a:latin typeface="Arial" charset="0"/>
              </a:rPr>
              <a:t>Important extensions for Small and Medium-Size businesses</a:t>
            </a:r>
          </a:p>
          <a:p>
            <a:pPr marL="341313" indent="-341313" defTabSz="457200">
              <a:lnSpc>
                <a:spcPct val="90000"/>
              </a:lnSpc>
              <a:spcBef>
                <a:spcPts val="700"/>
              </a:spcBef>
              <a:buClr>
                <a:srgbClr val="FFCC00"/>
              </a:buClr>
              <a:buFont typeface="Monotype Sort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>
                <a:latin typeface="Arial" charset="0"/>
              </a:rPr>
              <a:t>AS4 </a:t>
            </a:r>
          </a:p>
          <a:p>
            <a:pPr lvl="1" defTabSz="457200">
              <a:lnSpc>
                <a:spcPct val="90000"/>
              </a:lnSpc>
              <a:buClr>
                <a:srgbClr val="FFCC00"/>
              </a:buClr>
              <a:buFont typeface="Monotype Sort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>
                <a:latin typeface="Arial" charset="0"/>
              </a:rPr>
              <a:t>Profile of Core Specification</a:t>
            </a:r>
          </a:p>
          <a:p>
            <a:pPr lvl="1" defTabSz="457200">
              <a:lnSpc>
                <a:spcPct val="90000"/>
              </a:lnSpc>
              <a:buClr>
                <a:srgbClr val="FFCC00"/>
              </a:buClr>
              <a:buFont typeface="Monotype Sort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>
                <a:latin typeface="Arial" charset="0"/>
              </a:rPr>
              <a:t>Functional superset of AS2 </a:t>
            </a:r>
          </a:p>
          <a:p>
            <a:pPr lvl="1" defTabSz="457200">
              <a:lnSpc>
                <a:spcPct val="90000"/>
              </a:lnSpc>
              <a:buClr>
                <a:srgbClr val="FFCC00"/>
              </a:buClr>
              <a:buFont typeface="Monotype Sort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>
                <a:latin typeface="Arial" charset="0"/>
              </a:rPr>
              <a:t>Adds payload compression, Non-Repudiation of Receipt, Reception Awareness</a:t>
            </a:r>
          </a:p>
          <a:p>
            <a:pPr marL="341313" indent="-341313" defTabSz="457200">
              <a:lnSpc>
                <a:spcPct val="90000"/>
              </a:lnSpc>
              <a:buClr>
                <a:srgbClr val="FFCC00"/>
              </a:buClr>
              <a:buFont typeface="Monotype Sort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80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549275"/>
            <a:ext cx="8002587" cy="723900"/>
          </a:xfrm>
        </p:spPr>
        <p:txBody>
          <a:bodyPr lIns="90000" tIns="46800" rIns="90000" bIns="46800"/>
          <a:lstStyle/>
          <a:p>
            <a: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latin typeface="Arial Black" charset="0"/>
              </a:rPr>
              <a:t>Overview</a:t>
            </a:r>
          </a:p>
        </p:txBody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557338"/>
            <a:ext cx="8280400" cy="4859337"/>
          </a:xfrm>
        </p:spPr>
        <p:txBody>
          <a:bodyPr lIns="90000" tIns="46800" rIns="90000" bIns="46800"/>
          <a:lstStyle/>
          <a:p>
            <a:pPr marL="341313" indent="-341313" defTabSz="457200">
              <a:lnSpc>
                <a:spcPct val="80000"/>
              </a:lnSpc>
              <a:buClr>
                <a:srgbClr val="FFCC00"/>
              </a:buClr>
              <a:buFont typeface="Monotype Sort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latin typeface="Arial" charset="0"/>
              </a:rPr>
              <a:t>Part 1: Core Specification – Summary</a:t>
            </a:r>
          </a:p>
          <a:p>
            <a:pPr marL="741363" lvl="1" indent="-341313" defTabSz="457200">
              <a:lnSpc>
                <a:spcPct val="80000"/>
              </a:lnSpc>
              <a:buClr>
                <a:srgbClr val="FFCC00"/>
              </a:buClr>
              <a:buFont typeface="Monotype Sort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>
                <a:latin typeface="Arial" charset="0"/>
              </a:rPr>
              <a:t>Presenter</a:t>
            </a:r>
            <a:r>
              <a:rPr lang="en-US" sz="2400" dirty="0" smtClean="0">
                <a:latin typeface="Arial" charset="0"/>
              </a:rPr>
              <a:t>: Sander Fieten</a:t>
            </a:r>
          </a:p>
          <a:p>
            <a:pPr marL="341313" indent="-341313" defTabSz="457200">
              <a:lnSpc>
                <a:spcPct val="80000"/>
              </a:lnSpc>
              <a:buClr>
                <a:srgbClr val="FFCC00"/>
              </a:buClr>
              <a:buFont typeface="Monotype Sort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latin typeface="Arial" charset="0"/>
              </a:rPr>
              <a:t>Part 2: Advanced Features – Overview</a:t>
            </a:r>
          </a:p>
          <a:p>
            <a:pPr marL="741363" lvl="1" indent="-341313" defTabSz="457200">
              <a:lnSpc>
                <a:spcPct val="80000"/>
              </a:lnSpc>
              <a:buClr>
                <a:srgbClr val="FFCC00"/>
              </a:buClr>
              <a:buFont typeface="Monotype Sort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latin typeface="Arial" charset="0"/>
              </a:rPr>
              <a:t>Presenter</a:t>
            </a:r>
            <a:r>
              <a:rPr lang="en-US" sz="2400" dirty="0">
                <a:latin typeface="Arial" charset="0"/>
              </a:rPr>
              <a:t>: </a:t>
            </a:r>
            <a:r>
              <a:rPr lang="en-US" sz="2400" dirty="0" smtClean="0">
                <a:latin typeface="Arial" charset="0"/>
              </a:rPr>
              <a:t>Sander Fieten</a:t>
            </a:r>
            <a:endParaRPr lang="en-US" sz="2400" dirty="0">
              <a:latin typeface="Arial" charset="0"/>
            </a:endParaRPr>
          </a:p>
          <a:p>
            <a:pPr marL="341313" indent="-341313" defTabSz="457200">
              <a:lnSpc>
                <a:spcPct val="80000"/>
              </a:lnSpc>
              <a:buClr>
                <a:srgbClr val="FFCC00"/>
              </a:buClr>
              <a:buFont typeface="Monotype Sort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latin typeface="Arial" charset="0"/>
              </a:rPr>
              <a:t>AS4 – Introduction</a:t>
            </a:r>
          </a:p>
          <a:p>
            <a:pPr marL="741363" lvl="1" indent="-341313" defTabSz="457200">
              <a:lnSpc>
                <a:spcPct val="80000"/>
              </a:lnSpc>
              <a:buClr>
                <a:srgbClr val="FFCC00"/>
              </a:buClr>
              <a:buFont typeface="Monotype Sort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>
                <a:latin typeface="Arial" charset="0"/>
              </a:rPr>
              <a:t>Presenters: </a:t>
            </a:r>
            <a:r>
              <a:rPr lang="en-US" sz="2400" dirty="0" err="1" smtClean="0">
                <a:latin typeface="Arial" charset="0"/>
              </a:rPr>
              <a:t>Pim</a:t>
            </a:r>
            <a:r>
              <a:rPr lang="en-US" sz="2400" dirty="0" smtClean="0">
                <a:latin typeface="Arial" charset="0"/>
              </a:rPr>
              <a:t> van der </a:t>
            </a:r>
            <a:r>
              <a:rPr lang="en-US" sz="2400" dirty="0" err="1" smtClean="0">
                <a:latin typeface="Arial" charset="0"/>
              </a:rPr>
              <a:t>Eijk</a:t>
            </a:r>
            <a:endParaRPr lang="en-US" sz="2400" dirty="0">
              <a:latin typeface="Arial" charset="0"/>
            </a:endParaRPr>
          </a:p>
          <a:p>
            <a:pPr marL="341313" indent="-341313" defTabSz="457200">
              <a:lnSpc>
                <a:spcPct val="80000"/>
              </a:lnSpc>
              <a:buClr>
                <a:srgbClr val="FFCC00"/>
              </a:buClr>
              <a:buFont typeface="Monotype Sort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latin typeface="Arial" charset="0"/>
              </a:rPr>
              <a:t>AS4 – Interoperability demo</a:t>
            </a:r>
          </a:p>
          <a:p>
            <a:pPr marL="741363" lvl="1" indent="-341313" defTabSz="457200">
              <a:lnSpc>
                <a:spcPct val="80000"/>
              </a:lnSpc>
              <a:buClr>
                <a:srgbClr val="FFCC00"/>
              </a:buClr>
              <a:buFont typeface="Monotype Sort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>
                <a:latin typeface="Arial" charset="0"/>
              </a:rPr>
              <a:t>Presenters: Theo Kramer, Mike </a:t>
            </a:r>
            <a:r>
              <a:rPr lang="en-US" sz="2400" dirty="0" smtClean="0">
                <a:latin typeface="Arial" charset="0"/>
              </a:rPr>
              <a:t>O’Connell, Akihisa </a:t>
            </a:r>
            <a:r>
              <a:rPr lang="en-US" sz="2400" dirty="0" err="1">
                <a:latin typeface="Arial" charset="0"/>
              </a:rPr>
              <a:t>Sako</a:t>
            </a:r>
            <a:r>
              <a:rPr lang="en-US" sz="2400" dirty="0">
                <a:latin typeface="Arial" charset="0"/>
              </a:rPr>
              <a:t>, </a:t>
            </a:r>
            <a:r>
              <a:rPr lang="en-US" sz="2400" dirty="0" err="1">
                <a:latin typeface="Arial" charset="0"/>
              </a:rPr>
              <a:t>Makesh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Rao</a:t>
            </a:r>
            <a:endParaRPr lang="en-US" sz="2400" dirty="0" smtClean="0">
              <a:latin typeface="Arial" charset="0"/>
            </a:endParaRPr>
          </a:p>
          <a:p>
            <a:pPr marL="341313" indent="-341313" defTabSz="457200">
              <a:lnSpc>
                <a:spcPct val="80000"/>
              </a:lnSpc>
              <a:buClr>
                <a:srgbClr val="FFCC00"/>
              </a:buClr>
              <a:buFont typeface="Monotype Sort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latin typeface="Arial" charset="0"/>
              </a:rPr>
              <a:t>Summary</a:t>
            </a:r>
          </a:p>
          <a:p>
            <a:pPr marL="741363" lvl="1" indent="-341313" defTabSz="457200">
              <a:lnSpc>
                <a:spcPct val="80000"/>
              </a:lnSpc>
              <a:buClr>
                <a:srgbClr val="FFCC00"/>
              </a:buClr>
              <a:buFont typeface="Monotype Sort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latin typeface="Arial" charset="0"/>
              </a:rPr>
              <a:t>Presenter</a:t>
            </a:r>
            <a:r>
              <a:rPr lang="en-US" sz="2400" dirty="0">
                <a:latin typeface="Arial" charset="0"/>
              </a:rPr>
              <a:t>: </a:t>
            </a:r>
            <a:r>
              <a:rPr lang="en-US" sz="2400" dirty="0" err="1">
                <a:latin typeface="Arial" charset="0"/>
              </a:rPr>
              <a:t>Pim</a:t>
            </a:r>
            <a:r>
              <a:rPr lang="en-US" sz="2400" dirty="0">
                <a:latin typeface="Arial" charset="0"/>
              </a:rPr>
              <a:t> van der </a:t>
            </a:r>
            <a:r>
              <a:rPr lang="en-US" sz="2400" dirty="0" err="1">
                <a:latin typeface="Arial" charset="0"/>
              </a:rPr>
              <a:t>Eijk</a:t>
            </a:r>
            <a:endParaRPr lang="en-US" sz="2400" dirty="0">
              <a:latin typeface="Arial" charset="0"/>
            </a:endParaRPr>
          </a:p>
          <a:p>
            <a:pPr marL="341313" indent="-341313" defTabSz="457200">
              <a:lnSpc>
                <a:spcPct val="80000"/>
              </a:lnSpc>
              <a:buClr>
                <a:srgbClr val="FFCC00"/>
              </a:buClr>
              <a:buFont typeface="Monotype Sort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latin typeface="Arial" charset="0"/>
              </a:rPr>
              <a:t>Q&amp;A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>
          <a:xfrm>
            <a:off x="712788" y="617538"/>
            <a:ext cx="8002587" cy="723900"/>
          </a:xfrm>
        </p:spPr>
        <p:txBody>
          <a:bodyPr lIns="90000" tIns="46800" rIns="90000" bIns="46800"/>
          <a:lstStyle/>
          <a:p>
            <a: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latin typeface="Arial Black" charset="0"/>
              </a:rPr>
              <a:t>ebMS3/AS4 Implementations</a:t>
            </a:r>
          </a:p>
        </p:txBody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557338"/>
            <a:ext cx="8001000" cy="4857750"/>
          </a:xfrm>
        </p:spPr>
        <p:txBody>
          <a:bodyPr lIns="90000" tIns="46800" rIns="90000" bIns="46800"/>
          <a:lstStyle/>
          <a:p>
            <a:pPr marL="341313" indent="-341313" defTabSz="457200">
              <a:buClr>
                <a:srgbClr val="FFCC00"/>
              </a:buClr>
              <a:buFont typeface="Monotype Sort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>
                <a:latin typeface="Arial" charset="0"/>
              </a:rPr>
              <a:t>Implementations in demonstration:</a:t>
            </a:r>
          </a:p>
          <a:p>
            <a:pPr marL="741363" lvl="1" indent="-341313" defTabSz="457200">
              <a:buClr>
                <a:srgbClr val="FFCC00"/>
              </a:buClr>
              <a:buFont typeface="Monotype Sort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>
                <a:latin typeface="Arial" charset="0"/>
              </a:rPr>
              <a:t>Axway</a:t>
            </a:r>
          </a:p>
          <a:p>
            <a:pPr marL="741363" lvl="1" indent="-341313" defTabSz="457200">
              <a:buClr>
                <a:srgbClr val="FFCC00"/>
              </a:buClr>
              <a:buFont typeface="Monotype Sort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>
                <a:latin typeface="Arial" charset="0"/>
              </a:rPr>
              <a:t>Cisco</a:t>
            </a:r>
          </a:p>
          <a:p>
            <a:pPr marL="741363" lvl="1" indent="-341313" defTabSz="457200">
              <a:buClr>
                <a:srgbClr val="FFCC00"/>
              </a:buClr>
              <a:buFont typeface="Monotype Sort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>
                <a:latin typeface="Arial" charset="0"/>
              </a:rPr>
              <a:t>Flame Computing</a:t>
            </a:r>
          </a:p>
          <a:p>
            <a:pPr marL="341313" indent="-341313" defTabSz="457200">
              <a:buClr>
                <a:srgbClr val="FFCC00"/>
              </a:buClr>
              <a:buFont typeface="Monotype Sort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>
                <a:latin typeface="Arial" charset="0"/>
              </a:rPr>
              <a:t>Other implementations:</a:t>
            </a:r>
          </a:p>
          <a:p>
            <a:pPr marL="741363" lvl="1" indent="-341313" defTabSz="457200">
              <a:buClr>
                <a:srgbClr val="FFCC00"/>
              </a:buClr>
              <a:buFont typeface="Monotype Sort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>
                <a:latin typeface="Arial" charset="0"/>
              </a:rPr>
              <a:t>Covast adapter for Microsoft Biztalk, Data Applications Limited, ENEA, Fujitsu, NEC </a:t>
            </a:r>
          </a:p>
          <a:p>
            <a:pPr marL="741363" lvl="1" indent="-341313" defTabSz="457200">
              <a:buClr>
                <a:srgbClr val="FFCC00"/>
              </a:buClr>
              <a:buFont typeface="Monotype Sort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>
                <a:latin typeface="Arial" charset="0"/>
              </a:rPr>
              <a:t>Open Source: Holodeck</a:t>
            </a:r>
          </a:p>
          <a:p>
            <a:pPr marL="914400" lvl="2" indent="0" defTabSz="457200">
              <a:buClr>
                <a:srgbClr val="FFCC00"/>
              </a:buClr>
              <a:buFont typeface="Monotype Sorts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>
                <a:latin typeface="Arial" charset="0"/>
                <a:hlinkClick r:id="rId3"/>
              </a:rPr>
              <a:t>http://holodeck-b2b.sourceforge.net/</a:t>
            </a:r>
            <a:r>
              <a:rPr lang="en-US" sz="2000">
                <a:latin typeface="Arial" charset="0"/>
              </a:rPr>
              <a:t> </a:t>
            </a:r>
          </a:p>
          <a:p>
            <a:pPr marL="741363" lvl="1" indent="-341313" defTabSz="457200">
              <a:buClr>
                <a:srgbClr val="FFCC00"/>
              </a:buClr>
              <a:buFont typeface="Monotype Sort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>
                <a:latin typeface="Arial" charset="0"/>
              </a:rPr>
              <a:t>More implementations exist, but are not yet publicly announced</a:t>
            </a:r>
          </a:p>
          <a:p>
            <a:pPr marL="741363" lvl="1" indent="-341313" defTabSz="457200">
              <a:buClr>
                <a:srgbClr val="FFCC00"/>
              </a:buClr>
              <a:buFont typeface="Monotype Sorts" charset="0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770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GS1 and AS4</a:t>
            </a:r>
            <a:endParaRPr lang="nl-NL"/>
          </a:p>
        </p:txBody>
      </p:sp>
      <p:sp>
        <p:nvSpPr>
          <p:cNvPr id="672771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85800" y="1524000"/>
            <a:ext cx="3924300" cy="4857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GS1 eCom Technology Group (eTG) provided input into design of AS4</a:t>
            </a:r>
          </a:p>
          <a:p>
            <a:pPr>
              <a:lnSpc>
                <a:spcPct val="90000"/>
              </a:lnSpc>
            </a:pPr>
            <a:r>
              <a:rPr lang="en-US" sz="2400"/>
              <a:t>GS1 AS4 white paper to spread awareness on AS4 in GS1 community</a:t>
            </a:r>
          </a:p>
          <a:p>
            <a:pPr>
              <a:lnSpc>
                <a:spcPct val="90000"/>
              </a:lnSpc>
            </a:pPr>
            <a:r>
              <a:rPr lang="en-US" sz="2400"/>
              <a:t>Compares AS4 to the AS2 protocol and to the SBDH</a:t>
            </a:r>
          </a:p>
          <a:p>
            <a:pPr>
              <a:lnSpc>
                <a:spcPct val="90000"/>
              </a:lnSpc>
            </a:pPr>
            <a:r>
              <a:rPr lang="en-US" sz="2400"/>
              <a:t>SME connectivity seen as main benefit</a:t>
            </a:r>
          </a:p>
          <a:p>
            <a:pPr>
              <a:lnSpc>
                <a:spcPct val="90000"/>
              </a:lnSpc>
            </a:pPr>
            <a:r>
              <a:rPr lang="en-US" sz="2400" i="1" u="sng"/>
              <a:t>GS1 considers replacing AS1 with AS4</a:t>
            </a:r>
          </a:p>
        </p:txBody>
      </p:sp>
      <p:pic>
        <p:nvPicPr>
          <p:cNvPr id="67277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48263" y="836613"/>
            <a:ext cx="3781425" cy="533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947641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12788" y="617538"/>
            <a:ext cx="8002587" cy="723900"/>
          </a:xfrm>
        </p:spPr>
        <p:txBody>
          <a:bodyPr lIns="90000" tIns="46800" rIns="90000" bIns="46800"/>
          <a:lstStyle/>
          <a:p>
            <a: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Industry Endorsement (i)</a:t>
            </a:r>
          </a:p>
        </p:txBody>
      </p:sp>
      <p:sp>
        <p:nvSpPr>
          <p:cNvPr id="66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1524000"/>
            <a:ext cx="8001000" cy="5334000"/>
          </a:xfrm>
        </p:spPr>
        <p:txBody>
          <a:bodyPr lIns="90000" tIns="46800" rIns="90000" bIns="46800"/>
          <a:lstStyle/>
          <a:p>
            <a:pPr marL="341313" indent="-341313" defTabSz="457200">
              <a:lnSpc>
                <a:spcPct val="80000"/>
              </a:lnSpc>
              <a:spcBef>
                <a:spcPts val="700"/>
              </a:spcBef>
              <a:buClr>
                <a:srgbClr val="FFCC00"/>
              </a:buClr>
              <a:buFont typeface="Monotype Sort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/>
              <a:t>Aerospace industry in Europe</a:t>
            </a:r>
          </a:p>
          <a:p>
            <a:pPr marL="741363" lvl="1" indent="-284163" defTabSz="457200">
              <a:lnSpc>
                <a:spcPct val="80000"/>
              </a:lnSpc>
              <a:spcBef>
                <a:spcPts val="700"/>
              </a:spcBef>
              <a:buClr>
                <a:srgbClr val="FFCC00"/>
              </a:buClr>
              <a:buFont typeface="Monotype Sort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/>
              <a:t>AS4 pilot</a:t>
            </a:r>
          </a:p>
          <a:p>
            <a:pPr marL="341313" indent="-341313" defTabSz="457200">
              <a:lnSpc>
                <a:spcPct val="80000"/>
              </a:lnSpc>
              <a:spcBef>
                <a:spcPts val="700"/>
              </a:spcBef>
              <a:buClr>
                <a:srgbClr val="FFCC00"/>
              </a:buClr>
              <a:buFont typeface="Monotype Sort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/>
              <a:t>Cisco</a:t>
            </a:r>
          </a:p>
          <a:p>
            <a:pPr marL="741363" lvl="1" indent="-284163" defTabSz="457200">
              <a:lnSpc>
                <a:spcPct val="80000"/>
              </a:lnSpc>
              <a:spcBef>
                <a:spcPts val="700"/>
              </a:spcBef>
              <a:buClr>
                <a:srgbClr val="FFCC00"/>
              </a:buClr>
              <a:buFont typeface="Monotype Sort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/>
              <a:t>Uses AS4 with its B2B reseller partners</a:t>
            </a:r>
          </a:p>
          <a:p>
            <a:pPr marL="341313" indent="-341313" defTabSz="457200">
              <a:lnSpc>
                <a:spcPct val="80000"/>
              </a:lnSpc>
              <a:spcBef>
                <a:spcPts val="700"/>
              </a:spcBef>
              <a:buClr>
                <a:srgbClr val="FFCC00"/>
              </a:buClr>
              <a:buFont typeface="Monotype Sort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/>
              <a:t>EASEE-gas</a:t>
            </a:r>
          </a:p>
          <a:p>
            <a:pPr marL="741363" lvl="1" indent="-284163" defTabSz="457200">
              <a:lnSpc>
                <a:spcPct val="80000"/>
              </a:lnSpc>
              <a:spcBef>
                <a:spcPts val="700"/>
              </a:spcBef>
              <a:buClr>
                <a:srgbClr val="FFCC00"/>
              </a:buClr>
              <a:buFont typeface="Monotype Sort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/>
              <a:t>European Association for the Streamlining of Energy Exchange – Gas considers migration to AS4</a:t>
            </a:r>
          </a:p>
          <a:p>
            <a:pPr marL="341313" indent="-341313" defTabSz="457200">
              <a:lnSpc>
                <a:spcPct val="80000"/>
              </a:lnSpc>
              <a:spcBef>
                <a:spcPts val="700"/>
              </a:spcBef>
              <a:buClr>
                <a:srgbClr val="FFCC00"/>
              </a:buClr>
              <a:buFont typeface="Monotype Sort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/>
              <a:t>Electronics and High Tech </a:t>
            </a:r>
          </a:p>
          <a:p>
            <a:pPr marL="741363" lvl="1" indent="-284163" defTabSz="457200">
              <a:lnSpc>
                <a:spcPct val="80000"/>
              </a:lnSpc>
              <a:spcBef>
                <a:spcPts val="700"/>
              </a:spcBef>
              <a:buClr>
                <a:srgbClr val="FFCC00"/>
              </a:buClr>
              <a:buFont typeface="Monotype Sort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/>
              <a:t>RosettaNet Multiple Messaging Services (MSS)</a:t>
            </a:r>
            <a:endParaRPr lang="en-US" sz="2000"/>
          </a:p>
          <a:p>
            <a:pPr marL="341313" indent="-341313" defTabSz="457200">
              <a:lnSpc>
                <a:spcPct val="80000"/>
              </a:lnSpc>
              <a:spcBef>
                <a:spcPts val="700"/>
              </a:spcBef>
              <a:buClr>
                <a:srgbClr val="FFCC00"/>
              </a:buClr>
              <a:buFont typeface="Monotype Sort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/>
              <a:t>European E-Government </a:t>
            </a:r>
          </a:p>
          <a:p>
            <a:pPr marL="741363" lvl="1" indent="-284163" defTabSz="457200">
              <a:lnSpc>
                <a:spcPct val="80000"/>
              </a:lnSpc>
              <a:spcBef>
                <a:spcPts val="700"/>
              </a:spcBef>
              <a:buClr>
                <a:srgbClr val="FFCC00"/>
              </a:buClr>
              <a:buFont typeface="Monotype Sort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/>
              <a:t>Common Infrastructure for all Cross-Border e-Government</a:t>
            </a:r>
          </a:p>
        </p:txBody>
      </p:sp>
    </p:spTree>
    <p:extLst>
      <p:ext uri="{BB962C8B-B14F-4D97-AF65-F5344CB8AC3E}">
        <p14:creationId xmlns:p14="http://schemas.microsoft.com/office/powerpoint/2010/main" xmlns="" val="8775878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Industry Endorsement (ii)</a:t>
            </a:r>
            <a:endParaRPr lang="nl-NL"/>
          </a:p>
        </p:txBody>
      </p:sp>
      <p:sp>
        <p:nvSpPr>
          <p:cNvPr id="67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ts val="700"/>
              </a:spcBef>
              <a:buClr>
                <a:srgbClr val="FFCC00"/>
              </a:buClr>
              <a:buFont typeface="Monotype Sorts" charset="0"/>
              <a:buChar char=""/>
            </a:pPr>
            <a:r>
              <a:rPr lang="en-US" sz="2800"/>
              <a:t>Healthcare</a:t>
            </a:r>
          </a:p>
          <a:p>
            <a:pPr lvl="1">
              <a:lnSpc>
                <a:spcPct val="80000"/>
              </a:lnSpc>
              <a:spcBef>
                <a:spcPts val="700"/>
              </a:spcBef>
              <a:buClr>
                <a:srgbClr val="FFCC00"/>
              </a:buClr>
              <a:buFont typeface="Monotype Sorts" charset="0"/>
              <a:buChar char=""/>
            </a:pPr>
            <a:r>
              <a:rPr lang="en-US" sz="2400"/>
              <a:t>HL7 Version 3 Standard: Transport Specification - ebXML</a:t>
            </a:r>
          </a:p>
          <a:p>
            <a:pPr>
              <a:lnSpc>
                <a:spcPct val="80000"/>
              </a:lnSpc>
              <a:spcBef>
                <a:spcPts val="700"/>
              </a:spcBef>
              <a:buClr>
                <a:srgbClr val="FFCC00"/>
              </a:buClr>
              <a:buFont typeface="Monotype Sorts" charset="0"/>
              <a:buChar char=""/>
            </a:pPr>
            <a:r>
              <a:rPr lang="en-US" sz="2800"/>
              <a:t>Japan Electronics and Information Technologies Association (JEITA)</a:t>
            </a:r>
            <a:r>
              <a:rPr lang="en-GB" sz="2800"/>
              <a:t> </a:t>
            </a:r>
          </a:p>
          <a:p>
            <a:pPr lvl="1">
              <a:lnSpc>
                <a:spcPct val="80000"/>
              </a:lnSpc>
              <a:spcBef>
                <a:spcPts val="700"/>
              </a:spcBef>
              <a:buClr>
                <a:srgbClr val="FFCC00"/>
              </a:buClr>
              <a:buFont typeface="Monotype Sorts" charset="0"/>
              <a:buChar char=""/>
            </a:pPr>
            <a:r>
              <a:rPr lang="en-US" sz="2400"/>
              <a:t>Multiple implementations, free JEITA EDI client</a:t>
            </a:r>
          </a:p>
          <a:p>
            <a:pPr>
              <a:lnSpc>
                <a:spcPct val="80000"/>
              </a:lnSpc>
              <a:spcBef>
                <a:spcPts val="700"/>
              </a:spcBef>
              <a:buClr>
                <a:srgbClr val="FFCC00"/>
              </a:buClr>
              <a:buFont typeface="Monotype Sorts" charset="0"/>
              <a:buChar char=""/>
            </a:pPr>
            <a:r>
              <a:rPr lang="en-US" sz="2800"/>
              <a:t>OASIS Energy Interoperability TC</a:t>
            </a:r>
          </a:p>
          <a:p>
            <a:pPr lvl="1">
              <a:lnSpc>
                <a:spcPct val="80000"/>
              </a:lnSpc>
              <a:spcBef>
                <a:spcPts val="700"/>
              </a:spcBef>
              <a:buClr>
                <a:srgbClr val="FFCC00"/>
              </a:buClr>
              <a:buFont typeface="Monotype Sorts" charset="0"/>
              <a:buChar char=""/>
            </a:pPr>
            <a:r>
              <a:rPr lang="en-US" sz="2400"/>
              <a:t>Planning an ebMS3 binding for smart grid communication</a:t>
            </a:r>
          </a:p>
          <a:p>
            <a:pPr>
              <a:lnSpc>
                <a:spcPct val="80000"/>
              </a:lnSpc>
              <a:spcBef>
                <a:spcPts val="700"/>
              </a:spcBef>
              <a:buClr>
                <a:srgbClr val="FFCC00"/>
              </a:buClr>
              <a:buFont typeface="Monotype Sorts" charset="0"/>
              <a:buChar char=""/>
            </a:pPr>
            <a:r>
              <a:rPr lang="en-US" sz="2800"/>
              <a:t>Open Applications Group (OAGIS)</a:t>
            </a:r>
          </a:p>
          <a:p>
            <a:pPr>
              <a:lnSpc>
                <a:spcPct val="80000"/>
              </a:lnSpc>
              <a:spcBef>
                <a:spcPts val="700"/>
              </a:spcBef>
              <a:buClr>
                <a:srgbClr val="FFCC00"/>
              </a:buClr>
              <a:buFont typeface="Monotype Sorts" charset="0"/>
              <a:buChar char=""/>
            </a:pPr>
            <a:r>
              <a:rPr lang="en-US" sz="2800"/>
              <a:t>Textile, Clothing, Footwear in Europe</a:t>
            </a:r>
          </a:p>
          <a:p>
            <a:pPr lvl="1">
              <a:lnSpc>
                <a:spcPct val="80000"/>
              </a:lnSpc>
              <a:spcBef>
                <a:spcPts val="700"/>
              </a:spcBef>
              <a:buClr>
                <a:srgbClr val="FFCC00"/>
              </a:buClr>
              <a:buFont typeface="Monotype Sorts" charset="0"/>
              <a:buChar char=""/>
            </a:pPr>
            <a:r>
              <a:rPr lang="en-US" sz="2400"/>
              <a:t>ebMS3 using SMTP transport</a:t>
            </a:r>
            <a:endParaRPr lang="nl-NL" sz="2000"/>
          </a:p>
        </p:txBody>
      </p:sp>
    </p:spTree>
    <p:extLst>
      <p:ext uri="{BB962C8B-B14F-4D97-AF65-F5344CB8AC3E}">
        <p14:creationId xmlns:p14="http://schemas.microsoft.com/office/powerpoint/2010/main" xmlns="" val="26810229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Black" charset="0"/>
              </a:rPr>
              <a:t>Q &amp; A</a:t>
            </a:r>
            <a:endParaRPr lang="nl-NL">
              <a:latin typeface="Arial Black" charset="0"/>
            </a:endParaRPr>
          </a:p>
        </p:txBody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557338"/>
            <a:ext cx="8001000" cy="4857750"/>
          </a:xfrm>
        </p:spPr>
        <p:txBody>
          <a:bodyPr/>
          <a:lstStyle/>
          <a:p>
            <a:r>
              <a:rPr lang="en-US">
                <a:latin typeface="Arial" charset="0"/>
              </a:rPr>
              <a:t>……….</a:t>
            </a:r>
            <a:endParaRPr lang="nl-NL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23900"/>
            <a:ext cx="8002588" cy="723900"/>
          </a:xfrm>
        </p:spPr>
        <p:txBody>
          <a:bodyPr lIns="90000" tIns="46800" rIns="90000" bIns="46800"/>
          <a:lstStyle/>
          <a:p>
            <a: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latin typeface="Arial Black" charset="0"/>
              </a:rPr>
              <a:t>More Information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557338"/>
            <a:ext cx="8002587" cy="4859337"/>
          </a:xfrm>
        </p:spPr>
        <p:txBody>
          <a:bodyPr lIns="90000" tIns="46800" rIns="90000" bIns="46800"/>
          <a:lstStyle/>
          <a:p>
            <a:pPr marL="341313" indent="-341313" defTabSz="457200">
              <a:spcBef>
                <a:spcPts val="700"/>
              </a:spcBef>
              <a:buClr>
                <a:srgbClr val="FFCC00"/>
              </a:buClr>
              <a:buFont typeface="Monotype Sort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err="1">
                <a:latin typeface="Arial" charset="0"/>
                <a:ea typeface="ＭＳ Ｐゴシック" charset="0"/>
                <a:cs typeface="ＭＳ Ｐゴシック" charset="0"/>
              </a:rPr>
              <a:t>ebMS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 Version 3.0 Part 1: Core </a:t>
            </a: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Specification</a:t>
            </a:r>
          </a:p>
          <a:p>
            <a:pPr marL="741363" lvl="1" indent="-341313" defTabSz="457200">
              <a:spcBef>
                <a:spcPts val="700"/>
              </a:spcBef>
              <a:buClr>
                <a:srgbClr val="FFCC00"/>
              </a:buClr>
              <a:buFont typeface="Monotype Sort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1800" dirty="0" smtClean="0">
                <a:solidFill>
                  <a:srgbClr val="996633"/>
                </a:solidFill>
                <a:latin typeface="Arial" charset="0"/>
                <a:ea typeface="ＭＳ Ｐゴシック" charset="0"/>
                <a:hlinkClick r:id="rId3"/>
              </a:rPr>
              <a:t>http</a:t>
            </a:r>
            <a:r>
              <a:rPr lang="en-US" sz="1800" dirty="0">
                <a:solidFill>
                  <a:srgbClr val="996633"/>
                </a:solidFill>
                <a:latin typeface="Arial" charset="0"/>
                <a:ea typeface="ＭＳ Ｐゴシック" charset="0"/>
                <a:hlinkClick r:id="rId3"/>
              </a:rPr>
              <a:t>://docs.oasis-open.org/ebxml-msg/ebms/v3.0/core/os/</a:t>
            </a:r>
            <a:r>
              <a:rPr lang="en-US" sz="1800" dirty="0">
                <a:latin typeface="Arial" charset="0"/>
                <a:ea typeface="ＭＳ Ｐゴシック" charset="0"/>
              </a:rPr>
              <a:t> </a:t>
            </a:r>
          </a:p>
          <a:p>
            <a:pPr marL="341313" indent="-341313" defTabSz="457200">
              <a:spcBef>
                <a:spcPts val="700"/>
              </a:spcBef>
              <a:buClr>
                <a:srgbClr val="FFCC00"/>
              </a:buClr>
              <a:buFont typeface="Monotype Sort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err="1" smtClean="0">
                <a:latin typeface="Arial" charset="0"/>
                <a:ea typeface="ＭＳ Ｐゴシック" charset="0"/>
                <a:cs typeface="ＭＳ Ｐゴシック" charset="0"/>
              </a:rPr>
              <a:t>ebMS</a:t>
            </a: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Version 3.0 Part 2: Advanced </a:t>
            </a: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Features</a:t>
            </a:r>
          </a:p>
          <a:p>
            <a:pPr marL="741363" lvl="1" indent="-341313" defTabSz="457200">
              <a:spcBef>
                <a:spcPts val="700"/>
              </a:spcBef>
              <a:buClr>
                <a:srgbClr val="FFCC00"/>
              </a:buClr>
              <a:buFont typeface="Monotype Sort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1800" dirty="0">
                <a:latin typeface="Arial" charset="0"/>
                <a:ea typeface="ＭＳ Ｐゴシック" charset="-128"/>
                <a:hlinkClick r:id="rId4"/>
              </a:rPr>
              <a:t>http://docs.oasis-open.org/ebxml-msg/ebms/v3.0/part2/201004/cs01</a:t>
            </a:r>
            <a:r>
              <a:rPr lang="en-US" sz="1800" dirty="0" smtClean="0">
                <a:latin typeface="Arial" charset="0"/>
                <a:ea typeface="ＭＳ Ｐゴシック" charset="-128"/>
                <a:hlinkClick r:id="rId4"/>
              </a:rPr>
              <a:t>/</a:t>
            </a:r>
            <a:endParaRPr lang="en-US" sz="1800" dirty="0">
              <a:latin typeface="Arial" charset="0"/>
              <a:ea typeface="ＭＳ Ｐゴシック" charset="-128"/>
            </a:endParaRPr>
          </a:p>
          <a:p>
            <a:pPr marL="341313" indent="-341313" defTabSz="457200">
              <a:spcBef>
                <a:spcPts val="700"/>
              </a:spcBef>
              <a:buClr>
                <a:srgbClr val="FFCC00"/>
              </a:buClr>
              <a:buFont typeface="Monotype Sort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AS4 Profile</a:t>
            </a:r>
          </a:p>
          <a:p>
            <a:pPr marL="741363" lvl="2" indent="-341313" defTabSz="457200">
              <a:spcBef>
                <a:spcPts val="700"/>
              </a:spcBef>
              <a:buClr>
                <a:srgbClr val="FFCC00"/>
              </a:buClr>
              <a:buFont typeface="Monotype Sort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000" dirty="0" smtClean="0">
                <a:hlinkClick r:id="rId5"/>
              </a:rPr>
              <a:t>http://docs.oasis-open.org/ebxml-msg/ebms/v3.0/profiles/AS4-profile/v1.0/AS4-profile-v1.0.pdf</a:t>
            </a:r>
            <a:endParaRPr lang="en-US" sz="2000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341313" indent="-341313" defTabSz="457200">
              <a:spcBef>
                <a:spcPts val="1900"/>
              </a:spcBef>
              <a:buClr>
                <a:srgbClr val="FFCC00"/>
              </a:buClr>
              <a:buFont typeface="Monotype Sort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TC public page</a:t>
            </a:r>
          </a:p>
          <a:p>
            <a:pPr marL="741363" lvl="1" indent="-284163" defTabSz="457200">
              <a:buClr>
                <a:srgbClr val="FFCC00"/>
              </a:buClr>
              <a:buFont typeface="Monotype Sort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1800" dirty="0" smtClean="0">
                <a:latin typeface="Arial" charset="0"/>
                <a:ea typeface="ＭＳ Ｐゴシック" charset="0"/>
                <a:hlinkClick r:id="rId6"/>
              </a:rPr>
              <a:t>http://www.oasis-open.org/committees/ebxml-msg/</a:t>
            </a:r>
            <a:r>
              <a:rPr lang="en-US" sz="1800" dirty="0" smtClean="0">
                <a:latin typeface="Arial" charset="0"/>
                <a:ea typeface="ＭＳ Ｐゴシック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712788" y="500063"/>
            <a:ext cx="8002587" cy="723900"/>
          </a:xfrm>
        </p:spPr>
        <p:txBody>
          <a:bodyPr lIns="90000" tIns="46800" rIns="90000" bIns="46800"/>
          <a:lstStyle/>
          <a:p>
            <a: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>
                <a:latin typeface="Arial Black" charset="0"/>
              </a:rPr>
              <a:t>AS4 compared to AS2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557338"/>
            <a:ext cx="8002587" cy="4859337"/>
          </a:xfrm>
        </p:spPr>
        <p:txBody>
          <a:bodyPr lIns="90000" tIns="46800" rIns="90000" bIns="46800"/>
          <a:lstStyle/>
          <a:p>
            <a:pPr marL="341313" indent="-341313" defTabSz="457200">
              <a:buClr>
                <a:srgbClr val="FFCC00"/>
              </a:buClr>
              <a:buFont typeface="Monotype Sort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>
                <a:latin typeface="Arial" charset="0"/>
              </a:rPr>
              <a:t>AS4 has comparable features to AS2 including:</a:t>
            </a:r>
          </a:p>
          <a:p>
            <a:pPr marL="741363" lvl="1" indent="-284163" defTabSz="457200">
              <a:buClr>
                <a:srgbClr val="FFCC00"/>
              </a:buClr>
              <a:buFont typeface="Monotype Sorts" charset="0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>
                <a:latin typeface="Arial" charset="0"/>
              </a:rPr>
              <a:t>Push message exchange patterns</a:t>
            </a:r>
          </a:p>
          <a:p>
            <a:pPr marL="741363" lvl="1" indent="-284163" defTabSz="457200">
              <a:buClr>
                <a:srgbClr val="FFCC00"/>
              </a:buClr>
              <a:buFont typeface="Monotype Sorts" charset="0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>
                <a:latin typeface="Arial" charset="0"/>
              </a:rPr>
              <a:t>Support for Non-Repudiation Receipts</a:t>
            </a:r>
          </a:p>
          <a:p>
            <a:pPr marL="741363" lvl="1" indent="-284163" defTabSz="457200">
              <a:buClr>
                <a:srgbClr val="FFCC00"/>
              </a:buClr>
              <a:buFont typeface="Monotype Sorts" charset="0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>
                <a:latin typeface="Arial" charset="0"/>
              </a:rPr>
              <a:t>Support for “lightweight” reliable messaging</a:t>
            </a:r>
          </a:p>
          <a:p>
            <a:pPr marL="741363" lvl="1" indent="-284163" defTabSz="457200">
              <a:buClr>
                <a:srgbClr val="FFCC00"/>
              </a:buClr>
              <a:buFont typeface="Monotype Sorts" charset="0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>
                <a:latin typeface="Arial" charset="0"/>
              </a:rPr>
              <a:t>Support for common security aspects like digital signatures, encryption, and payload compression</a:t>
            </a:r>
          </a:p>
          <a:p>
            <a:pPr marL="341313" indent="-341313" defTabSz="457200">
              <a:buClr>
                <a:srgbClr val="FFCC00"/>
              </a:buClr>
              <a:buFont typeface="Monotype Sort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>
                <a:latin typeface="Arial" charset="0"/>
              </a:rPr>
              <a:t>AS4 additionally supports the following features not available in AS2:</a:t>
            </a:r>
          </a:p>
          <a:p>
            <a:pPr marL="741363" lvl="1" indent="-284163" defTabSz="457200">
              <a:buClr>
                <a:srgbClr val="FFCC00"/>
              </a:buClr>
              <a:buFont typeface="Monotype Sorts" charset="0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>
                <a:latin typeface="Arial" charset="0"/>
              </a:rPr>
              <a:t>Message pull operation including support for secure access to Message Processing Channels</a:t>
            </a:r>
          </a:p>
          <a:p>
            <a:pPr marL="741363" lvl="1" indent="-284163" defTabSz="457200">
              <a:buClr>
                <a:srgbClr val="FFCC00"/>
              </a:buClr>
              <a:buFont typeface="Monotype Sorts" charset="0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>
                <a:latin typeface="Arial" charset="0"/>
              </a:rPr>
              <a:t>Native support for Web Services</a:t>
            </a:r>
          </a:p>
          <a:p>
            <a:pPr marL="741363" lvl="1" indent="-284163" defTabSz="457200">
              <a:buClr>
                <a:srgbClr val="FFCC00"/>
              </a:buClr>
              <a:buFont typeface="Monotype Sorts" charset="0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>
                <a:latin typeface="Arial" charset="0"/>
              </a:rPr>
              <a:t>Support for “lightweight” client implementations</a:t>
            </a:r>
          </a:p>
        </p:txBody>
      </p:sp>
    </p:spTree>
    <p:extLst>
      <p:ext uri="{BB962C8B-B14F-4D97-AF65-F5344CB8AC3E}">
        <p14:creationId xmlns:p14="http://schemas.microsoft.com/office/powerpoint/2010/main" xmlns="" val="960807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130425"/>
            <a:ext cx="7772400" cy="1470025"/>
          </a:xfrm>
          <a:noFill/>
        </p:spPr>
        <p:txBody>
          <a:bodyPr lIns="90000" tIns="46800" rIns="90000" bIns="46800"/>
          <a:lstStyle/>
          <a:p>
            <a:pPr algn="ctr" defTabSz="457200" eaLnBrk="1" hangingPunct="1">
              <a:buClr>
                <a:srgbClr val="000000"/>
              </a:buClr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0" lang="en-US">
                <a:latin typeface="Arial Black" charset="0"/>
                <a:cs typeface="Arial" charset="0"/>
              </a:rPr>
              <a:t>ebXML Messaging Version 3.0</a:t>
            </a:r>
            <a:br>
              <a:rPr kumimoji="0" lang="en-US">
                <a:latin typeface="Arial Black" charset="0"/>
                <a:cs typeface="Arial" charset="0"/>
              </a:rPr>
            </a:br>
            <a:r>
              <a:rPr kumimoji="0" lang="en-US">
                <a:latin typeface="Arial Black" charset="0"/>
                <a:cs typeface="Arial" charset="0"/>
              </a:rPr>
              <a:t>Part 1: Core Specification</a:t>
            </a:r>
          </a:p>
        </p:txBody>
      </p:sp>
      <p:sp>
        <p:nvSpPr>
          <p:cNvPr id="10242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0013" y="3963988"/>
            <a:ext cx="6400800" cy="1752600"/>
          </a:xfrm>
          <a:noFill/>
        </p:spPr>
        <p:txBody>
          <a:bodyPr lIns="0" tIns="0" rIns="0" bIns="0" anchor="ctr"/>
          <a:lstStyle/>
          <a:p>
            <a:pPr marL="0" indent="0">
              <a:buFont typeface="Monotype Sorts" charset="0"/>
              <a:buNone/>
            </a:pPr>
            <a:r>
              <a:rPr lang="en-US" sz="2800">
                <a:solidFill>
                  <a:srgbClr val="FF9933"/>
                </a:solidFill>
                <a:latin typeface="Arial Black" charset="0"/>
              </a:rPr>
              <a:t> </a:t>
            </a:r>
            <a:endParaRPr lang="nl-NL" sz="2800">
              <a:solidFill>
                <a:srgbClr val="FF9933"/>
              </a:solidFill>
              <a:latin typeface="Arial Black" charset="0"/>
            </a:endParaRPr>
          </a:p>
        </p:txBody>
      </p:sp>
      <p:sp>
        <p:nvSpPr>
          <p:cNvPr id="10243" name="Rectangle 3"/>
          <p:cNvSpPr txBox="1">
            <a:spLocks noChangeArrowheads="1"/>
          </p:cNvSpPr>
          <p:nvPr/>
        </p:nvSpPr>
        <p:spPr bwMode="auto">
          <a:xfrm>
            <a:off x="1370013" y="3919538"/>
            <a:ext cx="6400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0000" tIns="46800" rIns="90000" bIns="46800"/>
          <a:lstStyle>
            <a:lvl1pPr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>
              <a:spcBef>
                <a:spcPct val="20000"/>
              </a:spcBef>
              <a:buClr>
                <a:schemeClr val="accent2"/>
              </a:buClr>
              <a:buSzPct val="50000"/>
              <a:buFont typeface="Monotype Sorts" charset="0"/>
              <a:buNone/>
            </a:pPr>
            <a:r>
              <a:rPr kumimoji="1" lang="en-US" sz="2800" i="0" dirty="0" smtClean="0">
                <a:solidFill>
                  <a:srgbClr val="FF9933"/>
                </a:solidFill>
                <a:latin typeface="Arial Black" charset="0"/>
              </a:rPr>
              <a:t>Sander </a:t>
            </a:r>
            <a:r>
              <a:rPr kumimoji="1" lang="en-US" sz="2800" i="0" dirty="0" err="1" smtClean="0">
                <a:solidFill>
                  <a:srgbClr val="FF9933"/>
                </a:solidFill>
                <a:latin typeface="Arial Black" charset="0"/>
              </a:rPr>
              <a:t>Fieten</a:t>
            </a:r>
            <a:endParaRPr kumimoji="1" lang="en-US" sz="2800" i="0" dirty="0">
              <a:solidFill>
                <a:srgbClr val="FF9933"/>
              </a:solidFill>
              <a:latin typeface="Arial Black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20713"/>
            <a:ext cx="8002588" cy="723900"/>
          </a:xfrm>
        </p:spPr>
        <p:txBody>
          <a:bodyPr lIns="90000" tIns="46800" rIns="90000" bIns="46800"/>
          <a:lstStyle/>
          <a:p>
            <a: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>
                <a:latin typeface="Arial Black" charset="0"/>
              </a:rPr>
              <a:t>High Level Capabilities</a:t>
            </a:r>
          </a:p>
        </p:txBody>
      </p:sp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28775"/>
            <a:ext cx="8001000" cy="4859338"/>
          </a:xfrm>
        </p:spPr>
        <p:txBody>
          <a:bodyPr lIns="90000" tIns="46800" rIns="90000" bIns="46800"/>
          <a:lstStyle/>
          <a:p>
            <a:pPr marL="341313" indent="-341313" defTabSz="457200">
              <a:lnSpc>
                <a:spcPct val="90000"/>
              </a:lnSpc>
              <a:spcBef>
                <a:spcPts val="600"/>
              </a:spcBef>
              <a:buClr>
                <a:srgbClr val="FFCC00"/>
              </a:buClr>
              <a:buFont typeface="Monotype Sort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>
                <a:latin typeface="Arial" charset="0"/>
              </a:rPr>
              <a:t>Message Header with Business Metadata</a:t>
            </a:r>
          </a:p>
          <a:p>
            <a:pPr marL="741363" lvl="1" indent="-284163" defTabSz="457200">
              <a:lnSpc>
                <a:spcPct val="90000"/>
              </a:lnSpc>
              <a:spcBef>
                <a:spcPts val="500"/>
              </a:spcBef>
              <a:buClr>
                <a:srgbClr val="FFCC00"/>
              </a:buClr>
              <a:buFont typeface="Monotype Sorts" charset="0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>
                <a:latin typeface="Arial" charset="0"/>
              </a:rPr>
              <a:t>Identifies Business Partners, Transaction Semantics, Context, Agreement, Properties, Payloads</a:t>
            </a:r>
          </a:p>
          <a:p>
            <a:pPr marL="341313" indent="-341313" defTabSz="457200">
              <a:lnSpc>
                <a:spcPct val="90000"/>
              </a:lnSpc>
              <a:spcBef>
                <a:spcPts val="600"/>
              </a:spcBef>
              <a:buClr>
                <a:srgbClr val="FFCC00"/>
              </a:buClr>
              <a:buFont typeface="Monotype Sort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>
                <a:latin typeface="Arial" charset="0"/>
              </a:rPr>
              <a:t>Reliable Message Delivery</a:t>
            </a:r>
          </a:p>
          <a:p>
            <a:pPr marL="741363" lvl="1" indent="-284163" defTabSz="457200">
              <a:lnSpc>
                <a:spcPct val="90000"/>
              </a:lnSpc>
              <a:spcBef>
                <a:spcPts val="500"/>
              </a:spcBef>
              <a:buClr>
                <a:srgbClr val="FFCC00"/>
              </a:buClr>
              <a:buFont typeface="Monotype Sorts" charset="0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>
                <a:latin typeface="Arial" charset="0"/>
              </a:rPr>
              <a:t>At-Least-Once, At-Most-Once, In-Order delivery</a:t>
            </a:r>
            <a:endParaRPr lang="en-GB" sz="2000">
              <a:latin typeface="Arial" charset="0"/>
            </a:endParaRPr>
          </a:p>
          <a:p>
            <a:pPr marL="341313" indent="-341313" defTabSz="457200">
              <a:lnSpc>
                <a:spcPct val="90000"/>
              </a:lnSpc>
              <a:spcBef>
                <a:spcPts val="600"/>
              </a:spcBef>
              <a:buClr>
                <a:srgbClr val="FFCC00"/>
              </a:buClr>
              <a:buFont typeface="Monotype Sort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>
                <a:latin typeface="Arial" charset="0"/>
              </a:rPr>
              <a:t>Security</a:t>
            </a:r>
          </a:p>
          <a:p>
            <a:pPr marL="741363" lvl="1" indent="-284163" defTabSz="457200">
              <a:lnSpc>
                <a:spcPct val="90000"/>
              </a:lnSpc>
              <a:spcBef>
                <a:spcPts val="500"/>
              </a:spcBef>
              <a:buClr>
                <a:srgbClr val="FFCC00"/>
              </a:buClr>
              <a:buFont typeface="Monotype Sorts" charset="0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>
                <a:latin typeface="Arial" charset="0"/>
              </a:rPr>
              <a:t>Digital Signature and Payload Encryption</a:t>
            </a:r>
          </a:p>
          <a:p>
            <a:pPr marL="741363" lvl="1" indent="-284163" defTabSz="457200">
              <a:lnSpc>
                <a:spcPct val="90000"/>
              </a:lnSpc>
              <a:spcBef>
                <a:spcPts val="500"/>
              </a:spcBef>
              <a:buClr>
                <a:srgbClr val="FFCC00"/>
              </a:buClr>
              <a:buFont typeface="Monotype Sorts" charset="0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>
                <a:latin typeface="Arial" charset="0"/>
              </a:rPr>
              <a:t>Support for Non-Repudiation of Origin &amp; Receipt</a:t>
            </a:r>
          </a:p>
          <a:p>
            <a:pPr marL="341313" indent="-341313" defTabSz="457200">
              <a:lnSpc>
                <a:spcPct val="90000"/>
              </a:lnSpc>
              <a:spcBef>
                <a:spcPts val="600"/>
              </a:spcBef>
              <a:buClr>
                <a:srgbClr val="FFCC00"/>
              </a:buClr>
              <a:buFont typeface="Monotype Sort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>
                <a:latin typeface="Arial" charset="0"/>
              </a:rPr>
              <a:t>Leverages SOAP, MIME envelopes</a:t>
            </a:r>
          </a:p>
          <a:p>
            <a:pPr marL="741363" lvl="1" indent="-284163" defTabSz="457200">
              <a:lnSpc>
                <a:spcPct val="90000"/>
              </a:lnSpc>
              <a:spcBef>
                <a:spcPts val="600"/>
              </a:spcBef>
              <a:buClr>
                <a:srgbClr val="FFCC00"/>
              </a:buClr>
              <a:buFont typeface="Monotype Sorts" charset="0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>
                <a:latin typeface="Arial" charset="0"/>
              </a:rPr>
              <a:t>XML, EDI, multimedia payloads</a:t>
            </a:r>
          </a:p>
          <a:p>
            <a:pPr marL="741363" lvl="1" indent="-284163" defTabSz="457200">
              <a:lnSpc>
                <a:spcPct val="90000"/>
              </a:lnSpc>
              <a:spcBef>
                <a:spcPts val="600"/>
              </a:spcBef>
              <a:buClr>
                <a:srgbClr val="FFCC00"/>
              </a:buClr>
              <a:buFont typeface="Monotype Sorts" charset="0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>
                <a:latin typeface="Arial" charset="0"/>
              </a:rPr>
              <a:t>Multiple payloads per message</a:t>
            </a:r>
          </a:p>
          <a:p>
            <a:pPr marL="341313" indent="-341313" defTabSz="457200">
              <a:lnSpc>
                <a:spcPct val="90000"/>
              </a:lnSpc>
              <a:spcBef>
                <a:spcPts val="600"/>
              </a:spcBef>
              <a:buClr>
                <a:srgbClr val="FFCC00"/>
              </a:buClr>
              <a:buFont typeface="Monotype Sort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>
                <a:latin typeface="Arial" charset="0"/>
              </a:rPr>
              <a:t>Transport Protocol Mappings for HTTP and SMTP </a:t>
            </a:r>
          </a:p>
          <a:p>
            <a:pPr marL="341313" indent="-341313" defTabSz="457200">
              <a:lnSpc>
                <a:spcPct val="90000"/>
              </a:lnSpc>
              <a:spcBef>
                <a:spcPts val="500"/>
              </a:spcBef>
              <a:buClr>
                <a:srgbClr val="FFCC00"/>
              </a:buClr>
              <a:buFont typeface="Monotype Sort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>
                <a:latin typeface="Arial" charset="0"/>
              </a:rPr>
              <a:t>Composition with other eBusiness Components</a:t>
            </a:r>
          </a:p>
          <a:p>
            <a:pPr marL="341313" indent="-341313" defTabSz="457200">
              <a:lnSpc>
                <a:spcPct val="90000"/>
              </a:lnSpc>
              <a:spcBef>
                <a:spcPts val="600"/>
              </a:spcBef>
              <a:buClr>
                <a:srgbClr val="FFCC00"/>
              </a:buClr>
              <a:buFont typeface="Monotype Sort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75" y="663575"/>
            <a:ext cx="8229600" cy="604838"/>
          </a:xfrm>
        </p:spPr>
        <p:txBody>
          <a:bodyPr lIns="90000" tIns="46800" rIns="90000" bIns="46800"/>
          <a:lstStyle/>
          <a:p>
            <a: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>
                <a:latin typeface="Arial Black" charset="0"/>
              </a:rPr>
              <a:t>New ebMS 3.0 Concepts &amp; Features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8" y="1471613"/>
            <a:ext cx="8348662" cy="5486400"/>
          </a:xfrm>
        </p:spPr>
        <p:txBody>
          <a:bodyPr lIns="90000" tIns="46800" rIns="90000" bIns="46800"/>
          <a:lstStyle/>
          <a:p>
            <a:pPr marL="339725" indent="-339725" defTabSz="457200">
              <a:spcBef>
                <a:spcPts val="700"/>
              </a:spcBef>
              <a:buClr>
                <a:srgbClr val="FFCC00"/>
              </a:buClr>
              <a:buFont typeface="Monotype Sorts" charset="0"/>
              <a:buChar char=""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800">
                <a:latin typeface="Arial" charset="0"/>
              </a:rPr>
              <a:t>Build on WS-* standards</a:t>
            </a:r>
          </a:p>
          <a:p>
            <a:pPr marL="339725" indent="-339725" defTabSz="457200">
              <a:spcBef>
                <a:spcPts val="700"/>
              </a:spcBef>
              <a:buClr>
                <a:srgbClr val="FFCC00"/>
              </a:buClr>
              <a:buFont typeface="Monotype Sorts" charset="0"/>
              <a:buChar char=""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800">
                <a:latin typeface="Arial" charset="0"/>
              </a:rPr>
              <a:t>Processing Modes </a:t>
            </a:r>
          </a:p>
          <a:p>
            <a:pPr marL="739775" lvl="1" indent="-282575" defTabSz="457200">
              <a:spcBef>
                <a:spcPts val="600"/>
              </a:spcBef>
              <a:buClr>
                <a:srgbClr val="FFCC00"/>
              </a:buClr>
              <a:buFont typeface="Monotype Sorts" charset="0"/>
              <a:buChar char=""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US" sz="2400">
                <a:latin typeface="Arial" charset="0"/>
              </a:rPr>
              <a:t>Parameters for capturing and expressing configuration choices </a:t>
            </a:r>
          </a:p>
          <a:p>
            <a:pPr marL="739775" lvl="1" indent="-282575" defTabSz="457200">
              <a:spcBef>
                <a:spcPts val="600"/>
              </a:spcBef>
              <a:buClr>
                <a:srgbClr val="FFCC00"/>
              </a:buClr>
              <a:buFont typeface="Monotype Sorts" charset="0"/>
              <a:buChar char=""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US" sz="2400">
                <a:latin typeface="Arial" charset="0"/>
              </a:rPr>
              <a:t>Message Exchange, Reliability, Security etc.</a:t>
            </a:r>
            <a:endParaRPr lang="en-GB" sz="2400">
              <a:latin typeface="Arial" charset="0"/>
            </a:endParaRPr>
          </a:p>
          <a:p>
            <a:pPr marL="339725" indent="-339725" defTabSz="457200">
              <a:spcBef>
                <a:spcPts val="700"/>
              </a:spcBef>
              <a:buClr>
                <a:srgbClr val="FFCC00"/>
              </a:buClr>
              <a:buFont typeface="Monotype Sorts" charset="0"/>
              <a:buChar char=""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800">
                <a:latin typeface="Arial" charset="0"/>
              </a:rPr>
              <a:t>Message Pull Feature</a:t>
            </a:r>
            <a:r>
              <a:rPr lang="en-GB" sz="2800" b="1">
                <a:latin typeface="Arial" charset="0"/>
              </a:rPr>
              <a:t> </a:t>
            </a:r>
          </a:p>
          <a:p>
            <a:pPr marL="739775" lvl="1" indent="-282575" defTabSz="457200">
              <a:spcBef>
                <a:spcPts val="600"/>
              </a:spcBef>
              <a:buClr>
                <a:srgbClr val="FFCC00"/>
              </a:buClr>
              <a:buFont typeface="Monotype Sorts" charset="0"/>
              <a:buChar char=""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400">
                <a:latin typeface="Arial" charset="0"/>
              </a:rPr>
              <a:t>Message Receiver Polls the Message Sender</a:t>
            </a:r>
          </a:p>
          <a:p>
            <a:pPr marL="339725" indent="-339725" defTabSz="457200">
              <a:spcBef>
                <a:spcPts val="700"/>
              </a:spcBef>
              <a:buClr>
                <a:srgbClr val="FFCC00"/>
              </a:buClr>
              <a:buFont typeface="Monotype Sorts" charset="0"/>
              <a:buChar char=""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800">
                <a:latin typeface="Arial" charset="0"/>
              </a:rPr>
              <a:t>Message Partition Channels</a:t>
            </a:r>
          </a:p>
          <a:p>
            <a:pPr marL="739775" lvl="1" indent="-282575" defTabSz="457200">
              <a:spcBef>
                <a:spcPts val="600"/>
              </a:spcBef>
              <a:buClr>
                <a:srgbClr val="FFCC00"/>
              </a:buClr>
              <a:buFont typeface="Monotype Sorts" charset="0"/>
              <a:buChar char=""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400">
                <a:latin typeface="Arial" charset="0"/>
              </a:rPr>
              <a:t>Messages assigned to channels</a:t>
            </a:r>
          </a:p>
          <a:p>
            <a:pPr marL="739775" lvl="1" indent="-282575" defTabSz="457200">
              <a:spcBef>
                <a:spcPts val="600"/>
              </a:spcBef>
              <a:buClr>
                <a:srgbClr val="FFCC00"/>
              </a:buClr>
              <a:buFont typeface="Monotype Sorts" charset="0"/>
              <a:buChar char=""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400">
                <a:latin typeface="Arial" charset="0"/>
              </a:rPr>
              <a:t>Supports priority handling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Black" charset="0"/>
              </a:rPr>
              <a:t>Message Pull Feature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573463"/>
            <a:ext cx="8001000" cy="2808287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ea typeface="ＭＳ Ｐゴシック" charset="0"/>
                <a:cs typeface="ＭＳ Ｐゴシック" charset="0"/>
              </a:rPr>
              <a:t>Receiver with restricted connectivity</a:t>
            </a:r>
          </a:p>
          <a:p>
            <a:pPr lvl="1">
              <a:defRPr/>
            </a:pPr>
            <a:r>
              <a:rPr lang="en-US" sz="2000" dirty="0" smtClean="0">
                <a:ea typeface="ＭＳ Ｐゴシック" charset="-128"/>
              </a:rPr>
              <a:t>Intermittent connection, firewalls, no static IP</a:t>
            </a:r>
          </a:p>
          <a:p>
            <a:pPr>
              <a:defRPr/>
            </a:pPr>
            <a:r>
              <a:rPr lang="en-US" sz="2400" dirty="0" smtClean="0">
                <a:ea typeface="ＭＳ Ｐゴシック" charset="0"/>
                <a:cs typeface="ＭＳ Ｐゴシック" charset="0"/>
              </a:rPr>
              <a:t>Getting messages </a:t>
            </a:r>
            <a:r>
              <a:rPr lang="en-US" sz="2400" i="1" dirty="0" smtClean="0">
                <a:ea typeface="ＭＳ Ｐゴシック" charset="0"/>
                <a:cs typeface="ＭＳ Ｐゴシック" charset="0"/>
              </a:rPr>
              <a:t>“just in time”</a:t>
            </a:r>
          </a:p>
          <a:p>
            <a:pPr lvl="1">
              <a:defRPr/>
            </a:pPr>
            <a:r>
              <a:rPr lang="en-US" sz="2000" dirty="0" smtClean="0">
                <a:ea typeface="ＭＳ Ｐゴシック" charset="-128"/>
              </a:rPr>
              <a:t>Avoid liability of locally storing too long before processing</a:t>
            </a:r>
          </a:p>
          <a:p>
            <a:pPr>
              <a:defRPr/>
            </a:pPr>
            <a:r>
              <a:rPr lang="en-US" sz="2400" dirty="0" smtClean="0">
                <a:ea typeface="ＭＳ Ｐゴシック" charset="0"/>
                <a:cs typeface="ＭＳ Ｐゴシック" charset="0"/>
              </a:rPr>
              <a:t>Authorization</a:t>
            </a:r>
          </a:p>
          <a:p>
            <a:pPr lvl="1">
              <a:defRPr/>
            </a:pPr>
            <a:r>
              <a:rPr lang="en-US" sz="2000" dirty="0" smtClean="0">
                <a:ea typeface="ＭＳ Ｐゴシック" charset="-128"/>
              </a:rPr>
              <a:t>Only authorized endpoints can pull on a specific channel</a:t>
            </a:r>
          </a:p>
          <a:p>
            <a:pPr marL="0" indent="0">
              <a:buFont typeface="Monotype Sorts" charset="0"/>
              <a:buNone/>
              <a:defRPr/>
            </a:pPr>
            <a:endParaRPr lang="en-US" sz="24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35150" y="1916113"/>
            <a:ext cx="1081088" cy="1008062"/>
          </a:xfrm>
          <a:prstGeom prst="rect">
            <a:avLst/>
          </a:prstGeom>
          <a:solidFill>
            <a:srgbClr val="66CCFF"/>
          </a:solidFill>
          <a:ln>
            <a:solidFill>
              <a:srgbClr val="0080FF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i="0" dirty="0">
                <a:solidFill>
                  <a:srgbClr val="FFFFFF"/>
                </a:solidFill>
                <a:ea typeface="ＭＳ Ｐゴシック" charset="-128"/>
                <a:cs typeface="ＭＳ Ｐゴシック" charset="-128"/>
              </a:rPr>
              <a:t>“Light”</a:t>
            </a:r>
          </a:p>
          <a:p>
            <a:pPr algn="ctr">
              <a:defRPr/>
            </a:pPr>
            <a:r>
              <a:rPr lang="en-US" i="0" dirty="0">
                <a:solidFill>
                  <a:srgbClr val="FFFFFF"/>
                </a:solidFill>
                <a:ea typeface="ＭＳ Ｐゴシック" charset="-128"/>
                <a:cs typeface="ＭＳ Ｐゴシック" charset="-128"/>
              </a:rPr>
              <a:t>MSH</a:t>
            </a:r>
          </a:p>
        </p:txBody>
      </p:sp>
      <p:sp>
        <p:nvSpPr>
          <p:cNvPr id="10" name="Left Arrow 9"/>
          <p:cNvSpPr>
            <a:spLocks noChangeArrowheads="1"/>
          </p:cNvSpPr>
          <p:nvPr/>
        </p:nvSpPr>
        <p:spPr bwMode="auto">
          <a:xfrm>
            <a:off x="1258888" y="2276475"/>
            <a:ext cx="433387" cy="288925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Rounded Rectangle 11"/>
          <p:cNvSpPr/>
          <p:nvPr/>
        </p:nvSpPr>
        <p:spPr bwMode="auto">
          <a:xfrm>
            <a:off x="250825" y="2133600"/>
            <a:ext cx="936625" cy="57467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i="0" dirty="0">
                <a:solidFill>
                  <a:schemeClr val="tx1"/>
                </a:solidFill>
              </a:rPr>
              <a:t>Business application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76825" y="1916113"/>
            <a:ext cx="2232025" cy="1008062"/>
          </a:xfrm>
          <a:prstGeom prst="rect">
            <a:avLst/>
          </a:prstGeom>
          <a:solidFill>
            <a:srgbClr val="66CCFF"/>
          </a:solidFill>
          <a:ln>
            <a:solidFill>
              <a:srgbClr val="0080FF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i="0" dirty="0">
                <a:solidFill>
                  <a:srgbClr val="FFFFFF"/>
                </a:solidFill>
                <a:ea typeface="ＭＳ Ｐゴシック" charset="-128"/>
                <a:cs typeface="ＭＳ Ｐゴシック" charset="-128"/>
              </a:rPr>
              <a:t>Pull capable MSH</a:t>
            </a:r>
          </a:p>
        </p:txBody>
      </p:sp>
      <p:sp>
        <p:nvSpPr>
          <p:cNvPr id="14" name="Left Arrow 13"/>
          <p:cNvSpPr>
            <a:spLocks noChangeArrowheads="1"/>
          </p:cNvSpPr>
          <p:nvPr/>
        </p:nvSpPr>
        <p:spPr bwMode="auto">
          <a:xfrm>
            <a:off x="7451725" y="2276475"/>
            <a:ext cx="433388" cy="288925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Rounded Rectangle 14"/>
          <p:cNvSpPr/>
          <p:nvPr/>
        </p:nvSpPr>
        <p:spPr bwMode="auto">
          <a:xfrm>
            <a:off x="8027988" y="2133600"/>
            <a:ext cx="936625" cy="57467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i="0" dirty="0">
                <a:solidFill>
                  <a:schemeClr val="tx1"/>
                </a:solidFill>
              </a:rPr>
              <a:t>Business application</a:t>
            </a:r>
          </a:p>
        </p:txBody>
      </p:sp>
      <p:sp>
        <p:nvSpPr>
          <p:cNvPr id="16393" name="TextBox 15"/>
          <p:cNvSpPr txBox="1">
            <a:spLocks noChangeArrowheads="1"/>
          </p:cNvSpPr>
          <p:nvPr/>
        </p:nvSpPr>
        <p:spPr bwMode="auto">
          <a:xfrm>
            <a:off x="250825" y="1844675"/>
            <a:ext cx="9366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1200"/>
              <a:t>Consumer</a:t>
            </a:r>
          </a:p>
        </p:txBody>
      </p:sp>
      <p:sp>
        <p:nvSpPr>
          <p:cNvPr id="16394" name="TextBox 16"/>
          <p:cNvSpPr txBox="1">
            <a:spLocks noChangeArrowheads="1"/>
          </p:cNvSpPr>
          <p:nvPr/>
        </p:nvSpPr>
        <p:spPr bwMode="auto">
          <a:xfrm>
            <a:off x="8027988" y="1844675"/>
            <a:ext cx="9366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1200"/>
              <a:t>Producer</a:t>
            </a:r>
          </a:p>
        </p:txBody>
      </p:sp>
      <p:sp>
        <p:nvSpPr>
          <p:cNvPr id="18" name="Can 17"/>
          <p:cNvSpPr/>
          <p:nvPr/>
        </p:nvSpPr>
        <p:spPr bwMode="auto">
          <a:xfrm rot="5400000">
            <a:off x="5850142" y="1790818"/>
            <a:ext cx="360040" cy="1620180"/>
          </a:xfrm>
          <a:prstGeom prst="ca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anchor="ctr"/>
          <a:lstStyle/>
          <a:p>
            <a:pPr algn="r">
              <a:defRPr/>
            </a:pPr>
            <a:r>
              <a:rPr lang="en-US" dirty="0" err="1">
                <a:latin typeface="Times New Roman" pitchFamily="18" charset="0"/>
                <a:ea typeface="ＭＳ Ｐゴシック" charset="0"/>
                <a:cs typeface="ＭＳ Ｐゴシック" charset="0"/>
              </a:rPr>
              <a:t>mpc</a:t>
            </a:r>
            <a:r>
              <a:rPr lang="en-US" dirty="0">
                <a:latin typeface="Times New Roman" pitchFamily="18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  <p:sp>
        <p:nvSpPr>
          <p:cNvPr id="28" name="Can 27"/>
          <p:cNvSpPr/>
          <p:nvPr/>
        </p:nvSpPr>
        <p:spPr bwMode="auto">
          <a:xfrm rot="5400000">
            <a:off x="6415088" y="2522538"/>
            <a:ext cx="360362" cy="157162"/>
          </a:xfrm>
          <a:prstGeom prst="can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pitchFamily="18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1" name="Right Arrow 30"/>
          <p:cNvSpPr/>
          <p:nvPr/>
        </p:nvSpPr>
        <p:spPr bwMode="auto">
          <a:xfrm>
            <a:off x="3059113" y="2060575"/>
            <a:ext cx="1800225" cy="32385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000" dirty="0">
                <a:latin typeface="+mn-lt"/>
                <a:ea typeface="ＭＳ Ｐゴシック" charset="0"/>
                <a:cs typeface="ＭＳ Ｐゴシック" charset="0"/>
              </a:rPr>
              <a:t>HTTP POST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3059113" y="1855788"/>
            <a:ext cx="180022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1200"/>
              <a:t>Pull Request</a:t>
            </a:r>
          </a:p>
        </p:txBody>
      </p:sp>
      <p:sp>
        <p:nvSpPr>
          <p:cNvPr id="34" name="Left Arrow 33"/>
          <p:cNvSpPr/>
          <p:nvPr/>
        </p:nvSpPr>
        <p:spPr bwMode="auto">
          <a:xfrm>
            <a:off x="3059113" y="2420938"/>
            <a:ext cx="1800225" cy="323850"/>
          </a:xfrm>
          <a:prstGeom prst="leftArrow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000" dirty="0">
                <a:latin typeface="+mn-lt"/>
                <a:ea typeface="ＭＳ Ｐゴシック" charset="0"/>
                <a:cs typeface="ＭＳ Ｐゴシック" charset="0"/>
              </a:rPr>
              <a:t>HTTP response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3059113" y="2636838"/>
            <a:ext cx="180022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1200"/>
              <a:t>Pulled Message</a:t>
            </a:r>
          </a:p>
        </p:txBody>
      </p:sp>
      <p:sp>
        <p:nvSpPr>
          <p:cNvPr id="36" name="Oval 35"/>
          <p:cNvSpPr/>
          <p:nvPr/>
        </p:nvSpPr>
        <p:spPr bwMode="auto">
          <a:xfrm>
            <a:off x="7668344" y="2492896"/>
            <a:ext cx="288032" cy="28803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0" tIns="0" rIns="0" bIns="18000"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+mj-lt"/>
              </a:rPr>
              <a:t>1</a:t>
            </a:r>
          </a:p>
        </p:txBody>
      </p:sp>
      <p:sp>
        <p:nvSpPr>
          <p:cNvPr id="37" name="Oval 36"/>
          <p:cNvSpPr/>
          <p:nvPr/>
        </p:nvSpPr>
        <p:spPr bwMode="auto">
          <a:xfrm>
            <a:off x="5364088" y="2708920"/>
            <a:ext cx="288032" cy="28803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0" tIns="0" rIns="0" bIns="18000"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+mj-lt"/>
              </a:rPr>
              <a:t>2</a:t>
            </a:r>
          </a:p>
        </p:txBody>
      </p:sp>
      <p:sp>
        <p:nvSpPr>
          <p:cNvPr id="38" name="Oval 37"/>
          <p:cNvSpPr/>
          <p:nvPr/>
        </p:nvSpPr>
        <p:spPr bwMode="auto">
          <a:xfrm>
            <a:off x="3203848" y="1916832"/>
            <a:ext cx="288032" cy="28803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0" tIns="0" rIns="0" bIns="18000"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+mj-lt"/>
              </a:rPr>
              <a:t>3</a:t>
            </a:r>
          </a:p>
        </p:txBody>
      </p:sp>
      <p:sp>
        <p:nvSpPr>
          <p:cNvPr id="39" name="Oval 38"/>
          <p:cNvSpPr/>
          <p:nvPr/>
        </p:nvSpPr>
        <p:spPr bwMode="auto">
          <a:xfrm>
            <a:off x="4572000" y="2636912"/>
            <a:ext cx="288032" cy="28803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0" tIns="0" rIns="0" bIns="18000"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+mj-lt"/>
              </a:rPr>
              <a:t>4</a:t>
            </a:r>
          </a:p>
        </p:txBody>
      </p:sp>
      <p:sp>
        <p:nvSpPr>
          <p:cNvPr id="40" name="Oval 39"/>
          <p:cNvSpPr/>
          <p:nvPr/>
        </p:nvSpPr>
        <p:spPr bwMode="auto">
          <a:xfrm>
            <a:off x="1475656" y="2492896"/>
            <a:ext cx="288032" cy="28803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0" tIns="0" rIns="0" bIns="18000"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+mj-lt"/>
              </a:rPr>
              <a:t>5</a:t>
            </a:r>
          </a:p>
        </p:txBody>
      </p:sp>
      <p:sp>
        <p:nvSpPr>
          <p:cNvPr id="16416" name="TextBox 40"/>
          <p:cNvSpPr txBox="1">
            <a:spLocks noChangeArrowheads="1"/>
          </p:cNvSpPr>
          <p:nvPr/>
        </p:nvSpPr>
        <p:spPr bwMode="auto">
          <a:xfrm>
            <a:off x="1835150" y="1628775"/>
            <a:ext cx="10810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1200"/>
              <a:t>Receiver</a:t>
            </a:r>
          </a:p>
        </p:txBody>
      </p:sp>
      <p:sp>
        <p:nvSpPr>
          <p:cNvPr id="16417" name="TextBox 41"/>
          <p:cNvSpPr txBox="1">
            <a:spLocks noChangeArrowheads="1"/>
          </p:cNvSpPr>
          <p:nvPr/>
        </p:nvSpPr>
        <p:spPr bwMode="auto">
          <a:xfrm>
            <a:off x="5076825" y="1628775"/>
            <a:ext cx="21590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1200"/>
              <a:t>Sender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3.33333E-6 L -0.14236 3.33333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1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4" grpId="0" animBg="1"/>
      <p:bldP spid="28" grpId="0" animBg="1"/>
      <p:bldP spid="28" grpId="1" animBg="1"/>
      <p:bldP spid="28" grpId="2" animBg="1"/>
      <p:bldP spid="31" grpId="0" animBg="1"/>
      <p:bldP spid="33" grpId="0"/>
      <p:bldP spid="34" grpId="0" animBg="1"/>
      <p:bldP spid="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130425"/>
            <a:ext cx="7772400" cy="1470025"/>
          </a:xfrm>
          <a:noFill/>
        </p:spPr>
        <p:txBody>
          <a:bodyPr lIns="90000" tIns="46800" rIns="90000" bIns="46800"/>
          <a:lstStyle/>
          <a:p>
            <a:pPr algn="ctr" defTabSz="457200">
              <a:buClr>
                <a:srgbClr val="000000"/>
              </a:buClr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0" lang="en-US">
                <a:latin typeface="Arial Black" charset="0"/>
              </a:rPr>
              <a:t>ebXML Messaging 3.0 Part 2: </a:t>
            </a:r>
            <a:br>
              <a:rPr kumimoji="0" lang="en-US">
                <a:latin typeface="Arial Black" charset="0"/>
              </a:rPr>
            </a:br>
            <a:r>
              <a:rPr kumimoji="0" lang="en-US">
                <a:latin typeface="Arial Black" charset="0"/>
              </a:rPr>
              <a:t> Advanced Features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0013" y="3919538"/>
            <a:ext cx="6400800" cy="1752600"/>
          </a:xfrm>
          <a:noFill/>
        </p:spPr>
        <p:txBody>
          <a:bodyPr lIns="90000" tIns="46800" rIns="90000" bIns="46800"/>
          <a:lstStyle/>
          <a:p>
            <a:pPr marL="0" indent="0" algn="ctr" defTabSz="457200">
              <a:buFont typeface="Monotype Sorts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>
                <a:solidFill>
                  <a:srgbClr val="FF9933"/>
                </a:solidFill>
                <a:latin typeface="Arial Black" charset="0"/>
              </a:rPr>
              <a:t>Sander Fieten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75" y="571500"/>
            <a:ext cx="8229600" cy="604838"/>
          </a:xfrm>
        </p:spPr>
        <p:txBody>
          <a:bodyPr lIns="90000" tIns="46800" rIns="90000" bIns="46800"/>
          <a:lstStyle/>
          <a:p>
            <a: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>
                <a:latin typeface="Arial Black" charset="0"/>
              </a:rPr>
              <a:t>Extended Concepts &amp; Features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8" y="1371600"/>
            <a:ext cx="8348662" cy="5486400"/>
          </a:xfrm>
        </p:spPr>
        <p:txBody>
          <a:bodyPr lIns="90000" tIns="46800" rIns="90000" bIns="46800"/>
          <a:lstStyle/>
          <a:p>
            <a:pPr marL="339725" indent="-339725" defTabSz="457200">
              <a:spcBef>
                <a:spcPts val="700"/>
              </a:spcBef>
              <a:buClr>
                <a:srgbClr val="FFCC00"/>
              </a:buClr>
              <a:buFont typeface="Monotype Sorts" charset="0"/>
              <a:buChar char=""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800">
                <a:latin typeface="Arial" charset="0"/>
              </a:rPr>
              <a:t>Multi-hop messaging</a:t>
            </a:r>
          </a:p>
          <a:p>
            <a:pPr marL="739775" lvl="1" indent="-339725" defTabSz="457200">
              <a:spcBef>
                <a:spcPts val="700"/>
              </a:spcBef>
              <a:buClr>
                <a:srgbClr val="FFCC00"/>
              </a:buClr>
              <a:buFont typeface="Monotype Sorts" charset="0"/>
              <a:buChar char=""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400">
                <a:latin typeface="Arial" charset="0"/>
              </a:rPr>
              <a:t>Route messages through a cloud of intermediaries</a:t>
            </a:r>
          </a:p>
          <a:p>
            <a:pPr marL="339725" indent="-339725" defTabSz="457200">
              <a:spcBef>
                <a:spcPts val="700"/>
              </a:spcBef>
              <a:buClr>
                <a:srgbClr val="FFCC00"/>
              </a:buClr>
              <a:buFont typeface="Monotype Sorts" charset="0"/>
              <a:buChar char=""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800">
                <a:latin typeface="Arial" charset="0"/>
              </a:rPr>
              <a:t>Message Bundling</a:t>
            </a:r>
          </a:p>
          <a:p>
            <a:pPr marL="739775" lvl="1" indent="-339725" defTabSz="457200">
              <a:spcBef>
                <a:spcPts val="700"/>
              </a:spcBef>
              <a:buClr>
                <a:srgbClr val="FFCC00"/>
              </a:buClr>
              <a:buFont typeface="Monotype Sorts" charset="0"/>
              <a:buChar char=""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400">
                <a:latin typeface="Arial" charset="0"/>
              </a:rPr>
              <a:t>Send multiple user messages as one SOAP message</a:t>
            </a:r>
          </a:p>
          <a:p>
            <a:pPr marL="739775" lvl="1" indent="-339725" defTabSz="457200">
              <a:spcBef>
                <a:spcPts val="700"/>
              </a:spcBef>
              <a:buClr>
                <a:srgbClr val="FFCC00"/>
              </a:buClr>
              <a:buFont typeface="Monotype Sorts" charset="0"/>
              <a:buChar char=""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US" sz="2400">
                <a:latin typeface="Arial" charset="0"/>
              </a:rPr>
              <a:t>High volume, non real-time transactions involving small payloads</a:t>
            </a:r>
            <a:endParaRPr lang="en-GB" sz="2400">
              <a:latin typeface="Arial" charset="0"/>
            </a:endParaRPr>
          </a:p>
          <a:p>
            <a:pPr marL="339725" indent="-339725" defTabSz="457200">
              <a:spcBef>
                <a:spcPts val="700"/>
              </a:spcBef>
              <a:buClr>
                <a:srgbClr val="FFCC00"/>
              </a:buClr>
              <a:buFont typeface="Monotype Sorts" charset="0"/>
              <a:buChar char=""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800">
                <a:latin typeface="Arial" charset="0"/>
              </a:rPr>
              <a:t>Message Splitting</a:t>
            </a:r>
          </a:p>
          <a:p>
            <a:pPr marL="739775" lvl="1" indent="-339725" defTabSz="457200">
              <a:spcBef>
                <a:spcPts val="700"/>
              </a:spcBef>
              <a:buClr>
                <a:srgbClr val="FFCC00"/>
              </a:buClr>
              <a:buFont typeface="Monotype Sorts" charset="0"/>
              <a:buChar char=""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400">
                <a:latin typeface="Arial" charset="0"/>
              </a:rPr>
              <a:t>Send one large user message as multiple SOAP messages</a:t>
            </a:r>
          </a:p>
          <a:p>
            <a:pPr marL="339725" indent="-339725" defTabSz="457200">
              <a:spcBef>
                <a:spcPts val="700"/>
              </a:spcBef>
              <a:buClr>
                <a:srgbClr val="FFCC00"/>
              </a:buClr>
              <a:buFont typeface="Monotype Sorts" charset="0"/>
              <a:buChar char=""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800">
                <a:latin typeface="Arial" charset="0"/>
              </a:rPr>
              <a:t>Message Compression</a:t>
            </a:r>
          </a:p>
          <a:p>
            <a:pPr marL="739775" lvl="1" indent="-339725" defTabSz="457200">
              <a:spcBef>
                <a:spcPts val="700"/>
              </a:spcBef>
              <a:buClr>
                <a:srgbClr val="FFCC00"/>
              </a:buClr>
              <a:buFont typeface="Monotype Sorts" charset="0"/>
              <a:buChar char=""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US" sz="2400">
                <a:latin typeface="Arial" charset="0"/>
              </a:rPr>
              <a:t>Payloads and message headers</a:t>
            </a:r>
            <a:endParaRPr lang="nl-NL" sz="240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684213" y="2133600"/>
            <a:ext cx="7772400" cy="1470025"/>
          </a:xfrm>
          <a:noFill/>
        </p:spPr>
        <p:txBody>
          <a:bodyPr/>
          <a:lstStyle/>
          <a:p>
            <a:pPr algn="ctr"/>
            <a:r>
              <a:rPr lang="en-US">
                <a:latin typeface="Arial Black" charset="0"/>
              </a:rPr>
              <a:t>AS4 Profile</a:t>
            </a:r>
            <a:endParaRPr lang="nl-NL">
              <a:latin typeface="Arial Black" charset="0"/>
            </a:endParaRPr>
          </a:p>
        </p:txBody>
      </p:sp>
      <p:sp>
        <p:nvSpPr>
          <p:cNvPr id="25602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0013" y="3919538"/>
            <a:ext cx="6400800" cy="1752600"/>
          </a:xfrm>
        </p:spPr>
        <p:txBody>
          <a:bodyPr/>
          <a:lstStyle/>
          <a:p>
            <a:pPr marL="0" indent="0" algn="ctr">
              <a:buFont typeface="Monotype Sorts" charset="0"/>
              <a:buNone/>
            </a:pPr>
            <a:r>
              <a:rPr lang="nl-NL" sz="2800" dirty="0" smtClean="0">
                <a:solidFill>
                  <a:srgbClr val="FF9933"/>
                </a:solidFill>
                <a:latin typeface="Arial Black" charset="0"/>
              </a:rPr>
              <a:t>Pim van der Eijk</a:t>
            </a:r>
            <a:endParaRPr lang="nl-NL" sz="2800" dirty="0">
              <a:solidFill>
                <a:srgbClr val="FF9933"/>
              </a:solidFill>
              <a:latin typeface="Arial Black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ASIS 2005 template">
  <a:themeElements>
    <a:clrScheme name="OASIS 2005 template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OASIS 2005 templat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ASIS 2005 template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ASIS 2005 template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ASIS 2005 templat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ASIS 2005 template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ASIS 2005 template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ASIS 2005 template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ASIS 2005 template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OASIS 2005 template</Template>
  <TotalTime>9355</TotalTime>
  <Words>1024</Words>
  <Application>Microsoft Office PowerPoint</Application>
  <PresentationFormat>On-screen Show (4:3)</PresentationFormat>
  <Paragraphs>311</Paragraphs>
  <Slides>26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OASIS 2005 template</vt:lpstr>
      <vt:lpstr>ebXML Messaging Version 3.0 &amp;  AS4 Interoperability Demo</vt:lpstr>
      <vt:lpstr>Overview</vt:lpstr>
      <vt:lpstr>ebXML Messaging Version 3.0 Part 1: Core Specification</vt:lpstr>
      <vt:lpstr>High Level Capabilities</vt:lpstr>
      <vt:lpstr>New ebMS 3.0 Concepts &amp; Features</vt:lpstr>
      <vt:lpstr>Message Pull Feature</vt:lpstr>
      <vt:lpstr>ebXML Messaging 3.0 Part 2:   Advanced Features</vt:lpstr>
      <vt:lpstr>Extended Concepts &amp; Features</vt:lpstr>
      <vt:lpstr>AS4 Profile</vt:lpstr>
      <vt:lpstr>AS4 – The lightweight solution</vt:lpstr>
      <vt:lpstr>AS4 Interoperability Demo</vt:lpstr>
      <vt:lpstr>Participants</vt:lpstr>
      <vt:lpstr>Basic scenario</vt:lpstr>
      <vt:lpstr>Scenario 1 – Push and Push</vt:lpstr>
      <vt:lpstr>Scenario 2 – Push and Pull</vt:lpstr>
      <vt:lpstr>Demo 1</vt:lpstr>
      <vt:lpstr>Demo 2</vt:lpstr>
      <vt:lpstr>Summary</vt:lpstr>
      <vt:lpstr>ebMS 3.0 and AS4</vt:lpstr>
      <vt:lpstr>ebMS3/AS4 Implementations</vt:lpstr>
      <vt:lpstr>GS1 and AS4</vt:lpstr>
      <vt:lpstr>Industry Endorsement (i)</vt:lpstr>
      <vt:lpstr>Industry Endorsement (ii)</vt:lpstr>
      <vt:lpstr>Q &amp; A</vt:lpstr>
      <vt:lpstr>More Information</vt:lpstr>
      <vt:lpstr>AS4 compared to AS2</vt:lpstr>
    </vt:vector>
  </TitlesOfParts>
  <Company>Sonnenglanz Consulting BV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Bundle, Split, Join, Compress</dc:title>
  <dc:subject>Web Services</dc:subject>
  <dc:creator>Pim van der Eijk</dc:creator>
  <dc:description>Delphi Summit - 10/29/02</dc:description>
  <cp:lastModifiedBy>Jane Harnad</cp:lastModifiedBy>
  <cp:revision>174</cp:revision>
  <cp:lastPrinted>2011-06-29T13:48:12Z</cp:lastPrinted>
  <dcterms:created xsi:type="dcterms:W3CDTF">2010-12-22T19:33:36Z</dcterms:created>
  <dcterms:modified xsi:type="dcterms:W3CDTF">2011-10-10T18:40:28Z</dcterms:modified>
</cp:coreProperties>
</file>