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7"/>
  </p:notesMasterIdLst>
  <p:sldIdLst>
    <p:sldId id="256" r:id="rId2"/>
    <p:sldId id="262" r:id="rId3"/>
    <p:sldId id="264" r:id="rId4"/>
    <p:sldId id="265" r:id="rId5"/>
    <p:sldId id="288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4" r:id="rId20"/>
    <p:sldId id="258" r:id="rId21"/>
    <p:sldId id="259" r:id="rId22"/>
    <p:sldId id="291" r:id="rId23"/>
    <p:sldId id="289" r:id="rId24"/>
    <p:sldId id="286" r:id="rId25"/>
    <p:sldId id="295" r:id="rId26"/>
    <p:sldId id="296" r:id="rId27"/>
    <p:sldId id="293" r:id="rId28"/>
    <p:sldId id="294" r:id="rId29"/>
    <p:sldId id="285" r:id="rId30"/>
    <p:sldId id="297" r:id="rId31"/>
    <p:sldId id="298" r:id="rId32"/>
    <p:sldId id="301" r:id="rId33"/>
    <p:sldId id="299" r:id="rId34"/>
    <p:sldId id="300" r:id="rId35"/>
    <p:sldId id="304" r:id="rId36"/>
    <p:sldId id="302" r:id="rId37"/>
    <p:sldId id="305" r:id="rId38"/>
    <p:sldId id="306" r:id="rId39"/>
    <p:sldId id="308" r:id="rId40"/>
    <p:sldId id="303" r:id="rId41"/>
    <p:sldId id="310" r:id="rId42"/>
    <p:sldId id="309" r:id="rId43"/>
    <p:sldId id="315" r:id="rId44"/>
    <p:sldId id="316" r:id="rId45"/>
    <p:sldId id="287" r:id="rId4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7" autoAdjust="0"/>
    <p:restoredTop sz="94514" autoAdjust="0"/>
  </p:normalViewPr>
  <p:slideViewPr>
    <p:cSldViewPr>
      <p:cViewPr>
        <p:scale>
          <a:sx n="70" d="100"/>
          <a:sy n="70" d="100"/>
        </p:scale>
        <p:origin x="-137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accent6"/>
              </a:solidFill>
            </a:ln>
            <a:effectLst/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  <c:pt idx="4">
                  <c:v>70</c:v>
                </c:pt>
                <c:pt idx="5">
                  <c:v>90</c:v>
                </c:pt>
                <c:pt idx="6">
                  <c:v>100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2545</c:v>
                </c:pt>
                <c:pt idx="1">
                  <c:v>118443</c:v>
                </c:pt>
                <c:pt idx="2">
                  <c:v>937208</c:v>
                </c:pt>
                <c:pt idx="3">
                  <c:v>582311</c:v>
                </c:pt>
                <c:pt idx="4">
                  <c:v>66359</c:v>
                </c:pt>
                <c:pt idx="5">
                  <c:v>11570</c:v>
                </c:pt>
                <c:pt idx="6">
                  <c:v>1269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832448"/>
        <c:axId val="129833984"/>
      </c:scatterChart>
      <c:valAx>
        <c:axId val="12983244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29833984"/>
        <c:crosses val="autoZero"/>
        <c:crossBetween val="midCat"/>
        <c:majorUnit val="10"/>
      </c:valAx>
      <c:valAx>
        <c:axId val="12983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832448"/>
        <c:crosses val="autoZero"/>
        <c:crossBetween val="midCat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GB" dirty="0" smtClean="0"/>
              <a:t>Number of Transactions</a:t>
            </a:r>
            <a:endParaRPr lang="en-GB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ATM</c:v>
                </c:pt>
                <c:pt idx="1">
                  <c:v>POS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45189</c:v>
                </c:pt>
                <c:pt idx="1">
                  <c:v>20356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ATM</c:v>
                </c:pt>
                <c:pt idx="1">
                  <c:v>POS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327428</c:v>
                </c:pt>
                <c:pt idx="1">
                  <c:v>147458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8122240"/>
        <c:axId val="128124032"/>
        <c:axId val="128127424"/>
      </c:bar3DChart>
      <c:catAx>
        <c:axId val="1281222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8124032"/>
        <c:crosses val="autoZero"/>
        <c:auto val="1"/>
        <c:lblAlgn val="ctr"/>
        <c:lblOffset val="100"/>
        <c:noMultiLvlLbl val="0"/>
      </c:catAx>
      <c:valAx>
        <c:axId val="128124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8122240"/>
        <c:crosses val="autoZero"/>
        <c:crossBetween val="between"/>
      </c:valAx>
      <c:serAx>
        <c:axId val="128127424"/>
        <c:scaling>
          <c:orientation val="minMax"/>
        </c:scaling>
        <c:delete val="1"/>
        <c:axPos val="b"/>
        <c:majorTickMark val="out"/>
        <c:minorTickMark val="none"/>
        <c:tickLblPos val="none"/>
        <c:crossAx val="12812403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GB" dirty="0" smtClean="0"/>
              <a:t>Amount Withdrawn</a:t>
            </a:r>
            <a:endParaRPr lang="en-GB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ATM</c:v>
                </c:pt>
                <c:pt idx="1">
                  <c:v>POS</c:v>
                </c:pt>
              </c:strCache>
            </c:strRef>
          </c:cat>
          <c:val>
            <c:numRef>
              <c:f>Sheet1!$B$2:$B$3</c:f>
              <c:numCache>
                <c:formatCode>#,##0.00</c:formatCode>
                <c:ptCount val="2"/>
                <c:pt idx="0">
                  <c:v>476126645</c:v>
                </c:pt>
                <c:pt idx="1">
                  <c:v>502517546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dirty="0" smtClean="0"/>
                      <a:t>3,391,658,777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lang="en-US"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lang="en-US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ATM</c:v>
                </c:pt>
                <c:pt idx="1">
                  <c:v>POS</c:v>
                </c:pt>
              </c:strCache>
            </c:strRef>
          </c:cat>
          <c:val>
            <c:numRef>
              <c:f>Sheet1!$C$2:$C$3</c:f>
              <c:numCache>
                <c:formatCode>#,##0.00</c:formatCode>
                <c:ptCount val="2"/>
                <c:pt idx="0">
                  <c:v>3391658777</c:v>
                </c:pt>
                <c:pt idx="1">
                  <c:v>3637083627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8160128"/>
        <c:axId val="128161664"/>
        <c:axId val="128129216"/>
      </c:bar3DChart>
      <c:catAx>
        <c:axId val="1281601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8161664"/>
        <c:crosses val="autoZero"/>
        <c:auto val="1"/>
        <c:lblAlgn val="ctr"/>
        <c:lblOffset val="100"/>
        <c:noMultiLvlLbl val="0"/>
      </c:catAx>
      <c:valAx>
        <c:axId val="12816166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one"/>
        <c:crossAx val="128160128"/>
        <c:crosses val="autoZero"/>
        <c:crossBetween val="between"/>
      </c:valAx>
      <c:serAx>
        <c:axId val="128129216"/>
        <c:scaling>
          <c:orientation val="minMax"/>
        </c:scaling>
        <c:delete val="1"/>
        <c:axPos val="b"/>
        <c:majorTickMark val="out"/>
        <c:minorTickMark val="none"/>
        <c:tickLblPos val="none"/>
        <c:crossAx val="12816166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929B6-A34B-4D3E-BD6E-67CF0B906FBC}" type="doc">
      <dgm:prSet loTypeId="urn:microsoft.com/office/officeart/2005/8/layout/default#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0CB00E5-56EC-4DCF-B799-2C3447B5291D}">
      <dgm:prSet/>
      <dgm:spPr/>
      <dgm:t>
        <a:bodyPr/>
        <a:lstStyle/>
        <a:p>
          <a:pPr rtl="0"/>
          <a:r>
            <a:rPr lang="en-GB" dirty="0" smtClean="0"/>
            <a:t>Machine Readable Passports  and Visas (Pakistan)</a:t>
          </a:r>
          <a:endParaRPr lang="en-GB" dirty="0"/>
        </a:p>
      </dgm:t>
    </dgm:pt>
    <dgm:pt modelId="{30D6B8A9-6E58-4E92-91FD-86880AD75239}" type="parTrans" cxnId="{60BDD028-FFD3-4D08-B1A4-AF6A718B15C6}">
      <dgm:prSet/>
      <dgm:spPr/>
      <dgm:t>
        <a:bodyPr/>
        <a:lstStyle/>
        <a:p>
          <a:endParaRPr lang="en-GB"/>
        </a:p>
      </dgm:t>
    </dgm:pt>
    <dgm:pt modelId="{231FF310-B7D3-4C65-A561-216C70C63C9B}" type="sibTrans" cxnId="{60BDD028-FFD3-4D08-B1A4-AF6A718B15C6}">
      <dgm:prSet/>
      <dgm:spPr/>
      <dgm:t>
        <a:bodyPr/>
        <a:lstStyle/>
        <a:p>
          <a:endParaRPr lang="en-GB"/>
        </a:p>
      </dgm:t>
    </dgm:pt>
    <dgm:pt modelId="{6BFCE44B-06B4-4E35-A2B5-C8F008EA36B6}">
      <dgm:prSet/>
      <dgm:spPr/>
      <dgm:t>
        <a:bodyPr/>
        <a:lstStyle/>
        <a:p>
          <a:pPr rtl="0"/>
          <a:r>
            <a:rPr lang="en-GB" dirty="0" smtClean="0"/>
            <a:t>Civil Registration System (Sudan)</a:t>
          </a:r>
          <a:endParaRPr lang="en-GB" dirty="0"/>
        </a:p>
      </dgm:t>
    </dgm:pt>
    <dgm:pt modelId="{0A42C74B-63AC-4C15-9F86-CB2DCBA8E404}" type="parTrans" cxnId="{32C9826A-1560-4478-89AC-E271356870B5}">
      <dgm:prSet/>
      <dgm:spPr/>
      <dgm:t>
        <a:bodyPr/>
        <a:lstStyle/>
        <a:p>
          <a:endParaRPr lang="en-GB"/>
        </a:p>
      </dgm:t>
    </dgm:pt>
    <dgm:pt modelId="{D0AB0B22-FA78-4106-A2FA-49AADD88F191}" type="sibTrans" cxnId="{32C9826A-1560-4478-89AC-E271356870B5}">
      <dgm:prSet/>
      <dgm:spPr/>
      <dgm:t>
        <a:bodyPr/>
        <a:lstStyle/>
        <a:p>
          <a:endParaRPr lang="en-GB"/>
        </a:p>
      </dgm:t>
    </dgm:pt>
    <dgm:pt modelId="{DC1203C2-A45F-4050-9A2A-63CD690AFD3F}">
      <dgm:prSet/>
      <dgm:spPr/>
      <dgm:t>
        <a:bodyPr/>
        <a:lstStyle/>
        <a:p>
          <a:pPr rtl="0"/>
          <a:r>
            <a:rPr lang="en-GB" dirty="0" smtClean="0"/>
            <a:t>Passport Issuance and Control System (Kenya)</a:t>
          </a:r>
          <a:endParaRPr lang="en-GB" dirty="0"/>
        </a:p>
      </dgm:t>
    </dgm:pt>
    <dgm:pt modelId="{A771B525-A5F8-4DFC-8BD8-031A66877DB5}" type="parTrans" cxnId="{ECE1F3DB-3283-4E82-8689-4EF608BFE174}">
      <dgm:prSet/>
      <dgm:spPr/>
      <dgm:t>
        <a:bodyPr/>
        <a:lstStyle/>
        <a:p>
          <a:endParaRPr lang="en-GB"/>
        </a:p>
      </dgm:t>
    </dgm:pt>
    <dgm:pt modelId="{36D545FB-7687-43FC-A32E-E5DDF400FA84}" type="sibTrans" cxnId="{ECE1F3DB-3283-4E82-8689-4EF608BFE174}">
      <dgm:prSet/>
      <dgm:spPr/>
      <dgm:t>
        <a:bodyPr/>
        <a:lstStyle/>
        <a:p>
          <a:endParaRPr lang="en-GB"/>
        </a:p>
      </dgm:t>
    </dgm:pt>
    <dgm:pt modelId="{CBE70D4E-0ADC-438A-91B3-0E91F0F99499}">
      <dgm:prSet/>
      <dgm:spPr/>
      <dgm:t>
        <a:bodyPr/>
        <a:lstStyle/>
        <a:p>
          <a:pPr rtl="0"/>
          <a:r>
            <a:rPr lang="en-GB" dirty="0" smtClean="0"/>
            <a:t>National Drivers License System (Bangladesh)</a:t>
          </a:r>
          <a:endParaRPr lang="en-GB" dirty="0"/>
        </a:p>
      </dgm:t>
    </dgm:pt>
    <dgm:pt modelId="{B502C15D-DD64-4019-A30E-90D192D13E8B}" type="parTrans" cxnId="{F70A38A2-18F4-4A08-A6D2-5ADA4B52FC9E}">
      <dgm:prSet/>
      <dgm:spPr/>
      <dgm:t>
        <a:bodyPr/>
        <a:lstStyle/>
        <a:p>
          <a:endParaRPr lang="en-GB"/>
        </a:p>
      </dgm:t>
    </dgm:pt>
    <dgm:pt modelId="{AB7A1E40-DDEE-45CB-9286-E81617E2B934}" type="sibTrans" cxnId="{F70A38A2-18F4-4A08-A6D2-5ADA4B52FC9E}">
      <dgm:prSet/>
      <dgm:spPr/>
      <dgm:t>
        <a:bodyPr/>
        <a:lstStyle/>
        <a:p>
          <a:endParaRPr lang="en-GB"/>
        </a:p>
      </dgm:t>
    </dgm:pt>
    <dgm:pt modelId="{FFF37474-7FA3-4D0A-B159-843D64E1AAC0}">
      <dgm:prSet/>
      <dgm:spPr/>
      <dgm:t>
        <a:bodyPr/>
        <a:lstStyle/>
        <a:p>
          <a:pPr rtl="0"/>
          <a:r>
            <a:rPr lang="en-GB" dirty="0" smtClean="0"/>
            <a:t>Biometric Refugee Registration System for UNHCR</a:t>
          </a:r>
          <a:endParaRPr lang="en-GB" dirty="0"/>
        </a:p>
      </dgm:t>
    </dgm:pt>
    <dgm:pt modelId="{367CD917-73D3-45CE-BFBC-ED1FFB7A3E26}" type="parTrans" cxnId="{C810984E-DB55-45BB-ACFB-948F7C6325D8}">
      <dgm:prSet/>
      <dgm:spPr/>
      <dgm:t>
        <a:bodyPr/>
        <a:lstStyle/>
        <a:p>
          <a:endParaRPr lang="en-GB"/>
        </a:p>
      </dgm:t>
    </dgm:pt>
    <dgm:pt modelId="{51A46A7E-B667-48E0-B64F-77AEE2B8FEF7}" type="sibTrans" cxnId="{C810984E-DB55-45BB-ACFB-948F7C6325D8}">
      <dgm:prSet/>
      <dgm:spPr/>
      <dgm:t>
        <a:bodyPr/>
        <a:lstStyle/>
        <a:p>
          <a:endParaRPr lang="en-GB"/>
        </a:p>
      </dgm:t>
    </dgm:pt>
    <dgm:pt modelId="{4BE47454-C5BD-4CD4-ADBF-857356757833}">
      <dgm:prSet/>
      <dgm:spPr/>
      <dgm:t>
        <a:bodyPr/>
        <a:lstStyle/>
        <a:p>
          <a:pPr rtl="0"/>
          <a:r>
            <a:rPr lang="en-GB" dirty="0" smtClean="0"/>
            <a:t>Identity Cards and Civil Registration (Pakistan)</a:t>
          </a:r>
          <a:endParaRPr lang="en-GB" dirty="0"/>
        </a:p>
      </dgm:t>
    </dgm:pt>
    <dgm:pt modelId="{2E869D55-4A92-4462-9D09-218C58955594}" type="parTrans" cxnId="{3D35BEE5-320D-4E62-BE8A-A3A60AF5A8EA}">
      <dgm:prSet/>
      <dgm:spPr/>
      <dgm:t>
        <a:bodyPr/>
        <a:lstStyle/>
        <a:p>
          <a:endParaRPr lang="en-GB"/>
        </a:p>
      </dgm:t>
    </dgm:pt>
    <dgm:pt modelId="{757EEAAD-2DD7-45D9-B2BF-7ABA76433256}" type="sibTrans" cxnId="{3D35BEE5-320D-4E62-BE8A-A3A60AF5A8EA}">
      <dgm:prSet/>
      <dgm:spPr/>
      <dgm:t>
        <a:bodyPr/>
        <a:lstStyle/>
        <a:p>
          <a:endParaRPr lang="en-GB"/>
        </a:p>
      </dgm:t>
    </dgm:pt>
    <dgm:pt modelId="{1449961A-568A-401C-9A9F-B6F68FAFB956}" type="pres">
      <dgm:prSet presAssocID="{289929B6-A34B-4D3E-BD6E-67CF0B906F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04D8678-A770-461D-B835-B45E935868E3}" type="pres">
      <dgm:prSet presAssocID="{F0CB00E5-56EC-4DCF-B799-2C3447B5291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57C288-0B1F-4DE4-8B22-E6D5AEE7AF4A}" type="pres">
      <dgm:prSet presAssocID="{231FF310-B7D3-4C65-A561-216C70C63C9B}" presName="sibTrans" presStyleCnt="0"/>
      <dgm:spPr/>
    </dgm:pt>
    <dgm:pt modelId="{29AD2170-1C30-43BB-9AE0-3FE147FDD6B7}" type="pres">
      <dgm:prSet presAssocID="{6BFCE44B-06B4-4E35-A2B5-C8F008EA36B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4C1B8B-CCE7-412C-8539-43A78A517ECF}" type="pres">
      <dgm:prSet presAssocID="{D0AB0B22-FA78-4106-A2FA-49AADD88F191}" presName="sibTrans" presStyleCnt="0"/>
      <dgm:spPr/>
    </dgm:pt>
    <dgm:pt modelId="{3A276831-C211-4119-AD05-C7BAC55EE43E}" type="pres">
      <dgm:prSet presAssocID="{DC1203C2-A45F-4050-9A2A-63CD690AFD3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588521-4FF5-4005-8760-7F765B162D80}" type="pres">
      <dgm:prSet presAssocID="{36D545FB-7687-43FC-A32E-E5DDF400FA84}" presName="sibTrans" presStyleCnt="0"/>
      <dgm:spPr/>
    </dgm:pt>
    <dgm:pt modelId="{BEA152D0-C021-4FEB-BFEC-6D63E3322CF2}" type="pres">
      <dgm:prSet presAssocID="{CBE70D4E-0ADC-438A-91B3-0E91F0F9949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299C2B-7176-4E6D-84B5-DE5DAED72BC2}" type="pres">
      <dgm:prSet presAssocID="{AB7A1E40-DDEE-45CB-9286-E81617E2B934}" presName="sibTrans" presStyleCnt="0"/>
      <dgm:spPr/>
    </dgm:pt>
    <dgm:pt modelId="{8A356A35-617E-4CCC-8849-3A743B68A3DC}" type="pres">
      <dgm:prSet presAssocID="{FFF37474-7FA3-4D0A-B159-843D64E1AAC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510DFC-5802-4E0A-8C27-170AEAE3300F}" type="pres">
      <dgm:prSet presAssocID="{51A46A7E-B667-48E0-B64F-77AEE2B8FEF7}" presName="sibTrans" presStyleCnt="0"/>
      <dgm:spPr/>
    </dgm:pt>
    <dgm:pt modelId="{FD35D1E0-F9A3-4A0A-BB3C-A622B2AADE36}" type="pres">
      <dgm:prSet presAssocID="{4BE47454-C5BD-4CD4-ADBF-85735675783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10984E-DB55-45BB-ACFB-948F7C6325D8}" srcId="{289929B6-A34B-4D3E-BD6E-67CF0B906FBC}" destId="{FFF37474-7FA3-4D0A-B159-843D64E1AAC0}" srcOrd="4" destOrd="0" parTransId="{367CD917-73D3-45CE-BFBC-ED1FFB7A3E26}" sibTransId="{51A46A7E-B667-48E0-B64F-77AEE2B8FEF7}"/>
    <dgm:cxn modelId="{4720066E-BB00-4341-B843-B43829C5EE11}" type="presOf" srcId="{F0CB00E5-56EC-4DCF-B799-2C3447B5291D}" destId="{D04D8678-A770-461D-B835-B45E935868E3}" srcOrd="0" destOrd="0" presId="urn:microsoft.com/office/officeart/2005/8/layout/default#1"/>
    <dgm:cxn modelId="{3D35BEE5-320D-4E62-BE8A-A3A60AF5A8EA}" srcId="{289929B6-A34B-4D3E-BD6E-67CF0B906FBC}" destId="{4BE47454-C5BD-4CD4-ADBF-857356757833}" srcOrd="5" destOrd="0" parTransId="{2E869D55-4A92-4462-9D09-218C58955594}" sibTransId="{757EEAAD-2DD7-45D9-B2BF-7ABA76433256}"/>
    <dgm:cxn modelId="{F70A38A2-18F4-4A08-A6D2-5ADA4B52FC9E}" srcId="{289929B6-A34B-4D3E-BD6E-67CF0B906FBC}" destId="{CBE70D4E-0ADC-438A-91B3-0E91F0F99499}" srcOrd="3" destOrd="0" parTransId="{B502C15D-DD64-4019-A30E-90D192D13E8B}" sibTransId="{AB7A1E40-DDEE-45CB-9286-E81617E2B934}"/>
    <dgm:cxn modelId="{21D8D589-AD2A-4BB9-AC61-2D1AC0017327}" type="presOf" srcId="{FFF37474-7FA3-4D0A-B159-843D64E1AAC0}" destId="{8A356A35-617E-4CCC-8849-3A743B68A3DC}" srcOrd="0" destOrd="0" presId="urn:microsoft.com/office/officeart/2005/8/layout/default#1"/>
    <dgm:cxn modelId="{5451F19A-67D4-46C0-815A-DE949DAEE033}" type="presOf" srcId="{DC1203C2-A45F-4050-9A2A-63CD690AFD3F}" destId="{3A276831-C211-4119-AD05-C7BAC55EE43E}" srcOrd="0" destOrd="0" presId="urn:microsoft.com/office/officeart/2005/8/layout/default#1"/>
    <dgm:cxn modelId="{D45F060F-8A58-462C-B12A-E9F6DD3106B6}" type="presOf" srcId="{289929B6-A34B-4D3E-BD6E-67CF0B906FBC}" destId="{1449961A-568A-401C-9A9F-B6F68FAFB956}" srcOrd="0" destOrd="0" presId="urn:microsoft.com/office/officeart/2005/8/layout/default#1"/>
    <dgm:cxn modelId="{66F08A75-F0B9-4229-AEE5-17AA66A09868}" type="presOf" srcId="{CBE70D4E-0ADC-438A-91B3-0E91F0F99499}" destId="{BEA152D0-C021-4FEB-BFEC-6D63E3322CF2}" srcOrd="0" destOrd="0" presId="urn:microsoft.com/office/officeart/2005/8/layout/default#1"/>
    <dgm:cxn modelId="{D7FC84BC-AAAD-4C86-B8E1-A51B740F20A0}" type="presOf" srcId="{4BE47454-C5BD-4CD4-ADBF-857356757833}" destId="{FD35D1E0-F9A3-4A0A-BB3C-A622B2AADE36}" srcOrd="0" destOrd="0" presId="urn:microsoft.com/office/officeart/2005/8/layout/default#1"/>
    <dgm:cxn modelId="{E861090A-4A24-4E0C-8CEF-14F8930F7764}" type="presOf" srcId="{6BFCE44B-06B4-4E35-A2B5-C8F008EA36B6}" destId="{29AD2170-1C30-43BB-9AE0-3FE147FDD6B7}" srcOrd="0" destOrd="0" presId="urn:microsoft.com/office/officeart/2005/8/layout/default#1"/>
    <dgm:cxn modelId="{32C9826A-1560-4478-89AC-E271356870B5}" srcId="{289929B6-A34B-4D3E-BD6E-67CF0B906FBC}" destId="{6BFCE44B-06B4-4E35-A2B5-C8F008EA36B6}" srcOrd="1" destOrd="0" parTransId="{0A42C74B-63AC-4C15-9F86-CB2DCBA8E404}" sibTransId="{D0AB0B22-FA78-4106-A2FA-49AADD88F191}"/>
    <dgm:cxn modelId="{ECE1F3DB-3283-4E82-8689-4EF608BFE174}" srcId="{289929B6-A34B-4D3E-BD6E-67CF0B906FBC}" destId="{DC1203C2-A45F-4050-9A2A-63CD690AFD3F}" srcOrd="2" destOrd="0" parTransId="{A771B525-A5F8-4DFC-8BD8-031A66877DB5}" sibTransId="{36D545FB-7687-43FC-A32E-E5DDF400FA84}"/>
    <dgm:cxn modelId="{60BDD028-FFD3-4D08-B1A4-AF6A718B15C6}" srcId="{289929B6-A34B-4D3E-BD6E-67CF0B906FBC}" destId="{F0CB00E5-56EC-4DCF-B799-2C3447B5291D}" srcOrd="0" destOrd="0" parTransId="{30D6B8A9-6E58-4E92-91FD-86880AD75239}" sibTransId="{231FF310-B7D3-4C65-A561-216C70C63C9B}"/>
    <dgm:cxn modelId="{41160521-31BD-427C-844A-1F2585B6DD6C}" type="presParOf" srcId="{1449961A-568A-401C-9A9F-B6F68FAFB956}" destId="{D04D8678-A770-461D-B835-B45E935868E3}" srcOrd="0" destOrd="0" presId="urn:microsoft.com/office/officeart/2005/8/layout/default#1"/>
    <dgm:cxn modelId="{230EAEAC-1E72-4EB1-85A8-A91441EB4A9B}" type="presParOf" srcId="{1449961A-568A-401C-9A9F-B6F68FAFB956}" destId="{6257C288-0B1F-4DE4-8B22-E6D5AEE7AF4A}" srcOrd="1" destOrd="0" presId="urn:microsoft.com/office/officeart/2005/8/layout/default#1"/>
    <dgm:cxn modelId="{7CAC75ED-AF5E-4327-B987-2D4F0B095D15}" type="presParOf" srcId="{1449961A-568A-401C-9A9F-B6F68FAFB956}" destId="{29AD2170-1C30-43BB-9AE0-3FE147FDD6B7}" srcOrd="2" destOrd="0" presId="urn:microsoft.com/office/officeart/2005/8/layout/default#1"/>
    <dgm:cxn modelId="{D22A11DF-E583-4B62-BE09-556C1941AEC5}" type="presParOf" srcId="{1449961A-568A-401C-9A9F-B6F68FAFB956}" destId="{AE4C1B8B-CCE7-412C-8539-43A78A517ECF}" srcOrd="3" destOrd="0" presId="urn:microsoft.com/office/officeart/2005/8/layout/default#1"/>
    <dgm:cxn modelId="{76E52DCC-5689-4BF0-B354-189A8E06EAEB}" type="presParOf" srcId="{1449961A-568A-401C-9A9F-B6F68FAFB956}" destId="{3A276831-C211-4119-AD05-C7BAC55EE43E}" srcOrd="4" destOrd="0" presId="urn:microsoft.com/office/officeart/2005/8/layout/default#1"/>
    <dgm:cxn modelId="{0EED86E8-C29D-48B0-A1ED-2926468AA063}" type="presParOf" srcId="{1449961A-568A-401C-9A9F-B6F68FAFB956}" destId="{5C588521-4FF5-4005-8760-7F765B162D80}" srcOrd="5" destOrd="0" presId="urn:microsoft.com/office/officeart/2005/8/layout/default#1"/>
    <dgm:cxn modelId="{588855EC-178B-4C73-A0AC-AB0E418F82E7}" type="presParOf" srcId="{1449961A-568A-401C-9A9F-B6F68FAFB956}" destId="{BEA152D0-C021-4FEB-BFEC-6D63E3322CF2}" srcOrd="6" destOrd="0" presId="urn:microsoft.com/office/officeart/2005/8/layout/default#1"/>
    <dgm:cxn modelId="{B492B895-1019-4648-9A3D-35A3883BD35E}" type="presParOf" srcId="{1449961A-568A-401C-9A9F-B6F68FAFB956}" destId="{23299C2B-7176-4E6D-84B5-DE5DAED72BC2}" srcOrd="7" destOrd="0" presId="urn:microsoft.com/office/officeart/2005/8/layout/default#1"/>
    <dgm:cxn modelId="{BECAB4A1-33A1-4A71-807D-44A98A2C8B21}" type="presParOf" srcId="{1449961A-568A-401C-9A9F-B6F68FAFB956}" destId="{8A356A35-617E-4CCC-8849-3A743B68A3DC}" srcOrd="8" destOrd="0" presId="urn:microsoft.com/office/officeart/2005/8/layout/default#1"/>
    <dgm:cxn modelId="{F87C2FEC-1DFF-4F03-8D8E-C4C3376555F8}" type="presParOf" srcId="{1449961A-568A-401C-9A9F-B6F68FAFB956}" destId="{D8510DFC-5802-4E0A-8C27-170AEAE3300F}" srcOrd="9" destOrd="0" presId="urn:microsoft.com/office/officeart/2005/8/layout/default#1"/>
    <dgm:cxn modelId="{74CDCB84-3439-4438-B7AA-E33359385891}" type="presParOf" srcId="{1449961A-568A-401C-9A9F-B6F68FAFB956}" destId="{FD35D1E0-F9A3-4A0A-BB3C-A622B2AADE36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905DC9-21F0-4BF5-B1F7-B020D8907DFE}" type="doc">
      <dgm:prSet loTypeId="urn:microsoft.com/office/officeart/2005/8/layout/default#3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8A5662-B7FA-4AE9-86C2-9AEAFE0DE593}">
      <dgm:prSet phldrT="[Text]"/>
      <dgm:spPr/>
      <dgm:t>
        <a:bodyPr/>
        <a:lstStyle/>
        <a:p>
          <a:r>
            <a:rPr lang="en-US" dirty="0" smtClean="0"/>
            <a:t>Not on terrorist watch-list</a:t>
          </a:r>
          <a:endParaRPr lang="en-US" dirty="0"/>
        </a:p>
      </dgm:t>
    </dgm:pt>
    <dgm:pt modelId="{20F818A4-361E-457F-9D42-8D89915A9DFC}" type="parTrans" cxnId="{B9EC7881-2065-471A-8E44-55B326F7D46C}">
      <dgm:prSet/>
      <dgm:spPr/>
      <dgm:t>
        <a:bodyPr/>
        <a:lstStyle/>
        <a:p>
          <a:endParaRPr lang="en-US"/>
        </a:p>
      </dgm:t>
    </dgm:pt>
    <dgm:pt modelId="{253B2F73-B401-4332-A96A-15ABD73FE759}" type="sibTrans" cxnId="{B9EC7881-2065-471A-8E44-55B326F7D46C}">
      <dgm:prSet/>
      <dgm:spPr/>
      <dgm:t>
        <a:bodyPr/>
        <a:lstStyle/>
        <a:p>
          <a:endParaRPr lang="en-US"/>
        </a:p>
      </dgm:t>
    </dgm:pt>
    <dgm:pt modelId="{3F3C3CAE-1CD6-44D4-94E7-910607BE86E5}">
      <dgm:prSet phldrT="[Text]"/>
      <dgm:spPr/>
      <dgm:t>
        <a:bodyPr/>
        <a:lstStyle/>
        <a:p>
          <a:r>
            <a:rPr lang="en-US" dirty="0" smtClean="0"/>
            <a:t>No duplicate registration</a:t>
          </a:r>
          <a:endParaRPr lang="en-US" dirty="0"/>
        </a:p>
      </dgm:t>
    </dgm:pt>
    <dgm:pt modelId="{8F54ED5E-0E52-4BBB-B9A5-0F98D63DB554}" type="parTrans" cxnId="{5CF645D6-A062-4567-B40F-393CA4E15A89}">
      <dgm:prSet/>
      <dgm:spPr/>
      <dgm:t>
        <a:bodyPr/>
        <a:lstStyle/>
        <a:p>
          <a:endParaRPr lang="en-US"/>
        </a:p>
      </dgm:t>
    </dgm:pt>
    <dgm:pt modelId="{893C6C53-CF41-48F3-A619-95D94C1467A9}" type="sibTrans" cxnId="{5CF645D6-A062-4567-B40F-393CA4E15A89}">
      <dgm:prSet/>
      <dgm:spPr/>
      <dgm:t>
        <a:bodyPr/>
        <a:lstStyle/>
        <a:p>
          <a:endParaRPr lang="en-US"/>
        </a:p>
      </dgm:t>
    </dgm:pt>
    <dgm:pt modelId="{9F35190E-BF5C-43FE-864F-BAB3DF71DFF5}">
      <dgm:prSet phldrT="[Text]"/>
      <dgm:spPr/>
      <dgm:t>
        <a:bodyPr/>
        <a:lstStyle/>
        <a:p>
          <a:r>
            <a:rPr lang="en-US" dirty="0" smtClean="0"/>
            <a:t>Resident of affected area</a:t>
          </a:r>
          <a:endParaRPr lang="en-US" dirty="0"/>
        </a:p>
      </dgm:t>
    </dgm:pt>
    <dgm:pt modelId="{85430486-26A5-4C9B-B5AC-A71DBEA50C12}" type="parTrans" cxnId="{F4004AD3-C799-4AE8-A125-CFDFEF8540E6}">
      <dgm:prSet/>
      <dgm:spPr/>
      <dgm:t>
        <a:bodyPr/>
        <a:lstStyle/>
        <a:p>
          <a:endParaRPr lang="en-US"/>
        </a:p>
      </dgm:t>
    </dgm:pt>
    <dgm:pt modelId="{C4BFD593-3B07-46DE-ADB2-C92269419A9A}" type="sibTrans" cxnId="{F4004AD3-C799-4AE8-A125-CFDFEF8540E6}">
      <dgm:prSet/>
      <dgm:spPr/>
      <dgm:t>
        <a:bodyPr/>
        <a:lstStyle/>
        <a:p>
          <a:endParaRPr lang="en-US"/>
        </a:p>
      </dgm:t>
    </dgm:pt>
    <dgm:pt modelId="{6B286CCD-778D-4A50-AAF2-255DD111B839}">
      <dgm:prSet phldrT="[Text]"/>
      <dgm:spPr/>
      <dgm:t>
        <a:bodyPr/>
        <a:lstStyle/>
        <a:p>
          <a:r>
            <a:rPr lang="en-US" dirty="0" smtClean="0"/>
            <a:t>One benefit per family</a:t>
          </a:r>
          <a:endParaRPr lang="en-US" dirty="0"/>
        </a:p>
      </dgm:t>
    </dgm:pt>
    <dgm:pt modelId="{A5AD37F0-858E-493B-AD50-A63FF82463B3}" type="parTrans" cxnId="{1BD8B72C-9772-45D7-9C47-8992D9ABD197}">
      <dgm:prSet/>
      <dgm:spPr/>
    </dgm:pt>
    <dgm:pt modelId="{29AACDCE-581D-4A7E-9C37-D1C66A954695}" type="sibTrans" cxnId="{1BD8B72C-9772-45D7-9C47-8992D9ABD197}">
      <dgm:prSet/>
      <dgm:spPr/>
    </dgm:pt>
    <dgm:pt modelId="{07573DC8-F0DA-45E2-B223-E14AF9DEE485}" type="pres">
      <dgm:prSet presAssocID="{5F905DC9-21F0-4BF5-B1F7-B020D8907D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7007A1-40E9-4402-AE66-4D4464DB665D}" type="pres">
      <dgm:prSet presAssocID="{EA8A5662-B7FA-4AE9-86C2-9AEAFE0DE5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59178-3683-4C90-8A98-39697D92B78F}" type="pres">
      <dgm:prSet presAssocID="{253B2F73-B401-4332-A96A-15ABD73FE759}" presName="sibTrans" presStyleCnt="0"/>
      <dgm:spPr/>
    </dgm:pt>
    <dgm:pt modelId="{347A7407-2A21-4635-9454-7DE4035F00A5}" type="pres">
      <dgm:prSet presAssocID="{3F3C3CAE-1CD6-44D4-94E7-910607BE86E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2BDE1-5DBC-46F9-B5DE-5F7639AFA5F0}" type="pres">
      <dgm:prSet presAssocID="{893C6C53-CF41-48F3-A619-95D94C1467A9}" presName="sibTrans" presStyleCnt="0"/>
      <dgm:spPr/>
    </dgm:pt>
    <dgm:pt modelId="{13E9D3AF-CDD3-45DE-AB7A-43AB68902355}" type="pres">
      <dgm:prSet presAssocID="{9F35190E-BF5C-43FE-864F-BAB3DF71DF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9AFB8-D7E2-4631-AE35-A270827EC62D}" type="pres">
      <dgm:prSet presAssocID="{C4BFD593-3B07-46DE-ADB2-C92269419A9A}" presName="sibTrans" presStyleCnt="0"/>
      <dgm:spPr/>
    </dgm:pt>
    <dgm:pt modelId="{1FDA5133-0288-467D-B093-5F86D2A59F8D}" type="pres">
      <dgm:prSet presAssocID="{6B286CCD-778D-4A50-AAF2-255DD111B83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F645D6-A062-4567-B40F-393CA4E15A89}" srcId="{5F905DC9-21F0-4BF5-B1F7-B020D8907DFE}" destId="{3F3C3CAE-1CD6-44D4-94E7-910607BE86E5}" srcOrd="1" destOrd="0" parTransId="{8F54ED5E-0E52-4BBB-B9A5-0F98D63DB554}" sibTransId="{893C6C53-CF41-48F3-A619-95D94C1467A9}"/>
    <dgm:cxn modelId="{086B11D7-B85A-4376-9052-6476F85BFBE5}" type="presOf" srcId="{5F905DC9-21F0-4BF5-B1F7-B020D8907DFE}" destId="{07573DC8-F0DA-45E2-B223-E14AF9DEE485}" srcOrd="0" destOrd="0" presId="urn:microsoft.com/office/officeart/2005/8/layout/default#33"/>
    <dgm:cxn modelId="{4524906B-BDBD-4642-A276-89F251EC1122}" type="presOf" srcId="{6B286CCD-778D-4A50-AAF2-255DD111B839}" destId="{1FDA5133-0288-467D-B093-5F86D2A59F8D}" srcOrd="0" destOrd="0" presId="urn:microsoft.com/office/officeart/2005/8/layout/default#33"/>
    <dgm:cxn modelId="{D6A41956-1E39-412D-880C-806E47886952}" type="presOf" srcId="{EA8A5662-B7FA-4AE9-86C2-9AEAFE0DE593}" destId="{F97007A1-40E9-4402-AE66-4D4464DB665D}" srcOrd="0" destOrd="0" presId="urn:microsoft.com/office/officeart/2005/8/layout/default#33"/>
    <dgm:cxn modelId="{AE26A6BC-DBD9-4D32-8871-E8F3C10E5475}" type="presOf" srcId="{3F3C3CAE-1CD6-44D4-94E7-910607BE86E5}" destId="{347A7407-2A21-4635-9454-7DE4035F00A5}" srcOrd="0" destOrd="0" presId="urn:microsoft.com/office/officeart/2005/8/layout/default#33"/>
    <dgm:cxn modelId="{7E7A39F4-1B47-4FF5-BF93-9BBED2EB8827}" type="presOf" srcId="{9F35190E-BF5C-43FE-864F-BAB3DF71DFF5}" destId="{13E9D3AF-CDD3-45DE-AB7A-43AB68902355}" srcOrd="0" destOrd="0" presId="urn:microsoft.com/office/officeart/2005/8/layout/default#33"/>
    <dgm:cxn modelId="{F4004AD3-C799-4AE8-A125-CFDFEF8540E6}" srcId="{5F905DC9-21F0-4BF5-B1F7-B020D8907DFE}" destId="{9F35190E-BF5C-43FE-864F-BAB3DF71DFF5}" srcOrd="2" destOrd="0" parTransId="{85430486-26A5-4C9B-B5AC-A71DBEA50C12}" sibTransId="{C4BFD593-3B07-46DE-ADB2-C92269419A9A}"/>
    <dgm:cxn modelId="{B9EC7881-2065-471A-8E44-55B326F7D46C}" srcId="{5F905DC9-21F0-4BF5-B1F7-B020D8907DFE}" destId="{EA8A5662-B7FA-4AE9-86C2-9AEAFE0DE593}" srcOrd="0" destOrd="0" parTransId="{20F818A4-361E-457F-9D42-8D89915A9DFC}" sibTransId="{253B2F73-B401-4332-A96A-15ABD73FE759}"/>
    <dgm:cxn modelId="{1BD8B72C-9772-45D7-9C47-8992D9ABD197}" srcId="{5F905DC9-21F0-4BF5-B1F7-B020D8907DFE}" destId="{6B286CCD-778D-4A50-AAF2-255DD111B839}" srcOrd="3" destOrd="0" parTransId="{A5AD37F0-858E-493B-AD50-A63FF82463B3}" sibTransId="{29AACDCE-581D-4A7E-9C37-D1C66A954695}"/>
    <dgm:cxn modelId="{8635DAC4-AC3E-4E59-9ABF-449E10AEE793}" type="presParOf" srcId="{07573DC8-F0DA-45E2-B223-E14AF9DEE485}" destId="{F97007A1-40E9-4402-AE66-4D4464DB665D}" srcOrd="0" destOrd="0" presId="urn:microsoft.com/office/officeart/2005/8/layout/default#33"/>
    <dgm:cxn modelId="{1EE08DD8-E87D-4669-9289-C332C9959573}" type="presParOf" srcId="{07573DC8-F0DA-45E2-B223-E14AF9DEE485}" destId="{D4F59178-3683-4C90-8A98-39697D92B78F}" srcOrd="1" destOrd="0" presId="urn:microsoft.com/office/officeart/2005/8/layout/default#33"/>
    <dgm:cxn modelId="{66217E24-3EDD-408B-B37E-3B15039A4272}" type="presParOf" srcId="{07573DC8-F0DA-45E2-B223-E14AF9DEE485}" destId="{347A7407-2A21-4635-9454-7DE4035F00A5}" srcOrd="2" destOrd="0" presId="urn:microsoft.com/office/officeart/2005/8/layout/default#33"/>
    <dgm:cxn modelId="{E62327A8-7DE4-48C3-8461-A9F955A509CC}" type="presParOf" srcId="{07573DC8-F0DA-45E2-B223-E14AF9DEE485}" destId="{36D2BDE1-5DBC-46F9-B5DE-5F7639AFA5F0}" srcOrd="3" destOrd="0" presId="urn:microsoft.com/office/officeart/2005/8/layout/default#33"/>
    <dgm:cxn modelId="{CF863BDD-648A-433D-9F51-C6AB524E3C02}" type="presParOf" srcId="{07573DC8-F0DA-45E2-B223-E14AF9DEE485}" destId="{13E9D3AF-CDD3-45DE-AB7A-43AB68902355}" srcOrd="4" destOrd="0" presId="urn:microsoft.com/office/officeart/2005/8/layout/default#33"/>
    <dgm:cxn modelId="{C9341D3D-7351-4D53-9660-E0995E2C3AE6}" type="presParOf" srcId="{07573DC8-F0DA-45E2-B223-E14AF9DEE485}" destId="{BB29AFB8-D7E2-4631-AE35-A270827EC62D}" srcOrd="5" destOrd="0" presId="urn:microsoft.com/office/officeart/2005/8/layout/default#33"/>
    <dgm:cxn modelId="{75C21D81-DBD6-41BF-8706-CBCFB33BF98C}" type="presParOf" srcId="{07573DC8-F0DA-45E2-B223-E14AF9DEE485}" destId="{1FDA5133-0288-467D-B093-5F86D2A59F8D}" srcOrd="6" destOrd="0" presId="urn:microsoft.com/office/officeart/2005/8/layout/default#3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BDA33E-9FF0-46D9-A726-37C9DE927FCF}" type="doc">
      <dgm:prSet loTypeId="urn:microsoft.com/office/officeart/2005/8/layout/default#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8AA4A75-58A1-45EA-B26A-A49A7A2A31A9}">
      <dgm:prSet/>
      <dgm:spPr/>
      <dgm:t>
        <a:bodyPr/>
        <a:lstStyle/>
        <a:p>
          <a:pPr rtl="0"/>
          <a:r>
            <a:rPr lang="en-GB" dirty="0" smtClean="0"/>
            <a:t>Electronic Highway Toll Collection (NHA)</a:t>
          </a:r>
          <a:endParaRPr lang="en-GB" dirty="0"/>
        </a:p>
      </dgm:t>
    </dgm:pt>
    <dgm:pt modelId="{2A914DF9-F632-402D-AC2E-D46A9151BF0B}" type="parTrans" cxnId="{836DBCE7-666A-4E4C-863B-C2F2C0BC2D79}">
      <dgm:prSet/>
      <dgm:spPr/>
      <dgm:t>
        <a:bodyPr/>
        <a:lstStyle/>
        <a:p>
          <a:endParaRPr lang="en-GB"/>
        </a:p>
      </dgm:t>
    </dgm:pt>
    <dgm:pt modelId="{310F75BE-35E4-4049-8321-5F66339989F4}" type="sibTrans" cxnId="{836DBCE7-666A-4E4C-863B-C2F2C0BC2D79}">
      <dgm:prSet/>
      <dgm:spPr/>
      <dgm:t>
        <a:bodyPr/>
        <a:lstStyle/>
        <a:p>
          <a:endParaRPr lang="en-GB"/>
        </a:p>
      </dgm:t>
    </dgm:pt>
    <dgm:pt modelId="{6796DAAA-7018-4010-937B-F618369E62C3}">
      <dgm:prSet/>
      <dgm:spPr/>
      <dgm:t>
        <a:bodyPr/>
        <a:lstStyle/>
        <a:p>
          <a:pPr rtl="0"/>
          <a:r>
            <a:rPr lang="en-GB" dirty="0" smtClean="0"/>
            <a:t>Identity Card Issuance System (Nigeria)</a:t>
          </a:r>
          <a:endParaRPr lang="en-GB" dirty="0"/>
        </a:p>
      </dgm:t>
    </dgm:pt>
    <dgm:pt modelId="{6F73F39D-6323-44BB-AC06-D7ED5BBB7F77}" type="parTrans" cxnId="{5CDBF3D7-B1BA-47C9-89B8-36626B96F71A}">
      <dgm:prSet/>
      <dgm:spPr/>
      <dgm:t>
        <a:bodyPr/>
        <a:lstStyle/>
        <a:p>
          <a:endParaRPr lang="en-GB"/>
        </a:p>
      </dgm:t>
    </dgm:pt>
    <dgm:pt modelId="{224D6854-D1DF-4069-A8DD-474CAC0F5526}" type="sibTrans" cxnId="{5CDBF3D7-B1BA-47C9-89B8-36626B96F71A}">
      <dgm:prSet/>
      <dgm:spPr/>
      <dgm:t>
        <a:bodyPr/>
        <a:lstStyle/>
        <a:p>
          <a:endParaRPr lang="en-GB"/>
        </a:p>
      </dgm:t>
    </dgm:pt>
    <dgm:pt modelId="{3BA5E2B0-E7D4-47C7-ABC5-8C50307B54BB}">
      <dgm:prSet/>
      <dgm:spPr/>
      <dgm:t>
        <a:bodyPr/>
        <a:lstStyle/>
        <a:p>
          <a:pPr rtl="0"/>
          <a:r>
            <a:rPr lang="en-GB" dirty="0" smtClean="0"/>
            <a:t>Flood Relief System (Pakistan)</a:t>
          </a:r>
          <a:endParaRPr lang="en-GB" dirty="0"/>
        </a:p>
      </dgm:t>
    </dgm:pt>
    <dgm:pt modelId="{51C17217-D663-4BE0-A215-5379C131CF6F}" type="parTrans" cxnId="{9E7825CA-9E32-4ED2-8C79-869D3C7BCAD9}">
      <dgm:prSet/>
      <dgm:spPr/>
      <dgm:t>
        <a:bodyPr/>
        <a:lstStyle/>
        <a:p>
          <a:endParaRPr lang="en-GB"/>
        </a:p>
      </dgm:t>
    </dgm:pt>
    <dgm:pt modelId="{52400B21-E42C-46C3-A4DC-DF903E1FCA36}" type="sibTrans" cxnId="{9E7825CA-9E32-4ED2-8C79-869D3C7BCAD9}">
      <dgm:prSet/>
      <dgm:spPr/>
      <dgm:t>
        <a:bodyPr/>
        <a:lstStyle/>
        <a:p>
          <a:endParaRPr lang="en-GB"/>
        </a:p>
      </dgm:t>
    </dgm:pt>
    <dgm:pt modelId="{EE379DBD-35EC-4A6E-A370-9DDEC01A1FF3}">
      <dgm:prSet/>
      <dgm:spPr/>
      <dgm:t>
        <a:bodyPr/>
        <a:lstStyle/>
        <a:p>
          <a:pPr rtl="0"/>
          <a:r>
            <a:rPr lang="en-GB" dirty="0" smtClean="0"/>
            <a:t>IDP Registration and Cash Disbursement</a:t>
          </a:r>
          <a:endParaRPr lang="en-GB" dirty="0"/>
        </a:p>
      </dgm:t>
    </dgm:pt>
    <dgm:pt modelId="{DEE4CA01-A2E3-4E5D-B0B9-84FB53E3EF48}" type="parTrans" cxnId="{857D5C44-3865-4DF8-A6BA-BDD5D5A8B78E}">
      <dgm:prSet/>
      <dgm:spPr/>
      <dgm:t>
        <a:bodyPr/>
        <a:lstStyle/>
        <a:p>
          <a:endParaRPr lang="en-GB"/>
        </a:p>
      </dgm:t>
    </dgm:pt>
    <dgm:pt modelId="{8C282159-5F33-4936-9A72-C2CD2CE7789D}" type="sibTrans" cxnId="{857D5C44-3865-4DF8-A6BA-BDD5D5A8B78E}">
      <dgm:prSet/>
      <dgm:spPr/>
      <dgm:t>
        <a:bodyPr/>
        <a:lstStyle/>
        <a:p>
          <a:endParaRPr lang="en-GB"/>
        </a:p>
      </dgm:t>
    </dgm:pt>
    <dgm:pt modelId="{03D13025-22EE-485E-A870-DCE44CD92078}">
      <dgm:prSet/>
      <dgm:spPr/>
      <dgm:t>
        <a:bodyPr/>
        <a:lstStyle/>
        <a:p>
          <a:pPr rtl="0"/>
          <a:r>
            <a:rPr lang="en-GB" dirty="0" smtClean="0"/>
            <a:t>Kiosk and e-Sahulat</a:t>
          </a:r>
          <a:endParaRPr lang="en-GB" dirty="0"/>
        </a:p>
      </dgm:t>
    </dgm:pt>
    <dgm:pt modelId="{C590BF18-C5EE-491C-82A7-BF0425F6859A}" type="parTrans" cxnId="{2E05DA8C-F521-4835-8A34-56F71EAEC095}">
      <dgm:prSet/>
      <dgm:spPr/>
      <dgm:t>
        <a:bodyPr/>
        <a:lstStyle/>
        <a:p>
          <a:endParaRPr lang="en-GB"/>
        </a:p>
      </dgm:t>
    </dgm:pt>
    <dgm:pt modelId="{6BE4994A-6785-408F-A08C-5535FE9EF08B}" type="sibTrans" cxnId="{2E05DA8C-F521-4835-8A34-56F71EAEC095}">
      <dgm:prSet/>
      <dgm:spPr/>
      <dgm:t>
        <a:bodyPr/>
        <a:lstStyle/>
        <a:p>
          <a:endParaRPr lang="en-GB"/>
        </a:p>
      </dgm:t>
    </dgm:pt>
    <dgm:pt modelId="{E3386F27-1E51-44DA-9049-46511561E557}">
      <dgm:prSet/>
      <dgm:spPr/>
      <dgm:t>
        <a:bodyPr/>
        <a:lstStyle/>
        <a:p>
          <a:pPr rtl="0"/>
          <a:r>
            <a:rPr lang="en-GB" dirty="0" smtClean="0"/>
            <a:t>Benazir Income Support Program</a:t>
          </a:r>
          <a:endParaRPr lang="en-GB" dirty="0"/>
        </a:p>
      </dgm:t>
    </dgm:pt>
    <dgm:pt modelId="{6FA8F871-9A24-4E05-8FEF-E8A10F09EE94}" type="parTrans" cxnId="{C57E5CE9-0EE9-4061-AA40-E46181CC38F4}">
      <dgm:prSet/>
      <dgm:spPr/>
      <dgm:t>
        <a:bodyPr/>
        <a:lstStyle/>
        <a:p>
          <a:endParaRPr lang="en-GB"/>
        </a:p>
      </dgm:t>
    </dgm:pt>
    <dgm:pt modelId="{95F08F6F-705F-436C-8291-11682A106FB6}" type="sibTrans" cxnId="{C57E5CE9-0EE9-4061-AA40-E46181CC38F4}">
      <dgm:prSet/>
      <dgm:spPr/>
      <dgm:t>
        <a:bodyPr/>
        <a:lstStyle/>
        <a:p>
          <a:endParaRPr lang="en-GB"/>
        </a:p>
      </dgm:t>
    </dgm:pt>
    <dgm:pt modelId="{0F972417-73ED-4319-A4E3-E7D04308CB49}" type="pres">
      <dgm:prSet presAssocID="{F1BDA33E-9FF0-46D9-A726-37C9DE927F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304C17C-B23D-4730-808E-35193B6C7150}" type="pres">
      <dgm:prSet presAssocID="{F8AA4A75-58A1-45EA-B26A-A49A7A2A31A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621EFA-7753-4E2D-831B-8A36FC412366}" type="pres">
      <dgm:prSet presAssocID="{310F75BE-35E4-4049-8321-5F66339989F4}" presName="sibTrans" presStyleCnt="0"/>
      <dgm:spPr/>
    </dgm:pt>
    <dgm:pt modelId="{823D3A36-D6E9-48A8-9310-A8AE0623FC48}" type="pres">
      <dgm:prSet presAssocID="{6796DAAA-7018-4010-937B-F618369E62C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7D59D3-B9E3-4303-898F-E4B62828CFB9}" type="pres">
      <dgm:prSet presAssocID="{224D6854-D1DF-4069-A8DD-474CAC0F5526}" presName="sibTrans" presStyleCnt="0"/>
      <dgm:spPr/>
    </dgm:pt>
    <dgm:pt modelId="{CB9346F4-B042-49B5-8F02-A16162BD2598}" type="pres">
      <dgm:prSet presAssocID="{3BA5E2B0-E7D4-47C7-ABC5-8C50307B54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1FB48B-10E7-44E2-9C41-DB4A121B585F}" type="pres">
      <dgm:prSet presAssocID="{52400B21-E42C-46C3-A4DC-DF903E1FCA36}" presName="sibTrans" presStyleCnt="0"/>
      <dgm:spPr/>
    </dgm:pt>
    <dgm:pt modelId="{EA6C97D8-5766-4531-A309-EAD8E4ED3BB2}" type="pres">
      <dgm:prSet presAssocID="{EE379DBD-35EC-4A6E-A370-9DDEC01A1FF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1C41CF-FAEB-4552-BC4B-7A4C6C789D3D}" type="pres">
      <dgm:prSet presAssocID="{8C282159-5F33-4936-9A72-C2CD2CE7789D}" presName="sibTrans" presStyleCnt="0"/>
      <dgm:spPr/>
    </dgm:pt>
    <dgm:pt modelId="{FC21143E-CA5C-41EE-BBA4-EC2F6593708A}" type="pres">
      <dgm:prSet presAssocID="{03D13025-22EE-485E-A870-DCE44CD9207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964E3E-AEA7-412E-B265-8CFC5F70A0C2}" type="pres">
      <dgm:prSet presAssocID="{6BE4994A-6785-408F-A08C-5535FE9EF08B}" presName="sibTrans" presStyleCnt="0"/>
      <dgm:spPr/>
    </dgm:pt>
    <dgm:pt modelId="{48E637FF-D736-4C5F-8229-18FB2C423091}" type="pres">
      <dgm:prSet presAssocID="{E3386F27-1E51-44DA-9049-46511561E55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05DA8C-F521-4835-8A34-56F71EAEC095}" srcId="{F1BDA33E-9FF0-46D9-A726-37C9DE927FCF}" destId="{03D13025-22EE-485E-A870-DCE44CD92078}" srcOrd="4" destOrd="0" parTransId="{C590BF18-C5EE-491C-82A7-BF0425F6859A}" sibTransId="{6BE4994A-6785-408F-A08C-5535FE9EF08B}"/>
    <dgm:cxn modelId="{2707FE43-502F-4350-9120-5ED0B787ECF5}" type="presOf" srcId="{3BA5E2B0-E7D4-47C7-ABC5-8C50307B54BB}" destId="{CB9346F4-B042-49B5-8F02-A16162BD2598}" srcOrd="0" destOrd="0" presId="urn:microsoft.com/office/officeart/2005/8/layout/default#2"/>
    <dgm:cxn modelId="{857D5C44-3865-4DF8-A6BA-BDD5D5A8B78E}" srcId="{F1BDA33E-9FF0-46D9-A726-37C9DE927FCF}" destId="{EE379DBD-35EC-4A6E-A370-9DDEC01A1FF3}" srcOrd="3" destOrd="0" parTransId="{DEE4CA01-A2E3-4E5D-B0B9-84FB53E3EF48}" sibTransId="{8C282159-5F33-4936-9A72-C2CD2CE7789D}"/>
    <dgm:cxn modelId="{C57E5CE9-0EE9-4061-AA40-E46181CC38F4}" srcId="{F1BDA33E-9FF0-46D9-A726-37C9DE927FCF}" destId="{E3386F27-1E51-44DA-9049-46511561E557}" srcOrd="5" destOrd="0" parTransId="{6FA8F871-9A24-4E05-8FEF-E8A10F09EE94}" sibTransId="{95F08F6F-705F-436C-8291-11682A106FB6}"/>
    <dgm:cxn modelId="{7E41D5C5-800F-41AC-94CA-EABE3CDCDA07}" type="presOf" srcId="{F8AA4A75-58A1-45EA-B26A-A49A7A2A31A9}" destId="{5304C17C-B23D-4730-808E-35193B6C7150}" srcOrd="0" destOrd="0" presId="urn:microsoft.com/office/officeart/2005/8/layout/default#2"/>
    <dgm:cxn modelId="{C76149F4-8A61-401B-B6B5-69E3F1F7ECC9}" type="presOf" srcId="{6796DAAA-7018-4010-937B-F618369E62C3}" destId="{823D3A36-D6E9-48A8-9310-A8AE0623FC48}" srcOrd="0" destOrd="0" presId="urn:microsoft.com/office/officeart/2005/8/layout/default#2"/>
    <dgm:cxn modelId="{836DBCE7-666A-4E4C-863B-C2F2C0BC2D79}" srcId="{F1BDA33E-9FF0-46D9-A726-37C9DE927FCF}" destId="{F8AA4A75-58A1-45EA-B26A-A49A7A2A31A9}" srcOrd="0" destOrd="0" parTransId="{2A914DF9-F632-402D-AC2E-D46A9151BF0B}" sibTransId="{310F75BE-35E4-4049-8321-5F66339989F4}"/>
    <dgm:cxn modelId="{96A7BF9F-1982-4B47-9C82-23AD5494EC46}" type="presOf" srcId="{E3386F27-1E51-44DA-9049-46511561E557}" destId="{48E637FF-D736-4C5F-8229-18FB2C423091}" srcOrd="0" destOrd="0" presId="urn:microsoft.com/office/officeart/2005/8/layout/default#2"/>
    <dgm:cxn modelId="{9E7825CA-9E32-4ED2-8C79-869D3C7BCAD9}" srcId="{F1BDA33E-9FF0-46D9-A726-37C9DE927FCF}" destId="{3BA5E2B0-E7D4-47C7-ABC5-8C50307B54BB}" srcOrd="2" destOrd="0" parTransId="{51C17217-D663-4BE0-A215-5379C131CF6F}" sibTransId="{52400B21-E42C-46C3-A4DC-DF903E1FCA36}"/>
    <dgm:cxn modelId="{F19EE116-7C91-4E42-B8DB-2D3248AB72B2}" type="presOf" srcId="{F1BDA33E-9FF0-46D9-A726-37C9DE927FCF}" destId="{0F972417-73ED-4319-A4E3-E7D04308CB49}" srcOrd="0" destOrd="0" presId="urn:microsoft.com/office/officeart/2005/8/layout/default#2"/>
    <dgm:cxn modelId="{905D9989-AE1F-4E89-83A6-23AD565BF6A5}" type="presOf" srcId="{EE379DBD-35EC-4A6E-A370-9DDEC01A1FF3}" destId="{EA6C97D8-5766-4531-A309-EAD8E4ED3BB2}" srcOrd="0" destOrd="0" presId="urn:microsoft.com/office/officeart/2005/8/layout/default#2"/>
    <dgm:cxn modelId="{5CDBF3D7-B1BA-47C9-89B8-36626B96F71A}" srcId="{F1BDA33E-9FF0-46D9-A726-37C9DE927FCF}" destId="{6796DAAA-7018-4010-937B-F618369E62C3}" srcOrd="1" destOrd="0" parTransId="{6F73F39D-6323-44BB-AC06-D7ED5BBB7F77}" sibTransId="{224D6854-D1DF-4069-A8DD-474CAC0F5526}"/>
    <dgm:cxn modelId="{7EF9D65F-7FF4-45A6-A5BF-BA4D8F51BB78}" type="presOf" srcId="{03D13025-22EE-485E-A870-DCE44CD92078}" destId="{FC21143E-CA5C-41EE-BBA4-EC2F6593708A}" srcOrd="0" destOrd="0" presId="urn:microsoft.com/office/officeart/2005/8/layout/default#2"/>
    <dgm:cxn modelId="{E8F9CA9A-39D2-42FA-AF80-DD711005870B}" type="presParOf" srcId="{0F972417-73ED-4319-A4E3-E7D04308CB49}" destId="{5304C17C-B23D-4730-808E-35193B6C7150}" srcOrd="0" destOrd="0" presId="urn:microsoft.com/office/officeart/2005/8/layout/default#2"/>
    <dgm:cxn modelId="{BDE52BEB-C485-4853-B3D0-789D50AEB968}" type="presParOf" srcId="{0F972417-73ED-4319-A4E3-E7D04308CB49}" destId="{A7621EFA-7753-4E2D-831B-8A36FC412366}" srcOrd="1" destOrd="0" presId="urn:microsoft.com/office/officeart/2005/8/layout/default#2"/>
    <dgm:cxn modelId="{D60DBB7E-1770-461E-B587-F90A150E8B3F}" type="presParOf" srcId="{0F972417-73ED-4319-A4E3-E7D04308CB49}" destId="{823D3A36-D6E9-48A8-9310-A8AE0623FC48}" srcOrd="2" destOrd="0" presId="urn:microsoft.com/office/officeart/2005/8/layout/default#2"/>
    <dgm:cxn modelId="{6089DFC1-8679-473C-A8C0-A85C5BF04504}" type="presParOf" srcId="{0F972417-73ED-4319-A4E3-E7D04308CB49}" destId="{BB7D59D3-B9E3-4303-898F-E4B62828CFB9}" srcOrd="3" destOrd="0" presId="urn:microsoft.com/office/officeart/2005/8/layout/default#2"/>
    <dgm:cxn modelId="{9692390E-83D4-4644-A62D-26D26D0E9A20}" type="presParOf" srcId="{0F972417-73ED-4319-A4E3-E7D04308CB49}" destId="{CB9346F4-B042-49B5-8F02-A16162BD2598}" srcOrd="4" destOrd="0" presId="urn:microsoft.com/office/officeart/2005/8/layout/default#2"/>
    <dgm:cxn modelId="{159E7BCB-0AA1-4124-AB5A-8381FBB4E925}" type="presParOf" srcId="{0F972417-73ED-4319-A4E3-E7D04308CB49}" destId="{E41FB48B-10E7-44E2-9C41-DB4A121B585F}" srcOrd="5" destOrd="0" presId="urn:microsoft.com/office/officeart/2005/8/layout/default#2"/>
    <dgm:cxn modelId="{08822D0B-E094-494C-93EA-B3D3289F2BC5}" type="presParOf" srcId="{0F972417-73ED-4319-A4E3-E7D04308CB49}" destId="{EA6C97D8-5766-4531-A309-EAD8E4ED3BB2}" srcOrd="6" destOrd="0" presId="urn:microsoft.com/office/officeart/2005/8/layout/default#2"/>
    <dgm:cxn modelId="{3903A215-4575-4EED-AB6D-F8598E73FE01}" type="presParOf" srcId="{0F972417-73ED-4319-A4E3-E7D04308CB49}" destId="{3B1C41CF-FAEB-4552-BC4B-7A4C6C789D3D}" srcOrd="7" destOrd="0" presId="urn:microsoft.com/office/officeart/2005/8/layout/default#2"/>
    <dgm:cxn modelId="{E7054419-9BA5-4C61-BBC0-35782000AD51}" type="presParOf" srcId="{0F972417-73ED-4319-A4E3-E7D04308CB49}" destId="{FC21143E-CA5C-41EE-BBA4-EC2F6593708A}" srcOrd="8" destOrd="0" presId="urn:microsoft.com/office/officeart/2005/8/layout/default#2"/>
    <dgm:cxn modelId="{5AC39BF5-E96C-43B3-9E28-E60DC894570A}" type="presParOf" srcId="{0F972417-73ED-4319-A4E3-E7D04308CB49}" destId="{33964E3E-AEA7-412E-B265-8CFC5F70A0C2}" srcOrd="9" destOrd="0" presId="urn:microsoft.com/office/officeart/2005/8/layout/default#2"/>
    <dgm:cxn modelId="{F827D186-FCEF-42B7-B438-7B726E6EA6D9}" type="presParOf" srcId="{0F972417-73ED-4319-A4E3-E7D04308CB49}" destId="{48E637FF-D736-4C5F-8229-18FB2C423091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E6B83-D3D0-49EC-B4B2-5A192DC51741}" type="doc">
      <dgm:prSet loTypeId="urn:microsoft.com/office/officeart/2005/8/layout/default#69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4E1EA984-32D8-448D-A8D3-4CA0CF473B89}">
      <dgm:prSet phldrT="[Text]"/>
      <dgm:spPr/>
      <dgm:t>
        <a:bodyPr/>
        <a:lstStyle/>
        <a:p>
          <a:r>
            <a:rPr lang="en-GB" dirty="0" smtClean="0"/>
            <a:t>Savings (and Financial Services)</a:t>
          </a:r>
          <a:endParaRPr lang="en-GB" dirty="0"/>
        </a:p>
      </dgm:t>
    </dgm:pt>
    <dgm:pt modelId="{B9BF4A96-F6FA-40DA-AC69-01C5138FCC1A}" type="parTrans" cxnId="{9A5A698E-A9DD-4925-AE31-B702866E5C57}">
      <dgm:prSet/>
      <dgm:spPr/>
      <dgm:t>
        <a:bodyPr/>
        <a:lstStyle/>
        <a:p>
          <a:endParaRPr lang="en-GB"/>
        </a:p>
      </dgm:t>
    </dgm:pt>
    <dgm:pt modelId="{562D28E4-8978-4082-9498-A3B7CA744BD2}" type="sibTrans" cxnId="{9A5A698E-A9DD-4925-AE31-B702866E5C57}">
      <dgm:prSet/>
      <dgm:spPr/>
      <dgm:t>
        <a:bodyPr/>
        <a:lstStyle/>
        <a:p>
          <a:endParaRPr lang="en-GB"/>
        </a:p>
      </dgm:t>
    </dgm:pt>
    <dgm:pt modelId="{A4D4D606-06BE-4362-9899-8E092CDEDACE}">
      <dgm:prSet phldrT="[Text]"/>
      <dgm:spPr/>
      <dgm:t>
        <a:bodyPr/>
        <a:lstStyle/>
        <a:p>
          <a:r>
            <a:rPr lang="en-GB" dirty="0" smtClean="0"/>
            <a:t>Hajj</a:t>
          </a:r>
          <a:endParaRPr lang="en-GB" dirty="0"/>
        </a:p>
      </dgm:t>
    </dgm:pt>
    <dgm:pt modelId="{2749881E-257E-42C3-8C33-64E0A3EECAEB}" type="parTrans" cxnId="{BA775489-2BA2-4E7D-B003-889FA98BF6EF}">
      <dgm:prSet/>
      <dgm:spPr/>
      <dgm:t>
        <a:bodyPr/>
        <a:lstStyle/>
        <a:p>
          <a:endParaRPr lang="en-GB"/>
        </a:p>
      </dgm:t>
    </dgm:pt>
    <dgm:pt modelId="{DDEE4E91-E228-4D26-BD61-4C486C37A10F}" type="sibTrans" cxnId="{BA775489-2BA2-4E7D-B003-889FA98BF6EF}">
      <dgm:prSet/>
      <dgm:spPr/>
      <dgm:t>
        <a:bodyPr/>
        <a:lstStyle/>
        <a:p>
          <a:endParaRPr lang="en-GB"/>
        </a:p>
      </dgm:t>
    </dgm:pt>
    <dgm:pt modelId="{E13954AC-45C0-4413-A652-3FBB50CAB3FF}">
      <dgm:prSet phldrT="[Text]"/>
      <dgm:spPr/>
      <dgm:t>
        <a:bodyPr/>
        <a:lstStyle/>
        <a:p>
          <a:r>
            <a:rPr lang="en-GB" dirty="0" smtClean="0"/>
            <a:t>Life and Health Insurance</a:t>
          </a:r>
          <a:endParaRPr lang="en-GB" dirty="0"/>
        </a:p>
      </dgm:t>
    </dgm:pt>
    <dgm:pt modelId="{50BC8BDC-EAE9-44BB-BE67-51DDC41C211E}" type="parTrans" cxnId="{BB2E807A-1649-4BA5-B5FE-BC5409895E41}">
      <dgm:prSet/>
      <dgm:spPr/>
      <dgm:t>
        <a:bodyPr/>
        <a:lstStyle/>
        <a:p>
          <a:endParaRPr lang="en-GB"/>
        </a:p>
      </dgm:t>
    </dgm:pt>
    <dgm:pt modelId="{406E140A-824F-42B0-8896-140E12E04D93}" type="sibTrans" cxnId="{BB2E807A-1649-4BA5-B5FE-BC5409895E41}">
      <dgm:prSet/>
      <dgm:spPr/>
      <dgm:t>
        <a:bodyPr/>
        <a:lstStyle/>
        <a:p>
          <a:endParaRPr lang="en-GB"/>
        </a:p>
      </dgm:t>
    </dgm:pt>
    <dgm:pt modelId="{89BFBDB0-DD6E-4D6F-8280-358FCDE9A2B2}">
      <dgm:prSet phldrT="[Text]"/>
      <dgm:spPr/>
      <dgm:t>
        <a:bodyPr/>
        <a:lstStyle/>
        <a:p>
          <a:r>
            <a:rPr lang="en-GB" dirty="0" smtClean="0"/>
            <a:t>Access Control and Loyalty Programs</a:t>
          </a:r>
          <a:endParaRPr lang="en-GB" dirty="0"/>
        </a:p>
      </dgm:t>
    </dgm:pt>
    <dgm:pt modelId="{6A5A143D-DA8D-4E51-8AA6-BDB903FD028D}" type="parTrans" cxnId="{2B8FEC2F-2A5E-4185-ABE5-475F08323C95}">
      <dgm:prSet/>
      <dgm:spPr/>
      <dgm:t>
        <a:bodyPr/>
        <a:lstStyle/>
        <a:p>
          <a:endParaRPr lang="en-GB"/>
        </a:p>
      </dgm:t>
    </dgm:pt>
    <dgm:pt modelId="{66FDE746-D577-4A29-B8EF-736DC2115FA6}" type="sibTrans" cxnId="{2B8FEC2F-2A5E-4185-ABE5-475F08323C95}">
      <dgm:prSet/>
      <dgm:spPr/>
      <dgm:t>
        <a:bodyPr/>
        <a:lstStyle/>
        <a:p>
          <a:endParaRPr lang="en-GB"/>
        </a:p>
      </dgm:t>
    </dgm:pt>
    <dgm:pt modelId="{A97336AD-F78E-46E1-857D-139E389245B3}" type="pres">
      <dgm:prSet presAssocID="{CD0E6B83-D3D0-49EC-B4B2-5A192DC517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9D30D7-0933-4CD0-B9F3-7CB0D2E60572}" type="pres">
      <dgm:prSet presAssocID="{4E1EA984-32D8-448D-A8D3-4CA0CF473B8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B94779-B83E-4C9D-AED7-B0A8103AFD00}" type="pres">
      <dgm:prSet presAssocID="{562D28E4-8978-4082-9498-A3B7CA744BD2}" presName="sibTrans" presStyleCnt="0"/>
      <dgm:spPr/>
      <dgm:t>
        <a:bodyPr/>
        <a:lstStyle/>
        <a:p>
          <a:endParaRPr lang="en-GB"/>
        </a:p>
      </dgm:t>
    </dgm:pt>
    <dgm:pt modelId="{CC7BCC87-084C-4B4E-898F-71F0C6B591F1}" type="pres">
      <dgm:prSet presAssocID="{A4D4D606-06BE-4362-9899-8E092CDEDA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50B0AC-ECE3-44B1-8D58-77C706071917}" type="pres">
      <dgm:prSet presAssocID="{DDEE4E91-E228-4D26-BD61-4C486C37A10F}" presName="sibTrans" presStyleCnt="0"/>
      <dgm:spPr/>
      <dgm:t>
        <a:bodyPr/>
        <a:lstStyle/>
        <a:p>
          <a:endParaRPr lang="en-GB"/>
        </a:p>
      </dgm:t>
    </dgm:pt>
    <dgm:pt modelId="{A3FFF4F4-1449-4534-9C53-1E491C5AE4E8}" type="pres">
      <dgm:prSet presAssocID="{E13954AC-45C0-4413-A652-3FBB50CAB3F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53DBFA-6B50-4A6F-92B5-2959DEC9D87F}" type="pres">
      <dgm:prSet presAssocID="{406E140A-824F-42B0-8896-140E12E04D93}" presName="sibTrans" presStyleCnt="0"/>
      <dgm:spPr/>
      <dgm:t>
        <a:bodyPr/>
        <a:lstStyle/>
        <a:p>
          <a:endParaRPr lang="en-GB"/>
        </a:p>
      </dgm:t>
    </dgm:pt>
    <dgm:pt modelId="{C7DACD1C-908F-4054-BB79-BBD4547FBBBF}" type="pres">
      <dgm:prSet presAssocID="{89BFBDB0-DD6E-4D6F-8280-358FCDE9A2B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A775489-2BA2-4E7D-B003-889FA98BF6EF}" srcId="{CD0E6B83-D3D0-49EC-B4B2-5A192DC51741}" destId="{A4D4D606-06BE-4362-9899-8E092CDEDACE}" srcOrd="1" destOrd="0" parTransId="{2749881E-257E-42C3-8C33-64E0A3EECAEB}" sibTransId="{DDEE4E91-E228-4D26-BD61-4C486C37A10F}"/>
    <dgm:cxn modelId="{7AB72671-4A28-4F5A-B1FE-A84E9FAFDE17}" type="presOf" srcId="{CD0E6B83-D3D0-49EC-B4B2-5A192DC51741}" destId="{A97336AD-F78E-46E1-857D-139E389245B3}" srcOrd="0" destOrd="0" presId="urn:microsoft.com/office/officeart/2005/8/layout/default#69"/>
    <dgm:cxn modelId="{9A5A698E-A9DD-4925-AE31-B702866E5C57}" srcId="{CD0E6B83-D3D0-49EC-B4B2-5A192DC51741}" destId="{4E1EA984-32D8-448D-A8D3-4CA0CF473B89}" srcOrd="0" destOrd="0" parTransId="{B9BF4A96-F6FA-40DA-AC69-01C5138FCC1A}" sibTransId="{562D28E4-8978-4082-9498-A3B7CA744BD2}"/>
    <dgm:cxn modelId="{3938E905-C932-4E78-AF55-0C3527FF8F61}" type="presOf" srcId="{4E1EA984-32D8-448D-A8D3-4CA0CF473B89}" destId="{889D30D7-0933-4CD0-B9F3-7CB0D2E60572}" srcOrd="0" destOrd="0" presId="urn:microsoft.com/office/officeart/2005/8/layout/default#69"/>
    <dgm:cxn modelId="{BB2E807A-1649-4BA5-B5FE-BC5409895E41}" srcId="{CD0E6B83-D3D0-49EC-B4B2-5A192DC51741}" destId="{E13954AC-45C0-4413-A652-3FBB50CAB3FF}" srcOrd="2" destOrd="0" parTransId="{50BC8BDC-EAE9-44BB-BE67-51DDC41C211E}" sibTransId="{406E140A-824F-42B0-8896-140E12E04D93}"/>
    <dgm:cxn modelId="{46707C7D-92D2-4714-916D-63E3986C1B25}" type="presOf" srcId="{89BFBDB0-DD6E-4D6F-8280-358FCDE9A2B2}" destId="{C7DACD1C-908F-4054-BB79-BBD4547FBBBF}" srcOrd="0" destOrd="0" presId="urn:microsoft.com/office/officeart/2005/8/layout/default#69"/>
    <dgm:cxn modelId="{E5EBEC38-B9CE-422A-8CC7-A5EDB768A53E}" type="presOf" srcId="{E13954AC-45C0-4413-A652-3FBB50CAB3FF}" destId="{A3FFF4F4-1449-4534-9C53-1E491C5AE4E8}" srcOrd="0" destOrd="0" presId="urn:microsoft.com/office/officeart/2005/8/layout/default#69"/>
    <dgm:cxn modelId="{2B8FEC2F-2A5E-4185-ABE5-475F08323C95}" srcId="{CD0E6B83-D3D0-49EC-B4B2-5A192DC51741}" destId="{89BFBDB0-DD6E-4D6F-8280-358FCDE9A2B2}" srcOrd="3" destOrd="0" parTransId="{6A5A143D-DA8D-4E51-8AA6-BDB903FD028D}" sibTransId="{66FDE746-D577-4A29-B8EF-736DC2115FA6}"/>
    <dgm:cxn modelId="{6C81ADEA-0EE0-4C0A-A95E-7010C0572C68}" type="presOf" srcId="{A4D4D606-06BE-4362-9899-8E092CDEDACE}" destId="{CC7BCC87-084C-4B4E-898F-71F0C6B591F1}" srcOrd="0" destOrd="0" presId="urn:microsoft.com/office/officeart/2005/8/layout/default#69"/>
    <dgm:cxn modelId="{CEE28D93-9085-402F-9DD2-4E7A8D772F41}" type="presParOf" srcId="{A97336AD-F78E-46E1-857D-139E389245B3}" destId="{889D30D7-0933-4CD0-B9F3-7CB0D2E60572}" srcOrd="0" destOrd="0" presId="urn:microsoft.com/office/officeart/2005/8/layout/default#69"/>
    <dgm:cxn modelId="{CEB4A4D9-0A2E-414B-9C05-81B4E81DC2C6}" type="presParOf" srcId="{A97336AD-F78E-46E1-857D-139E389245B3}" destId="{D9B94779-B83E-4C9D-AED7-B0A8103AFD00}" srcOrd="1" destOrd="0" presId="urn:microsoft.com/office/officeart/2005/8/layout/default#69"/>
    <dgm:cxn modelId="{BEC2F4D1-6B59-4546-9DED-85A33EE474B5}" type="presParOf" srcId="{A97336AD-F78E-46E1-857D-139E389245B3}" destId="{CC7BCC87-084C-4B4E-898F-71F0C6B591F1}" srcOrd="2" destOrd="0" presId="urn:microsoft.com/office/officeart/2005/8/layout/default#69"/>
    <dgm:cxn modelId="{4170CB31-9CF5-4952-8E8C-43223520C7E8}" type="presParOf" srcId="{A97336AD-F78E-46E1-857D-139E389245B3}" destId="{1150B0AC-ECE3-44B1-8D58-77C706071917}" srcOrd="3" destOrd="0" presId="urn:microsoft.com/office/officeart/2005/8/layout/default#69"/>
    <dgm:cxn modelId="{EEADD981-8B76-4937-A187-13DD741DA07D}" type="presParOf" srcId="{A97336AD-F78E-46E1-857D-139E389245B3}" destId="{A3FFF4F4-1449-4534-9C53-1E491C5AE4E8}" srcOrd="4" destOrd="0" presId="urn:microsoft.com/office/officeart/2005/8/layout/default#69"/>
    <dgm:cxn modelId="{D1B11B4F-7911-4B91-AABA-084196319317}" type="presParOf" srcId="{A97336AD-F78E-46E1-857D-139E389245B3}" destId="{0B53DBFA-6B50-4A6F-92B5-2959DEC9D87F}" srcOrd="5" destOrd="0" presId="urn:microsoft.com/office/officeart/2005/8/layout/default#69"/>
    <dgm:cxn modelId="{255D2823-65CF-44D5-95BE-7EEABA359DA6}" type="presParOf" srcId="{A97336AD-F78E-46E1-857D-139E389245B3}" destId="{C7DACD1C-908F-4054-BB79-BBD4547FBBBF}" srcOrd="6" destOrd="0" presId="urn:microsoft.com/office/officeart/2005/8/layout/default#6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0E6B83-D3D0-49EC-B4B2-5A192DC51741}" type="doc">
      <dgm:prSet loTypeId="urn:microsoft.com/office/officeart/2005/8/layout/default#70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4E1EA984-32D8-448D-A8D3-4CA0CF473B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Convenience to Citizens</a:t>
          </a:r>
          <a:endParaRPr lang="en-GB" dirty="0"/>
        </a:p>
      </dgm:t>
    </dgm:pt>
    <dgm:pt modelId="{B9BF4A96-F6FA-40DA-AC69-01C5138FCC1A}" type="parTrans" cxnId="{9A5A698E-A9DD-4925-AE31-B702866E5C57}">
      <dgm:prSet/>
      <dgm:spPr/>
      <dgm:t>
        <a:bodyPr/>
        <a:lstStyle/>
        <a:p>
          <a:endParaRPr lang="en-GB"/>
        </a:p>
      </dgm:t>
    </dgm:pt>
    <dgm:pt modelId="{562D28E4-8978-4082-9498-A3B7CA744BD2}" type="sibTrans" cxnId="{9A5A698E-A9DD-4925-AE31-B702866E5C57}">
      <dgm:prSet/>
      <dgm:spPr/>
      <dgm:t>
        <a:bodyPr/>
        <a:lstStyle/>
        <a:p>
          <a:endParaRPr lang="en-GB"/>
        </a:p>
      </dgm:t>
    </dgm:pt>
    <dgm:pt modelId="{A4D4D606-06BE-4362-9899-8E092CDEDAC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Reduction in Identity Fraud</a:t>
          </a:r>
          <a:endParaRPr lang="en-GB" dirty="0"/>
        </a:p>
      </dgm:t>
    </dgm:pt>
    <dgm:pt modelId="{2749881E-257E-42C3-8C33-64E0A3EECAEB}" type="parTrans" cxnId="{BA775489-2BA2-4E7D-B003-889FA98BF6EF}">
      <dgm:prSet/>
      <dgm:spPr/>
      <dgm:t>
        <a:bodyPr/>
        <a:lstStyle/>
        <a:p>
          <a:endParaRPr lang="en-GB"/>
        </a:p>
      </dgm:t>
    </dgm:pt>
    <dgm:pt modelId="{DDEE4E91-E228-4D26-BD61-4C486C37A10F}" type="sibTrans" cxnId="{BA775489-2BA2-4E7D-B003-889FA98BF6EF}">
      <dgm:prSet/>
      <dgm:spPr/>
      <dgm:t>
        <a:bodyPr/>
        <a:lstStyle/>
        <a:p>
          <a:endParaRPr lang="en-GB"/>
        </a:p>
      </dgm:t>
    </dgm:pt>
    <dgm:pt modelId="{E13954AC-45C0-4413-A652-3FBB50CAB3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Capturing of the Informal Economy</a:t>
          </a:r>
          <a:endParaRPr lang="en-GB" dirty="0"/>
        </a:p>
      </dgm:t>
    </dgm:pt>
    <dgm:pt modelId="{50BC8BDC-EAE9-44BB-BE67-51DDC41C211E}" type="parTrans" cxnId="{BB2E807A-1649-4BA5-B5FE-BC5409895E41}">
      <dgm:prSet/>
      <dgm:spPr/>
      <dgm:t>
        <a:bodyPr/>
        <a:lstStyle/>
        <a:p>
          <a:endParaRPr lang="en-GB"/>
        </a:p>
      </dgm:t>
    </dgm:pt>
    <dgm:pt modelId="{406E140A-824F-42B0-8896-140E12E04D93}" type="sibTrans" cxnId="{BB2E807A-1649-4BA5-B5FE-BC5409895E41}">
      <dgm:prSet/>
      <dgm:spPr/>
      <dgm:t>
        <a:bodyPr/>
        <a:lstStyle/>
        <a:p>
          <a:endParaRPr lang="en-GB"/>
        </a:p>
      </dgm:t>
    </dgm:pt>
    <dgm:pt modelId="{89BFBDB0-DD6E-4D6F-8280-358FCDE9A2B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Financial Inclusion</a:t>
          </a:r>
          <a:endParaRPr lang="en-GB" dirty="0"/>
        </a:p>
      </dgm:t>
    </dgm:pt>
    <dgm:pt modelId="{6A5A143D-DA8D-4E51-8AA6-BDB903FD028D}" type="parTrans" cxnId="{2B8FEC2F-2A5E-4185-ABE5-475F08323C95}">
      <dgm:prSet/>
      <dgm:spPr/>
      <dgm:t>
        <a:bodyPr/>
        <a:lstStyle/>
        <a:p>
          <a:endParaRPr lang="en-GB"/>
        </a:p>
      </dgm:t>
    </dgm:pt>
    <dgm:pt modelId="{66FDE746-D577-4A29-B8EF-736DC2115FA6}" type="sibTrans" cxnId="{2B8FEC2F-2A5E-4185-ABE5-475F08323C95}">
      <dgm:prSet/>
      <dgm:spPr/>
      <dgm:t>
        <a:bodyPr/>
        <a:lstStyle/>
        <a:p>
          <a:endParaRPr lang="en-GB"/>
        </a:p>
      </dgm:t>
    </dgm:pt>
    <dgm:pt modelId="{A97336AD-F78E-46E1-857D-139E389245B3}" type="pres">
      <dgm:prSet presAssocID="{CD0E6B83-D3D0-49EC-B4B2-5A192DC517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9D30D7-0933-4CD0-B9F3-7CB0D2E60572}" type="pres">
      <dgm:prSet presAssocID="{4E1EA984-32D8-448D-A8D3-4CA0CF473B8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B94779-B83E-4C9D-AED7-B0A8103AFD00}" type="pres">
      <dgm:prSet presAssocID="{562D28E4-8978-4082-9498-A3B7CA744BD2}" presName="sibTrans" presStyleCnt="0"/>
      <dgm:spPr/>
      <dgm:t>
        <a:bodyPr/>
        <a:lstStyle/>
        <a:p>
          <a:endParaRPr lang="en-GB"/>
        </a:p>
      </dgm:t>
    </dgm:pt>
    <dgm:pt modelId="{CC7BCC87-084C-4B4E-898F-71F0C6B591F1}" type="pres">
      <dgm:prSet presAssocID="{A4D4D606-06BE-4362-9899-8E092CDEDA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50B0AC-ECE3-44B1-8D58-77C706071917}" type="pres">
      <dgm:prSet presAssocID="{DDEE4E91-E228-4D26-BD61-4C486C37A10F}" presName="sibTrans" presStyleCnt="0"/>
      <dgm:spPr/>
      <dgm:t>
        <a:bodyPr/>
        <a:lstStyle/>
        <a:p>
          <a:endParaRPr lang="en-GB"/>
        </a:p>
      </dgm:t>
    </dgm:pt>
    <dgm:pt modelId="{A3FFF4F4-1449-4534-9C53-1E491C5AE4E8}" type="pres">
      <dgm:prSet presAssocID="{E13954AC-45C0-4413-A652-3FBB50CAB3F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53DBFA-6B50-4A6F-92B5-2959DEC9D87F}" type="pres">
      <dgm:prSet presAssocID="{406E140A-824F-42B0-8896-140E12E04D93}" presName="sibTrans" presStyleCnt="0"/>
      <dgm:spPr/>
      <dgm:t>
        <a:bodyPr/>
        <a:lstStyle/>
        <a:p>
          <a:endParaRPr lang="en-GB"/>
        </a:p>
      </dgm:t>
    </dgm:pt>
    <dgm:pt modelId="{C7DACD1C-908F-4054-BB79-BBD4547FBBBF}" type="pres">
      <dgm:prSet presAssocID="{89BFBDB0-DD6E-4D6F-8280-358FCDE9A2B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97D8FA4-DDBB-478C-B4B8-17B62E9C32E8}" type="presOf" srcId="{CD0E6B83-D3D0-49EC-B4B2-5A192DC51741}" destId="{A97336AD-F78E-46E1-857D-139E389245B3}" srcOrd="0" destOrd="0" presId="urn:microsoft.com/office/officeart/2005/8/layout/default#70"/>
    <dgm:cxn modelId="{BA775489-2BA2-4E7D-B003-889FA98BF6EF}" srcId="{CD0E6B83-D3D0-49EC-B4B2-5A192DC51741}" destId="{A4D4D606-06BE-4362-9899-8E092CDEDACE}" srcOrd="1" destOrd="0" parTransId="{2749881E-257E-42C3-8C33-64E0A3EECAEB}" sibTransId="{DDEE4E91-E228-4D26-BD61-4C486C37A10F}"/>
    <dgm:cxn modelId="{0A5F48C4-804E-4F26-A404-E4360AAACC25}" type="presOf" srcId="{E13954AC-45C0-4413-A652-3FBB50CAB3FF}" destId="{A3FFF4F4-1449-4534-9C53-1E491C5AE4E8}" srcOrd="0" destOrd="0" presId="urn:microsoft.com/office/officeart/2005/8/layout/default#70"/>
    <dgm:cxn modelId="{58E251C5-2746-4E18-B855-D25466A91372}" type="presOf" srcId="{89BFBDB0-DD6E-4D6F-8280-358FCDE9A2B2}" destId="{C7DACD1C-908F-4054-BB79-BBD4547FBBBF}" srcOrd="0" destOrd="0" presId="urn:microsoft.com/office/officeart/2005/8/layout/default#70"/>
    <dgm:cxn modelId="{9A5A698E-A9DD-4925-AE31-B702866E5C57}" srcId="{CD0E6B83-D3D0-49EC-B4B2-5A192DC51741}" destId="{4E1EA984-32D8-448D-A8D3-4CA0CF473B89}" srcOrd="0" destOrd="0" parTransId="{B9BF4A96-F6FA-40DA-AC69-01C5138FCC1A}" sibTransId="{562D28E4-8978-4082-9498-A3B7CA744BD2}"/>
    <dgm:cxn modelId="{D9407BE8-E0B4-4F7E-8601-771BCB11A7BC}" type="presOf" srcId="{4E1EA984-32D8-448D-A8D3-4CA0CF473B89}" destId="{889D30D7-0933-4CD0-B9F3-7CB0D2E60572}" srcOrd="0" destOrd="0" presId="urn:microsoft.com/office/officeart/2005/8/layout/default#70"/>
    <dgm:cxn modelId="{BB2E807A-1649-4BA5-B5FE-BC5409895E41}" srcId="{CD0E6B83-D3D0-49EC-B4B2-5A192DC51741}" destId="{E13954AC-45C0-4413-A652-3FBB50CAB3FF}" srcOrd="2" destOrd="0" parTransId="{50BC8BDC-EAE9-44BB-BE67-51DDC41C211E}" sibTransId="{406E140A-824F-42B0-8896-140E12E04D93}"/>
    <dgm:cxn modelId="{2B8FEC2F-2A5E-4185-ABE5-475F08323C95}" srcId="{CD0E6B83-D3D0-49EC-B4B2-5A192DC51741}" destId="{89BFBDB0-DD6E-4D6F-8280-358FCDE9A2B2}" srcOrd="3" destOrd="0" parTransId="{6A5A143D-DA8D-4E51-8AA6-BDB903FD028D}" sibTransId="{66FDE746-D577-4A29-B8EF-736DC2115FA6}"/>
    <dgm:cxn modelId="{D45C6039-3CAA-423B-9021-E4D3F1C8147A}" type="presOf" srcId="{A4D4D606-06BE-4362-9899-8E092CDEDACE}" destId="{CC7BCC87-084C-4B4E-898F-71F0C6B591F1}" srcOrd="0" destOrd="0" presId="urn:microsoft.com/office/officeart/2005/8/layout/default#70"/>
    <dgm:cxn modelId="{4917977D-16AE-4DD5-9B84-DF3BD38CC6E8}" type="presParOf" srcId="{A97336AD-F78E-46E1-857D-139E389245B3}" destId="{889D30D7-0933-4CD0-B9F3-7CB0D2E60572}" srcOrd="0" destOrd="0" presId="urn:microsoft.com/office/officeart/2005/8/layout/default#70"/>
    <dgm:cxn modelId="{4113FCDE-134B-42BD-8597-84030D047C61}" type="presParOf" srcId="{A97336AD-F78E-46E1-857D-139E389245B3}" destId="{D9B94779-B83E-4C9D-AED7-B0A8103AFD00}" srcOrd="1" destOrd="0" presId="urn:microsoft.com/office/officeart/2005/8/layout/default#70"/>
    <dgm:cxn modelId="{F0CB8B90-C18F-4CFA-9C8B-D050B0143A0F}" type="presParOf" srcId="{A97336AD-F78E-46E1-857D-139E389245B3}" destId="{CC7BCC87-084C-4B4E-898F-71F0C6B591F1}" srcOrd="2" destOrd="0" presId="urn:microsoft.com/office/officeart/2005/8/layout/default#70"/>
    <dgm:cxn modelId="{5024BE7F-807C-4BED-95E6-CBD515E5F316}" type="presParOf" srcId="{A97336AD-F78E-46E1-857D-139E389245B3}" destId="{1150B0AC-ECE3-44B1-8D58-77C706071917}" srcOrd="3" destOrd="0" presId="urn:microsoft.com/office/officeart/2005/8/layout/default#70"/>
    <dgm:cxn modelId="{0DE09702-3165-4E6B-8D7A-7D6E0D91FBEE}" type="presParOf" srcId="{A97336AD-F78E-46E1-857D-139E389245B3}" destId="{A3FFF4F4-1449-4534-9C53-1E491C5AE4E8}" srcOrd="4" destOrd="0" presId="urn:microsoft.com/office/officeart/2005/8/layout/default#70"/>
    <dgm:cxn modelId="{ED9F9B9B-EC92-4088-9DEB-3D42AF845EBD}" type="presParOf" srcId="{A97336AD-F78E-46E1-857D-139E389245B3}" destId="{0B53DBFA-6B50-4A6F-92B5-2959DEC9D87F}" srcOrd="5" destOrd="0" presId="urn:microsoft.com/office/officeart/2005/8/layout/default#70"/>
    <dgm:cxn modelId="{033B90C4-3C2D-41AD-934C-E42D5D9C9366}" type="presParOf" srcId="{A97336AD-F78E-46E1-857D-139E389245B3}" destId="{C7DACD1C-908F-4054-BB79-BBD4547FBBBF}" srcOrd="6" destOrd="0" presId="urn:microsoft.com/office/officeart/2005/8/layout/default#70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9DE895-574B-4E05-A56F-CF2C37507261}" type="doc">
      <dgm:prSet loTypeId="urn:microsoft.com/office/officeart/2005/8/layout/radial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BD46C9D-7604-4274-8748-6752374357EB}">
      <dgm:prSet phldrT="[Text]"/>
      <dgm:spPr/>
      <dgm:t>
        <a:bodyPr/>
        <a:lstStyle/>
        <a:p>
          <a:endParaRPr lang="en-US" dirty="0"/>
        </a:p>
      </dgm:t>
    </dgm:pt>
    <dgm:pt modelId="{39A7DE05-DB4B-4718-B29C-A42A281EE0A3}" type="parTrans" cxnId="{CB2B4AD2-AE34-4B48-94C4-17E7C7E28970}">
      <dgm:prSet/>
      <dgm:spPr/>
      <dgm:t>
        <a:bodyPr/>
        <a:lstStyle/>
        <a:p>
          <a:endParaRPr lang="en-US"/>
        </a:p>
      </dgm:t>
    </dgm:pt>
    <dgm:pt modelId="{4AC808C4-9905-4CDF-9B9A-39001248892B}" type="sibTrans" cxnId="{CB2B4AD2-AE34-4B48-94C4-17E7C7E28970}">
      <dgm:prSet/>
      <dgm:spPr/>
      <dgm:t>
        <a:bodyPr/>
        <a:lstStyle/>
        <a:p>
          <a:endParaRPr lang="en-US"/>
        </a:p>
      </dgm:t>
    </dgm:pt>
    <dgm:pt modelId="{55641BB9-8246-4C3F-9D5D-77B6674AC41F}">
      <dgm:prSet phldrT="[Text]"/>
      <dgm:spPr/>
      <dgm:t>
        <a:bodyPr/>
        <a:lstStyle/>
        <a:p>
          <a:r>
            <a:rPr lang="en-US" dirty="0" smtClean="0"/>
            <a:t>Biometric POS</a:t>
          </a:r>
          <a:endParaRPr lang="en-US" dirty="0"/>
        </a:p>
      </dgm:t>
    </dgm:pt>
    <dgm:pt modelId="{6DCB9392-C38B-4116-A23E-15BEDAA7F30C}" type="parTrans" cxnId="{A67C2FF1-81CA-4EC0-850A-3BC2E0C22E66}">
      <dgm:prSet/>
      <dgm:spPr/>
      <dgm:t>
        <a:bodyPr/>
        <a:lstStyle/>
        <a:p>
          <a:endParaRPr lang="en-US"/>
        </a:p>
      </dgm:t>
    </dgm:pt>
    <dgm:pt modelId="{838336B2-4EFE-42D2-8CE5-CCBA089E7DF9}" type="sibTrans" cxnId="{A67C2FF1-81CA-4EC0-850A-3BC2E0C22E66}">
      <dgm:prSet/>
      <dgm:spPr/>
      <dgm:t>
        <a:bodyPr/>
        <a:lstStyle/>
        <a:p>
          <a:endParaRPr lang="en-US"/>
        </a:p>
      </dgm:t>
    </dgm:pt>
    <dgm:pt modelId="{0C2FB5AA-CE6E-4C36-95FA-42E7C3B984AB}">
      <dgm:prSet phldrT="[Text]"/>
      <dgm:spPr/>
      <dgm:t>
        <a:bodyPr/>
        <a:lstStyle/>
        <a:p>
          <a:r>
            <a:rPr lang="en-US" dirty="0" smtClean="0"/>
            <a:t>Franchisee Network(s)</a:t>
          </a:r>
          <a:endParaRPr lang="en-US" dirty="0"/>
        </a:p>
      </dgm:t>
    </dgm:pt>
    <dgm:pt modelId="{52F3DD34-4CC3-4022-8650-0297AA40CCF4}" type="parTrans" cxnId="{51663FF3-62A9-4DD8-A48B-825D9F5C465C}">
      <dgm:prSet/>
      <dgm:spPr/>
      <dgm:t>
        <a:bodyPr/>
        <a:lstStyle/>
        <a:p>
          <a:endParaRPr lang="en-US"/>
        </a:p>
      </dgm:t>
    </dgm:pt>
    <dgm:pt modelId="{D4543FE5-9032-418F-8527-4A63EF61A63C}" type="sibTrans" cxnId="{51663FF3-62A9-4DD8-A48B-825D9F5C465C}">
      <dgm:prSet/>
      <dgm:spPr/>
      <dgm:t>
        <a:bodyPr/>
        <a:lstStyle/>
        <a:p>
          <a:endParaRPr lang="en-US"/>
        </a:p>
      </dgm:t>
    </dgm:pt>
    <dgm:pt modelId="{3713A4D2-D424-4E71-9DF0-6D3375C9BE40}">
      <dgm:prSet phldrT="[Text]"/>
      <dgm:spPr/>
      <dgm:t>
        <a:bodyPr/>
        <a:lstStyle/>
        <a:p>
          <a:r>
            <a:rPr lang="en-US" dirty="0" smtClean="0"/>
            <a:t>Mobile Phones</a:t>
          </a:r>
          <a:endParaRPr lang="en-US" dirty="0"/>
        </a:p>
      </dgm:t>
    </dgm:pt>
    <dgm:pt modelId="{01799E0D-A8C8-4E7F-A63F-39F6EB88FD00}" type="parTrans" cxnId="{94101414-012E-45C7-B485-8EC53AE80097}">
      <dgm:prSet/>
      <dgm:spPr/>
      <dgm:t>
        <a:bodyPr/>
        <a:lstStyle/>
        <a:p>
          <a:endParaRPr lang="en-US"/>
        </a:p>
      </dgm:t>
    </dgm:pt>
    <dgm:pt modelId="{13D2BDAD-90F9-40FA-A2E4-CE4EF0A96107}" type="sibTrans" cxnId="{94101414-012E-45C7-B485-8EC53AE80097}">
      <dgm:prSet/>
      <dgm:spPr/>
      <dgm:t>
        <a:bodyPr/>
        <a:lstStyle/>
        <a:p>
          <a:endParaRPr lang="en-US"/>
        </a:p>
      </dgm:t>
    </dgm:pt>
    <dgm:pt modelId="{F504850E-0FD3-4C65-8BEC-2303AC7E7041}" type="pres">
      <dgm:prSet presAssocID="{E49DE895-574B-4E05-A56F-CF2C375072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A1B2BE-1257-482E-80FF-CE9CCFCB8AAD}" type="pres">
      <dgm:prSet presAssocID="{0BD46C9D-7604-4274-8748-6752374357EB}" presName="centerShape" presStyleLbl="node0" presStyleIdx="0" presStyleCnt="1"/>
      <dgm:spPr/>
      <dgm:t>
        <a:bodyPr/>
        <a:lstStyle/>
        <a:p>
          <a:endParaRPr lang="en-US"/>
        </a:p>
      </dgm:t>
    </dgm:pt>
    <dgm:pt modelId="{9B952C53-FAA7-4E2E-9982-8EEA4F9BB46E}" type="pres">
      <dgm:prSet presAssocID="{55641BB9-8246-4C3F-9D5D-77B6674AC4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C1F22-1F24-4660-9D22-6229127D35CA}" type="pres">
      <dgm:prSet presAssocID="{55641BB9-8246-4C3F-9D5D-77B6674AC41F}" presName="dummy" presStyleCnt="0"/>
      <dgm:spPr/>
    </dgm:pt>
    <dgm:pt modelId="{D2F2EEC2-FE6F-478E-B90A-173275C52CEC}" type="pres">
      <dgm:prSet presAssocID="{838336B2-4EFE-42D2-8CE5-CCBA089E7DF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58BADF5-D915-4570-BF7F-139F23FFD3BF}" type="pres">
      <dgm:prSet presAssocID="{0C2FB5AA-CE6E-4C36-95FA-42E7C3B984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1C0E2-80C9-4E06-A935-70A1DC695045}" type="pres">
      <dgm:prSet presAssocID="{0C2FB5AA-CE6E-4C36-95FA-42E7C3B984AB}" presName="dummy" presStyleCnt="0"/>
      <dgm:spPr/>
    </dgm:pt>
    <dgm:pt modelId="{82B59A27-ACF2-47A8-B993-FAEAA6AC4429}" type="pres">
      <dgm:prSet presAssocID="{D4543FE5-9032-418F-8527-4A63EF61A63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5A08C72-CBDD-448F-805D-01C466E783CB}" type="pres">
      <dgm:prSet presAssocID="{3713A4D2-D424-4E71-9DF0-6D3375C9BE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9B34B-611B-452F-B9FA-5B0D86A957D6}" type="pres">
      <dgm:prSet presAssocID="{3713A4D2-D424-4E71-9DF0-6D3375C9BE40}" presName="dummy" presStyleCnt="0"/>
      <dgm:spPr/>
    </dgm:pt>
    <dgm:pt modelId="{F4D688A6-5B3C-4FD7-A289-E868CA6A6105}" type="pres">
      <dgm:prSet presAssocID="{13D2BDAD-90F9-40FA-A2E4-CE4EF0A9610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62FD1EA-1EF7-4C66-B72C-5979989E5DC1}" type="presOf" srcId="{E49DE895-574B-4E05-A56F-CF2C37507261}" destId="{F504850E-0FD3-4C65-8BEC-2303AC7E7041}" srcOrd="0" destOrd="0" presId="urn:microsoft.com/office/officeart/2005/8/layout/radial6"/>
    <dgm:cxn modelId="{184B3A5F-B196-4E2F-8424-DD68D2E44722}" type="presOf" srcId="{13D2BDAD-90F9-40FA-A2E4-CE4EF0A96107}" destId="{F4D688A6-5B3C-4FD7-A289-E868CA6A6105}" srcOrd="0" destOrd="0" presId="urn:microsoft.com/office/officeart/2005/8/layout/radial6"/>
    <dgm:cxn modelId="{455EE1C6-2CF4-426A-9D90-6F13B7F9BC95}" type="presOf" srcId="{0BD46C9D-7604-4274-8748-6752374357EB}" destId="{16A1B2BE-1257-482E-80FF-CE9CCFCB8AAD}" srcOrd="0" destOrd="0" presId="urn:microsoft.com/office/officeart/2005/8/layout/radial6"/>
    <dgm:cxn modelId="{A67C2FF1-81CA-4EC0-850A-3BC2E0C22E66}" srcId="{0BD46C9D-7604-4274-8748-6752374357EB}" destId="{55641BB9-8246-4C3F-9D5D-77B6674AC41F}" srcOrd="0" destOrd="0" parTransId="{6DCB9392-C38B-4116-A23E-15BEDAA7F30C}" sibTransId="{838336B2-4EFE-42D2-8CE5-CCBA089E7DF9}"/>
    <dgm:cxn modelId="{791BC4E0-90BB-47BA-815E-C7E7AA964A7C}" type="presOf" srcId="{0C2FB5AA-CE6E-4C36-95FA-42E7C3B984AB}" destId="{058BADF5-D915-4570-BF7F-139F23FFD3BF}" srcOrd="0" destOrd="0" presId="urn:microsoft.com/office/officeart/2005/8/layout/radial6"/>
    <dgm:cxn modelId="{51663FF3-62A9-4DD8-A48B-825D9F5C465C}" srcId="{0BD46C9D-7604-4274-8748-6752374357EB}" destId="{0C2FB5AA-CE6E-4C36-95FA-42E7C3B984AB}" srcOrd="1" destOrd="0" parTransId="{52F3DD34-4CC3-4022-8650-0297AA40CCF4}" sibTransId="{D4543FE5-9032-418F-8527-4A63EF61A63C}"/>
    <dgm:cxn modelId="{94101414-012E-45C7-B485-8EC53AE80097}" srcId="{0BD46C9D-7604-4274-8748-6752374357EB}" destId="{3713A4D2-D424-4E71-9DF0-6D3375C9BE40}" srcOrd="2" destOrd="0" parTransId="{01799E0D-A8C8-4E7F-A63F-39F6EB88FD00}" sibTransId="{13D2BDAD-90F9-40FA-A2E4-CE4EF0A96107}"/>
    <dgm:cxn modelId="{1DF52BB2-77A9-45B1-A9D8-4CE3B9182452}" type="presOf" srcId="{D4543FE5-9032-418F-8527-4A63EF61A63C}" destId="{82B59A27-ACF2-47A8-B993-FAEAA6AC4429}" srcOrd="0" destOrd="0" presId="urn:microsoft.com/office/officeart/2005/8/layout/radial6"/>
    <dgm:cxn modelId="{CB2B4AD2-AE34-4B48-94C4-17E7C7E28970}" srcId="{E49DE895-574B-4E05-A56F-CF2C37507261}" destId="{0BD46C9D-7604-4274-8748-6752374357EB}" srcOrd="0" destOrd="0" parTransId="{39A7DE05-DB4B-4718-B29C-A42A281EE0A3}" sibTransId="{4AC808C4-9905-4CDF-9B9A-39001248892B}"/>
    <dgm:cxn modelId="{D00FE2F0-A0DA-4DA5-BF2B-1995D0349982}" type="presOf" srcId="{3713A4D2-D424-4E71-9DF0-6D3375C9BE40}" destId="{85A08C72-CBDD-448F-805D-01C466E783CB}" srcOrd="0" destOrd="0" presId="urn:microsoft.com/office/officeart/2005/8/layout/radial6"/>
    <dgm:cxn modelId="{C388E0D0-6F0D-4A32-B924-BE700016B109}" type="presOf" srcId="{838336B2-4EFE-42D2-8CE5-CCBA089E7DF9}" destId="{D2F2EEC2-FE6F-478E-B90A-173275C52CEC}" srcOrd="0" destOrd="0" presId="urn:microsoft.com/office/officeart/2005/8/layout/radial6"/>
    <dgm:cxn modelId="{D917F870-7F92-4F2F-A071-6D57FF1EE930}" type="presOf" srcId="{55641BB9-8246-4C3F-9D5D-77B6674AC41F}" destId="{9B952C53-FAA7-4E2E-9982-8EEA4F9BB46E}" srcOrd="0" destOrd="0" presId="urn:microsoft.com/office/officeart/2005/8/layout/radial6"/>
    <dgm:cxn modelId="{99601132-98E1-40BB-97F9-7812857FE5BE}" type="presParOf" srcId="{F504850E-0FD3-4C65-8BEC-2303AC7E7041}" destId="{16A1B2BE-1257-482E-80FF-CE9CCFCB8AAD}" srcOrd="0" destOrd="0" presId="urn:microsoft.com/office/officeart/2005/8/layout/radial6"/>
    <dgm:cxn modelId="{51BC4216-A326-40F1-B18B-B4134A702BD3}" type="presParOf" srcId="{F504850E-0FD3-4C65-8BEC-2303AC7E7041}" destId="{9B952C53-FAA7-4E2E-9982-8EEA4F9BB46E}" srcOrd="1" destOrd="0" presId="urn:microsoft.com/office/officeart/2005/8/layout/radial6"/>
    <dgm:cxn modelId="{490321A9-676F-41C3-A513-ADECE3AC5679}" type="presParOf" srcId="{F504850E-0FD3-4C65-8BEC-2303AC7E7041}" destId="{5E0C1F22-1F24-4660-9D22-6229127D35CA}" srcOrd="2" destOrd="0" presId="urn:microsoft.com/office/officeart/2005/8/layout/radial6"/>
    <dgm:cxn modelId="{64A77CD4-5025-4039-A883-81358A69086C}" type="presParOf" srcId="{F504850E-0FD3-4C65-8BEC-2303AC7E7041}" destId="{D2F2EEC2-FE6F-478E-B90A-173275C52CEC}" srcOrd="3" destOrd="0" presId="urn:microsoft.com/office/officeart/2005/8/layout/radial6"/>
    <dgm:cxn modelId="{3F2DD325-2FA8-4AA2-A96A-0E5BFFD22A22}" type="presParOf" srcId="{F504850E-0FD3-4C65-8BEC-2303AC7E7041}" destId="{058BADF5-D915-4570-BF7F-139F23FFD3BF}" srcOrd="4" destOrd="0" presId="urn:microsoft.com/office/officeart/2005/8/layout/radial6"/>
    <dgm:cxn modelId="{7D0696C0-7654-49BB-9067-39C126DC6AD2}" type="presParOf" srcId="{F504850E-0FD3-4C65-8BEC-2303AC7E7041}" destId="{F6A1C0E2-80C9-4E06-A935-70A1DC695045}" srcOrd="5" destOrd="0" presId="urn:microsoft.com/office/officeart/2005/8/layout/radial6"/>
    <dgm:cxn modelId="{2E28CE7B-12DF-4D5F-85DD-4C0BBAA6080A}" type="presParOf" srcId="{F504850E-0FD3-4C65-8BEC-2303AC7E7041}" destId="{82B59A27-ACF2-47A8-B993-FAEAA6AC4429}" srcOrd="6" destOrd="0" presId="urn:microsoft.com/office/officeart/2005/8/layout/radial6"/>
    <dgm:cxn modelId="{668B2088-95EE-46E6-8004-04371E21D354}" type="presParOf" srcId="{F504850E-0FD3-4C65-8BEC-2303AC7E7041}" destId="{85A08C72-CBDD-448F-805D-01C466E783CB}" srcOrd="7" destOrd="0" presId="urn:microsoft.com/office/officeart/2005/8/layout/radial6"/>
    <dgm:cxn modelId="{7D7A05C2-933E-478B-A6AD-CDA4FB0B829E}" type="presParOf" srcId="{F504850E-0FD3-4C65-8BEC-2303AC7E7041}" destId="{FF99B34B-611B-452F-B9FA-5B0D86A957D6}" srcOrd="8" destOrd="0" presId="urn:microsoft.com/office/officeart/2005/8/layout/radial6"/>
    <dgm:cxn modelId="{A2A1B751-4B5F-4AA6-BA61-8E5C6CC8A67A}" type="presParOf" srcId="{F504850E-0FD3-4C65-8BEC-2303AC7E7041}" destId="{F4D688A6-5B3C-4FD7-A289-E868CA6A610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5622C2-3436-4E46-A9A5-2C55198E47F0}" type="doc">
      <dgm:prSet loTypeId="urn:microsoft.com/office/officeart/2005/8/layout/default#14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BA13CC10-BCD0-42E0-AB21-616CC144E37F}">
      <dgm:prSet phldrT="[Text]"/>
      <dgm:spPr/>
      <dgm:t>
        <a:bodyPr/>
        <a:lstStyle/>
        <a:p>
          <a:r>
            <a:rPr lang="en-GB" dirty="0" smtClean="0"/>
            <a:t>Smart Registration Books and Drivers Licenses</a:t>
          </a:r>
          <a:endParaRPr lang="en-GB" dirty="0"/>
        </a:p>
      </dgm:t>
    </dgm:pt>
    <dgm:pt modelId="{1CDAC666-E43A-4BC7-8A18-EDADF0ABBBAC}" type="parTrans" cxnId="{0B1B0B7E-22B0-4133-AD39-E5E314BC110A}">
      <dgm:prSet/>
      <dgm:spPr/>
      <dgm:t>
        <a:bodyPr/>
        <a:lstStyle/>
        <a:p>
          <a:endParaRPr lang="en-GB"/>
        </a:p>
      </dgm:t>
    </dgm:pt>
    <dgm:pt modelId="{79185526-4A3A-4FFD-BF6D-34DE984D905E}" type="sibTrans" cxnId="{0B1B0B7E-22B0-4133-AD39-E5E314BC110A}">
      <dgm:prSet/>
      <dgm:spPr/>
      <dgm:t>
        <a:bodyPr/>
        <a:lstStyle/>
        <a:p>
          <a:endParaRPr lang="en-GB"/>
        </a:p>
      </dgm:t>
    </dgm:pt>
    <dgm:pt modelId="{D4E82412-580F-4694-AEA6-65039AAB3FCD}">
      <dgm:prSet phldrT="[Text]"/>
      <dgm:spPr/>
      <dgm:t>
        <a:bodyPr/>
        <a:lstStyle/>
        <a:p>
          <a:r>
            <a:rPr lang="en-GB" dirty="0" smtClean="0"/>
            <a:t>Video Surveillance</a:t>
          </a:r>
          <a:endParaRPr lang="en-GB" dirty="0"/>
        </a:p>
      </dgm:t>
    </dgm:pt>
    <dgm:pt modelId="{3AFEB338-44F8-4370-AD6B-B765064571D1}" type="parTrans" cxnId="{3B7F83E0-3247-4393-A5D6-26A1C8D67A8F}">
      <dgm:prSet/>
      <dgm:spPr/>
      <dgm:t>
        <a:bodyPr/>
        <a:lstStyle/>
        <a:p>
          <a:endParaRPr lang="en-GB"/>
        </a:p>
      </dgm:t>
    </dgm:pt>
    <dgm:pt modelId="{0B3559B6-FF8F-4947-8614-8C91D965BB86}" type="sibTrans" cxnId="{3B7F83E0-3247-4393-A5D6-26A1C8D67A8F}">
      <dgm:prSet/>
      <dgm:spPr/>
      <dgm:t>
        <a:bodyPr/>
        <a:lstStyle/>
        <a:p>
          <a:endParaRPr lang="en-GB"/>
        </a:p>
      </dgm:t>
    </dgm:pt>
    <dgm:pt modelId="{126F3310-47E2-4332-9C0E-1998C053411B}">
      <dgm:prSet phldrT="[Text]"/>
      <dgm:spPr/>
      <dgm:t>
        <a:bodyPr/>
        <a:lstStyle/>
        <a:p>
          <a:r>
            <a:rPr lang="en-GB" dirty="0" smtClean="0"/>
            <a:t>Access Control and License Plate Recognition</a:t>
          </a:r>
          <a:endParaRPr lang="en-GB" dirty="0"/>
        </a:p>
      </dgm:t>
    </dgm:pt>
    <dgm:pt modelId="{A06A1CF4-A1FC-41F8-949E-354738AE4ABD}" type="parTrans" cxnId="{E55E59F2-85D1-42E3-A62B-22207773BF86}">
      <dgm:prSet/>
      <dgm:spPr/>
      <dgm:t>
        <a:bodyPr/>
        <a:lstStyle/>
        <a:p>
          <a:endParaRPr lang="en-GB"/>
        </a:p>
      </dgm:t>
    </dgm:pt>
    <dgm:pt modelId="{AF96C28C-BA9E-4E2E-9BA8-29E30171626F}" type="sibTrans" cxnId="{E55E59F2-85D1-42E3-A62B-22207773BF86}">
      <dgm:prSet/>
      <dgm:spPr/>
      <dgm:t>
        <a:bodyPr/>
        <a:lstStyle/>
        <a:p>
          <a:endParaRPr lang="en-GB"/>
        </a:p>
      </dgm:t>
    </dgm:pt>
    <dgm:pt modelId="{9A4261EA-5476-4841-8E96-F708F28C2779}">
      <dgm:prSet phldrT="[Text]"/>
      <dgm:spPr/>
      <dgm:t>
        <a:bodyPr/>
        <a:lstStyle/>
        <a:p>
          <a:r>
            <a:rPr lang="en-GB" dirty="0" smtClean="0"/>
            <a:t>Integrated Database of Vehicles</a:t>
          </a:r>
          <a:endParaRPr lang="en-GB" dirty="0"/>
        </a:p>
      </dgm:t>
    </dgm:pt>
    <dgm:pt modelId="{1ECECC72-1777-44D1-9A3B-28ABB11F2B0F}" type="parTrans" cxnId="{5A52C363-65CD-4F26-9AB4-D603BF82B5B8}">
      <dgm:prSet/>
      <dgm:spPr/>
      <dgm:t>
        <a:bodyPr/>
        <a:lstStyle/>
        <a:p>
          <a:endParaRPr lang="en-GB"/>
        </a:p>
      </dgm:t>
    </dgm:pt>
    <dgm:pt modelId="{C02550A9-E3A8-4DEF-8D87-EAF7F3A4E858}" type="sibTrans" cxnId="{5A52C363-65CD-4F26-9AB4-D603BF82B5B8}">
      <dgm:prSet/>
      <dgm:spPr/>
      <dgm:t>
        <a:bodyPr/>
        <a:lstStyle/>
        <a:p>
          <a:endParaRPr lang="en-GB"/>
        </a:p>
      </dgm:t>
    </dgm:pt>
    <dgm:pt modelId="{06675790-DF77-440F-8849-A912A8D942E3}">
      <dgm:prSet phldrT="[Text]"/>
      <dgm:spPr/>
      <dgm:t>
        <a:bodyPr/>
        <a:lstStyle/>
        <a:p>
          <a:r>
            <a:rPr lang="en-GB" dirty="0" smtClean="0"/>
            <a:t>Improved License Plates and RFID Vehicle Tags</a:t>
          </a:r>
          <a:endParaRPr lang="en-GB" dirty="0"/>
        </a:p>
      </dgm:t>
    </dgm:pt>
    <dgm:pt modelId="{2D16CE01-F0B0-4E3C-8D5B-E9B5F0EB72B9}" type="parTrans" cxnId="{FF4F3C2F-7AF8-445C-8957-2AEE30AF3B16}">
      <dgm:prSet/>
      <dgm:spPr/>
      <dgm:t>
        <a:bodyPr/>
        <a:lstStyle/>
        <a:p>
          <a:endParaRPr lang="en-GB"/>
        </a:p>
      </dgm:t>
    </dgm:pt>
    <dgm:pt modelId="{0322605D-13A8-4FBD-B34B-8E08FBFC038F}" type="sibTrans" cxnId="{FF4F3C2F-7AF8-445C-8957-2AEE30AF3B16}">
      <dgm:prSet/>
      <dgm:spPr/>
      <dgm:t>
        <a:bodyPr/>
        <a:lstStyle/>
        <a:p>
          <a:endParaRPr lang="en-GB"/>
        </a:p>
      </dgm:t>
    </dgm:pt>
    <dgm:pt modelId="{A3ACE8A6-336A-4E2C-B084-79ED197BC07C}">
      <dgm:prSet phldrT="[Text]"/>
      <dgm:spPr/>
      <dgm:t>
        <a:bodyPr/>
        <a:lstStyle/>
        <a:p>
          <a:r>
            <a:rPr lang="en-GB" dirty="0" smtClean="0"/>
            <a:t>Risk Management System and Control Centre</a:t>
          </a:r>
          <a:endParaRPr lang="en-GB" dirty="0"/>
        </a:p>
      </dgm:t>
    </dgm:pt>
    <dgm:pt modelId="{A82B4986-81C4-4ED6-BE49-C097CAA68653}" type="parTrans" cxnId="{0EAA44C7-A230-4B64-A760-4EB0CFDC08A8}">
      <dgm:prSet/>
      <dgm:spPr/>
      <dgm:t>
        <a:bodyPr/>
        <a:lstStyle/>
        <a:p>
          <a:endParaRPr lang="en-GB"/>
        </a:p>
      </dgm:t>
    </dgm:pt>
    <dgm:pt modelId="{6C900D92-05B1-4C0C-B0C3-C0F3AA7FEFDA}" type="sibTrans" cxnId="{0EAA44C7-A230-4B64-A760-4EB0CFDC08A8}">
      <dgm:prSet/>
      <dgm:spPr/>
      <dgm:t>
        <a:bodyPr/>
        <a:lstStyle/>
        <a:p>
          <a:endParaRPr lang="en-GB"/>
        </a:p>
      </dgm:t>
    </dgm:pt>
    <dgm:pt modelId="{43044BB2-7C11-4AD0-98DE-2A9838CE2521}" type="pres">
      <dgm:prSet presAssocID="{5D5622C2-3436-4E46-A9A5-2C55198E47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52A378-2577-49C9-9B80-5BA3E3247261}" type="pres">
      <dgm:prSet presAssocID="{9A4261EA-5476-4841-8E96-F708F28C2779}" presName="node" presStyleLbl="node1" presStyleIdx="0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498B1640-6EF6-4A15-95CF-FBC392307708}" type="pres">
      <dgm:prSet presAssocID="{C02550A9-E3A8-4DEF-8D87-EAF7F3A4E858}" presName="sibTrans" presStyleCnt="0"/>
      <dgm:spPr/>
      <dgm:t>
        <a:bodyPr/>
        <a:lstStyle/>
        <a:p>
          <a:endParaRPr lang="en-GB"/>
        </a:p>
      </dgm:t>
    </dgm:pt>
    <dgm:pt modelId="{D8EA7ED3-B642-427F-AB95-DD9D8D0EC23A}" type="pres">
      <dgm:prSet presAssocID="{06675790-DF77-440F-8849-A912A8D942E3}" presName="node" presStyleLbl="node1" presStyleIdx="1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54730E0D-DD73-44C9-86A7-EA81D8A3C1DE}" type="pres">
      <dgm:prSet presAssocID="{0322605D-13A8-4FBD-B34B-8E08FBFC038F}" presName="sibTrans" presStyleCnt="0"/>
      <dgm:spPr/>
      <dgm:t>
        <a:bodyPr/>
        <a:lstStyle/>
        <a:p>
          <a:endParaRPr lang="en-GB"/>
        </a:p>
      </dgm:t>
    </dgm:pt>
    <dgm:pt modelId="{E9BC0EAD-C3B2-4FFF-8EC0-6F6A4C9FB96F}" type="pres">
      <dgm:prSet presAssocID="{BA13CC10-BCD0-42E0-AB21-616CC144E37F}" presName="node" presStyleLbl="node1" presStyleIdx="2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0FAE0D61-3F9C-48A4-98D6-36052E653E4E}" type="pres">
      <dgm:prSet presAssocID="{79185526-4A3A-4FFD-BF6D-34DE984D905E}" presName="sibTrans" presStyleCnt="0"/>
      <dgm:spPr/>
      <dgm:t>
        <a:bodyPr/>
        <a:lstStyle/>
        <a:p>
          <a:endParaRPr lang="en-GB"/>
        </a:p>
      </dgm:t>
    </dgm:pt>
    <dgm:pt modelId="{DE7AED63-B457-4756-9887-24866C05C4D1}" type="pres">
      <dgm:prSet presAssocID="{D4E82412-580F-4694-AEA6-65039AAB3FCD}" presName="node" presStyleLbl="node1" presStyleIdx="3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FCB00E07-858E-4164-BF63-040AE68E55DE}" type="pres">
      <dgm:prSet presAssocID="{0B3559B6-FF8F-4947-8614-8C91D965BB86}" presName="sibTrans" presStyleCnt="0"/>
      <dgm:spPr/>
      <dgm:t>
        <a:bodyPr/>
        <a:lstStyle/>
        <a:p>
          <a:endParaRPr lang="en-GB"/>
        </a:p>
      </dgm:t>
    </dgm:pt>
    <dgm:pt modelId="{C55323D1-BB7B-4D6E-A750-91FD479572B4}" type="pres">
      <dgm:prSet presAssocID="{126F3310-47E2-4332-9C0E-1998C053411B}" presName="node" presStyleLbl="node1" presStyleIdx="4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C0B8B445-F60F-4FCE-913D-7083A78B4563}" type="pres">
      <dgm:prSet presAssocID="{AF96C28C-BA9E-4E2E-9BA8-29E30171626F}" presName="sibTrans" presStyleCnt="0"/>
      <dgm:spPr/>
      <dgm:t>
        <a:bodyPr/>
        <a:lstStyle/>
        <a:p>
          <a:endParaRPr lang="en-GB"/>
        </a:p>
      </dgm:t>
    </dgm:pt>
    <dgm:pt modelId="{FDA2067D-46C8-4EBD-9303-FF6124C792B7}" type="pres">
      <dgm:prSet presAssocID="{A3ACE8A6-336A-4E2C-B084-79ED197BC07C}" presName="node" presStyleLbl="node1" presStyleIdx="5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</dgm:ptLst>
  <dgm:cxnLst>
    <dgm:cxn modelId="{D4B4A81B-6C1F-452A-AD34-ACFA25590FC6}" type="presOf" srcId="{9A4261EA-5476-4841-8E96-F708F28C2779}" destId="{6852A378-2577-49C9-9B80-5BA3E3247261}" srcOrd="0" destOrd="0" presId="urn:microsoft.com/office/officeart/2005/8/layout/default#14"/>
    <dgm:cxn modelId="{5A52C363-65CD-4F26-9AB4-D603BF82B5B8}" srcId="{5D5622C2-3436-4E46-A9A5-2C55198E47F0}" destId="{9A4261EA-5476-4841-8E96-F708F28C2779}" srcOrd="0" destOrd="0" parTransId="{1ECECC72-1777-44D1-9A3B-28ABB11F2B0F}" sibTransId="{C02550A9-E3A8-4DEF-8D87-EAF7F3A4E858}"/>
    <dgm:cxn modelId="{CFFE4001-7716-4274-B77C-B97C21775C96}" type="presOf" srcId="{5D5622C2-3436-4E46-A9A5-2C55198E47F0}" destId="{43044BB2-7C11-4AD0-98DE-2A9838CE2521}" srcOrd="0" destOrd="0" presId="urn:microsoft.com/office/officeart/2005/8/layout/default#14"/>
    <dgm:cxn modelId="{FF4F3C2F-7AF8-445C-8957-2AEE30AF3B16}" srcId="{5D5622C2-3436-4E46-A9A5-2C55198E47F0}" destId="{06675790-DF77-440F-8849-A912A8D942E3}" srcOrd="1" destOrd="0" parTransId="{2D16CE01-F0B0-4E3C-8D5B-E9B5F0EB72B9}" sibTransId="{0322605D-13A8-4FBD-B34B-8E08FBFC038F}"/>
    <dgm:cxn modelId="{A803019B-29AE-43A5-AF25-F6100044FC6C}" type="presOf" srcId="{BA13CC10-BCD0-42E0-AB21-616CC144E37F}" destId="{E9BC0EAD-C3B2-4FFF-8EC0-6F6A4C9FB96F}" srcOrd="0" destOrd="0" presId="urn:microsoft.com/office/officeart/2005/8/layout/default#14"/>
    <dgm:cxn modelId="{9194164F-4019-4420-A067-EC3870293C9B}" type="presOf" srcId="{06675790-DF77-440F-8849-A912A8D942E3}" destId="{D8EA7ED3-B642-427F-AB95-DD9D8D0EC23A}" srcOrd="0" destOrd="0" presId="urn:microsoft.com/office/officeart/2005/8/layout/default#14"/>
    <dgm:cxn modelId="{E55E59F2-85D1-42E3-A62B-22207773BF86}" srcId="{5D5622C2-3436-4E46-A9A5-2C55198E47F0}" destId="{126F3310-47E2-4332-9C0E-1998C053411B}" srcOrd="4" destOrd="0" parTransId="{A06A1CF4-A1FC-41F8-949E-354738AE4ABD}" sibTransId="{AF96C28C-BA9E-4E2E-9BA8-29E30171626F}"/>
    <dgm:cxn modelId="{0EAA44C7-A230-4B64-A760-4EB0CFDC08A8}" srcId="{5D5622C2-3436-4E46-A9A5-2C55198E47F0}" destId="{A3ACE8A6-336A-4E2C-B084-79ED197BC07C}" srcOrd="5" destOrd="0" parTransId="{A82B4986-81C4-4ED6-BE49-C097CAA68653}" sibTransId="{6C900D92-05B1-4C0C-B0C3-C0F3AA7FEFDA}"/>
    <dgm:cxn modelId="{2E55DF4B-646F-4FB0-96AF-E2E6673D28E2}" type="presOf" srcId="{126F3310-47E2-4332-9C0E-1998C053411B}" destId="{C55323D1-BB7B-4D6E-A750-91FD479572B4}" srcOrd="0" destOrd="0" presId="urn:microsoft.com/office/officeart/2005/8/layout/default#14"/>
    <dgm:cxn modelId="{3116EC78-97E9-4EE7-9317-F061477DF67C}" type="presOf" srcId="{D4E82412-580F-4694-AEA6-65039AAB3FCD}" destId="{DE7AED63-B457-4756-9887-24866C05C4D1}" srcOrd="0" destOrd="0" presId="urn:microsoft.com/office/officeart/2005/8/layout/default#14"/>
    <dgm:cxn modelId="{43D77CB1-8B65-49C9-B302-8212F1B5B2BD}" type="presOf" srcId="{A3ACE8A6-336A-4E2C-B084-79ED197BC07C}" destId="{FDA2067D-46C8-4EBD-9303-FF6124C792B7}" srcOrd="0" destOrd="0" presId="urn:microsoft.com/office/officeart/2005/8/layout/default#14"/>
    <dgm:cxn modelId="{0B1B0B7E-22B0-4133-AD39-E5E314BC110A}" srcId="{5D5622C2-3436-4E46-A9A5-2C55198E47F0}" destId="{BA13CC10-BCD0-42E0-AB21-616CC144E37F}" srcOrd="2" destOrd="0" parTransId="{1CDAC666-E43A-4BC7-8A18-EDADF0ABBBAC}" sibTransId="{79185526-4A3A-4FFD-BF6D-34DE984D905E}"/>
    <dgm:cxn modelId="{3B7F83E0-3247-4393-A5D6-26A1C8D67A8F}" srcId="{5D5622C2-3436-4E46-A9A5-2C55198E47F0}" destId="{D4E82412-580F-4694-AEA6-65039AAB3FCD}" srcOrd="3" destOrd="0" parTransId="{3AFEB338-44F8-4370-AD6B-B765064571D1}" sibTransId="{0B3559B6-FF8F-4947-8614-8C91D965BB86}"/>
    <dgm:cxn modelId="{88402D48-50E8-4CC7-9723-7371CACBF272}" type="presParOf" srcId="{43044BB2-7C11-4AD0-98DE-2A9838CE2521}" destId="{6852A378-2577-49C9-9B80-5BA3E3247261}" srcOrd="0" destOrd="0" presId="urn:microsoft.com/office/officeart/2005/8/layout/default#14"/>
    <dgm:cxn modelId="{DBDFA38E-8F5F-476E-A2CF-8B0CA01EE162}" type="presParOf" srcId="{43044BB2-7C11-4AD0-98DE-2A9838CE2521}" destId="{498B1640-6EF6-4A15-95CF-FBC392307708}" srcOrd="1" destOrd="0" presId="urn:microsoft.com/office/officeart/2005/8/layout/default#14"/>
    <dgm:cxn modelId="{B068585C-0F98-4D65-9826-95D395F4E460}" type="presParOf" srcId="{43044BB2-7C11-4AD0-98DE-2A9838CE2521}" destId="{D8EA7ED3-B642-427F-AB95-DD9D8D0EC23A}" srcOrd="2" destOrd="0" presId="urn:microsoft.com/office/officeart/2005/8/layout/default#14"/>
    <dgm:cxn modelId="{EAAD8F59-579C-4D73-A8FB-D01B585F222B}" type="presParOf" srcId="{43044BB2-7C11-4AD0-98DE-2A9838CE2521}" destId="{54730E0D-DD73-44C9-86A7-EA81D8A3C1DE}" srcOrd="3" destOrd="0" presId="urn:microsoft.com/office/officeart/2005/8/layout/default#14"/>
    <dgm:cxn modelId="{E02D019A-EF6B-4B55-8579-21A164120DAA}" type="presParOf" srcId="{43044BB2-7C11-4AD0-98DE-2A9838CE2521}" destId="{E9BC0EAD-C3B2-4FFF-8EC0-6F6A4C9FB96F}" srcOrd="4" destOrd="0" presId="urn:microsoft.com/office/officeart/2005/8/layout/default#14"/>
    <dgm:cxn modelId="{6EE1018A-84AC-4173-8113-D2FBC70BC559}" type="presParOf" srcId="{43044BB2-7C11-4AD0-98DE-2A9838CE2521}" destId="{0FAE0D61-3F9C-48A4-98D6-36052E653E4E}" srcOrd="5" destOrd="0" presId="urn:microsoft.com/office/officeart/2005/8/layout/default#14"/>
    <dgm:cxn modelId="{FBFF960D-9802-4455-AFB3-31774986EE26}" type="presParOf" srcId="{43044BB2-7C11-4AD0-98DE-2A9838CE2521}" destId="{DE7AED63-B457-4756-9887-24866C05C4D1}" srcOrd="6" destOrd="0" presId="urn:microsoft.com/office/officeart/2005/8/layout/default#14"/>
    <dgm:cxn modelId="{01826FE0-57D3-429D-89EC-D14E4D2F4BC2}" type="presParOf" srcId="{43044BB2-7C11-4AD0-98DE-2A9838CE2521}" destId="{FCB00E07-858E-4164-BF63-040AE68E55DE}" srcOrd="7" destOrd="0" presId="urn:microsoft.com/office/officeart/2005/8/layout/default#14"/>
    <dgm:cxn modelId="{CDD8A077-F986-4785-B2F4-0CDCDAC69091}" type="presParOf" srcId="{43044BB2-7C11-4AD0-98DE-2A9838CE2521}" destId="{C55323D1-BB7B-4D6E-A750-91FD479572B4}" srcOrd="8" destOrd="0" presId="urn:microsoft.com/office/officeart/2005/8/layout/default#14"/>
    <dgm:cxn modelId="{E0870E4A-4788-424F-BA1B-D6451258C38C}" type="presParOf" srcId="{43044BB2-7C11-4AD0-98DE-2A9838CE2521}" destId="{C0B8B445-F60F-4FCE-913D-7083A78B4563}" srcOrd="9" destOrd="0" presId="urn:microsoft.com/office/officeart/2005/8/layout/default#14"/>
    <dgm:cxn modelId="{42AEF97C-AF16-44DA-9677-1EB499A86F2E}" type="presParOf" srcId="{43044BB2-7C11-4AD0-98DE-2A9838CE2521}" destId="{FDA2067D-46C8-4EBD-9303-FF6124C792B7}" srcOrd="10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D38E3F-1D82-430B-8746-55EB8DB06AE3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003B5DFB-FED6-4F6C-920A-15A0CE0CDBDC}">
      <dgm:prSet phldrT="[Text]" custT="1"/>
      <dgm:spPr/>
      <dgm:t>
        <a:bodyPr/>
        <a:lstStyle/>
        <a:p>
          <a:r>
            <a:rPr lang="en-GB" sz="800" dirty="0" smtClean="0"/>
            <a:t>Customs</a:t>
          </a:r>
          <a:endParaRPr lang="en-GB" sz="800" dirty="0"/>
        </a:p>
      </dgm:t>
    </dgm:pt>
    <dgm:pt modelId="{F99C1865-D772-46A6-B6B7-9C79AE672127}" type="parTrans" cxnId="{E5E42C04-94AB-41B7-8820-ED90051BFF16}">
      <dgm:prSet/>
      <dgm:spPr/>
      <dgm:t>
        <a:bodyPr/>
        <a:lstStyle/>
        <a:p>
          <a:endParaRPr lang="en-GB"/>
        </a:p>
      </dgm:t>
    </dgm:pt>
    <dgm:pt modelId="{11468723-80ED-495E-AE39-93C35BDD53DE}" type="sibTrans" cxnId="{E5E42C04-94AB-41B7-8820-ED90051BFF16}">
      <dgm:prSet/>
      <dgm:spPr/>
      <dgm:t>
        <a:bodyPr/>
        <a:lstStyle/>
        <a:p>
          <a:endParaRPr lang="en-GB"/>
        </a:p>
      </dgm:t>
    </dgm:pt>
    <dgm:pt modelId="{A05BD6BD-6B8F-46E6-9044-FD91BF927122}">
      <dgm:prSet phldrT="[Text]" custT="1"/>
      <dgm:spPr/>
      <dgm:t>
        <a:bodyPr/>
        <a:lstStyle/>
        <a:p>
          <a:r>
            <a:rPr lang="en-GB" sz="800" dirty="0" smtClean="0"/>
            <a:t>NADRA</a:t>
          </a:r>
          <a:endParaRPr lang="en-GB" sz="800" dirty="0"/>
        </a:p>
      </dgm:t>
    </dgm:pt>
    <dgm:pt modelId="{0FF841DE-F128-4242-8B08-4C0E97AC65DE}" type="parTrans" cxnId="{D2329753-3DDE-43D6-A935-C121D1C18828}">
      <dgm:prSet/>
      <dgm:spPr/>
      <dgm:t>
        <a:bodyPr/>
        <a:lstStyle/>
        <a:p>
          <a:endParaRPr lang="en-GB"/>
        </a:p>
      </dgm:t>
    </dgm:pt>
    <dgm:pt modelId="{FBF45468-E861-4E1F-8F7D-CF4ACC9B9364}" type="sibTrans" cxnId="{D2329753-3DDE-43D6-A935-C121D1C18828}">
      <dgm:prSet/>
      <dgm:spPr/>
      <dgm:t>
        <a:bodyPr/>
        <a:lstStyle/>
        <a:p>
          <a:endParaRPr lang="en-GB"/>
        </a:p>
      </dgm:t>
    </dgm:pt>
    <dgm:pt modelId="{EAF93C38-7977-4442-877C-9DDAE3BE8A91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900" b="0" dirty="0" smtClean="0">
              <a:solidFill>
                <a:schemeClr val="bg1"/>
              </a:solidFill>
            </a:rPr>
            <a:t>Database</a:t>
          </a:r>
          <a:endParaRPr lang="en-GB" sz="900" b="0" dirty="0">
            <a:solidFill>
              <a:schemeClr val="bg1"/>
            </a:solidFill>
          </a:endParaRPr>
        </a:p>
      </dgm:t>
    </dgm:pt>
    <dgm:pt modelId="{2FA07E96-A3A7-4195-AEA5-EE6CC3AEDFE6}" type="sibTrans" cxnId="{0ACAF816-7ED3-495C-81FD-8C18DF3C0A20}">
      <dgm:prSet/>
      <dgm:spPr/>
      <dgm:t>
        <a:bodyPr/>
        <a:lstStyle/>
        <a:p>
          <a:endParaRPr lang="en-GB"/>
        </a:p>
      </dgm:t>
    </dgm:pt>
    <dgm:pt modelId="{4F7A3E76-5019-4F93-982D-BFF8B080EA17}" type="parTrans" cxnId="{0ACAF816-7ED3-495C-81FD-8C18DF3C0A20}">
      <dgm:prSet/>
      <dgm:spPr/>
      <dgm:t>
        <a:bodyPr/>
        <a:lstStyle/>
        <a:p>
          <a:endParaRPr lang="en-GB"/>
        </a:p>
      </dgm:t>
    </dgm:pt>
    <dgm:pt modelId="{A086BE53-1B26-4E18-8FC3-4EB8690BFCA8}">
      <dgm:prSet phldrT="[Text]" custT="1"/>
      <dgm:spPr/>
      <dgm:t>
        <a:bodyPr/>
        <a:lstStyle/>
        <a:p>
          <a:r>
            <a:rPr lang="en-GB" sz="800" dirty="0" smtClean="0"/>
            <a:t>Excise</a:t>
          </a:r>
          <a:endParaRPr lang="en-GB" sz="800" dirty="0"/>
        </a:p>
      </dgm:t>
    </dgm:pt>
    <dgm:pt modelId="{175D9846-37A5-4FEE-B82D-21266068EBE1}" type="sibTrans" cxnId="{4D959C4C-CE92-4EF1-A613-2A0183E325DE}">
      <dgm:prSet/>
      <dgm:spPr/>
      <dgm:t>
        <a:bodyPr/>
        <a:lstStyle/>
        <a:p>
          <a:endParaRPr lang="en-GB"/>
        </a:p>
      </dgm:t>
    </dgm:pt>
    <dgm:pt modelId="{67259323-8C31-49AF-85C6-9B4236B7165C}" type="parTrans" cxnId="{4D959C4C-CE92-4EF1-A613-2A0183E325DE}">
      <dgm:prSet/>
      <dgm:spPr/>
      <dgm:t>
        <a:bodyPr/>
        <a:lstStyle/>
        <a:p>
          <a:endParaRPr lang="en-GB"/>
        </a:p>
      </dgm:t>
    </dgm:pt>
    <dgm:pt modelId="{299357B5-8572-4169-8DE5-2A8DF5BF7946}" type="pres">
      <dgm:prSet presAssocID="{A5D38E3F-1D82-430B-8746-55EB8DB06AE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956CD8C-0667-4B65-B098-D98CE68AE9B2}" type="pres">
      <dgm:prSet presAssocID="{A5D38E3F-1D82-430B-8746-55EB8DB06AE3}" presName="ellipse" presStyleLbl="trBgShp" presStyleIdx="0" presStyleCnt="1"/>
      <dgm:spPr/>
    </dgm:pt>
    <dgm:pt modelId="{98C74946-9391-4A38-B279-57C1CD042833}" type="pres">
      <dgm:prSet presAssocID="{A5D38E3F-1D82-430B-8746-55EB8DB06AE3}" presName="arrow1" presStyleLbl="fgShp" presStyleIdx="0" presStyleCnt="1"/>
      <dgm:spPr/>
    </dgm:pt>
    <dgm:pt modelId="{1E5A38A2-F1F0-4EB9-8FE3-50349685CB7C}" type="pres">
      <dgm:prSet presAssocID="{A5D38E3F-1D82-430B-8746-55EB8DB06AE3}" presName="rectangle" presStyleLbl="revTx" presStyleIdx="0" presStyleCnt="1" custScaleX="71429" custScaleY="73689" custLinFactNeighborY="1959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GB"/>
        </a:p>
      </dgm:t>
    </dgm:pt>
    <dgm:pt modelId="{9215E8CF-84B8-4D80-AC54-5AD5E7419EA2}" type="pres">
      <dgm:prSet presAssocID="{A086BE53-1B26-4E18-8FC3-4EB8690BFCA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81592D-7BD8-4B61-BC01-63BF11979686}" type="pres">
      <dgm:prSet presAssocID="{A05BD6BD-6B8F-46E6-9044-FD91BF92712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B0A46D-6BB0-4898-A245-2628151DFB00}" type="pres">
      <dgm:prSet presAssocID="{EAF93C38-7977-4442-877C-9DDAE3BE8A9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C46D44-3007-4F06-8F38-3F10AD851F40}" type="pres">
      <dgm:prSet presAssocID="{A5D38E3F-1D82-430B-8746-55EB8DB06AE3}" presName="funnel" presStyleLbl="trAlignAcc1" presStyleIdx="0" presStyleCnt="1"/>
      <dgm:spPr/>
    </dgm:pt>
  </dgm:ptLst>
  <dgm:cxnLst>
    <dgm:cxn modelId="{4D959C4C-CE92-4EF1-A613-2A0183E325DE}" srcId="{A5D38E3F-1D82-430B-8746-55EB8DB06AE3}" destId="{A086BE53-1B26-4E18-8FC3-4EB8690BFCA8}" srcOrd="1" destOrd="0" parTransId="{67259323-8C31-49AF-85C6-9B4236B7165C}" sibTransId="{175D9846-37A5-4FEE-B82D-21266068EBE1}"/>
    <dgm:cxn modelId="{746A109B-3977-43F0-976B-5B9C36FE6538}" type="presOf" srcId="{A086BE53-1B26-4E18-8FC3-4EB8690BFCA8}" destId="{3581592D-7BD8-4B61-BC01-63BF11979686}" srcOrd="0" destOrd="0" presId="urn:microsoft.com/office/officeart/2005/8/layout/funnel1"/>
    <dgm:cxn modelId="{64FA8556-8F3E-4482-9AA9-DAC0D3BB6AFA}" type="presOf" srcId="{003B5DFB-FED6-4F6C-920A-15A0CE0CDBDC}" destId="{41B0A46D-6BB0-4898-A245-2628151DFB00}" srcOrd="0" destOrd="0" presId="urn:microsoft.com/office/officeart/2005/8/layout/funnel1"/>
    <dgm:cxn modelId="{3FCD8D1D-4E87-4A6C-87D5-0E8E9FB8A749}" type="presOf" srcId="{EAF93C38-7977-4442-877C-9DDAE3BE8A91}" destId="{1E5A38A2-F1F0-4EB9-8FE3-50349685CB7C}" srcOrd="0" destOrd="0" presId="urn:microsoft.com/office/officeart/2005/8/layout/funnel1"/>
    <dgm:cxn modelId="{D2329753-3DDE-43D6-A935-C121D1C18828}" srcId="{A5D38E3F-1D82-430B-8746-55EB8DB06AE3}" destId="{A05BD6BD-6B8F-46E6-9044-FD91BF927122}" srcOrd="2" destOrd="0" parTransId="{0FF841DE-F128-4242-8B08-4C0E97AC65DE}" sibTransId="{FBF45468-E861-4E1F-8F7D-CF4ACC9B9364}"/>
    <dgm:cxn modelId="{E5E42C04-94AB-41B7-8820-ED90051BFF16}" srcId="{A5D38E3F-1D82-430B-8746-55EB8DB06AE3}" destId="{003B5DFB-FED6-4F6C-920A-15A0CE0CDBDC}" srcOrd="0" destOrd="0" parTransId="{F99C1865-D772-46A6-B6B7-9C79AE672127}" sibTransId="{11468723-80ED-495E-AE39-93C35BDD53DE}"/>
    <dgm:cxn modelId="{F3F370CA-6E22-40FF-8D19-90F940F6D708}" type="presOf" srcId="{A5D38E3F-1D82-430B-8746-55EB8DB06AE3}" destId="{299357B5-8572-4169-8DE5-2A8DF5BF7946}" srcOrd="0" destOrd="0" presId="urn:microsoft.com/office/officeart/2005/8/layout/funnel1"/>
    <dgm:cxn modelId="{0ACAF816-7ED3-495C-81FD-8C18DF3C0A20}" srcId="{A5D38E3F-1D82-430B-8746-55EB8DB06AE3}" destId="{EAF93C38-7977-4442-877C-9DDAE3BE8A91}" srcOrd="3" destOrd="0" parTransId="{4F7A3E76-5019-4F93-982D-BFF8B080EA17}" sibTransId="{2FA07E96-A3A7-4195-AEA5-EE6CC3AEDFE6}"/>
    <dgm:cxn modelId="{52DFBCB6-887B-4D36-A692-12FB08CA0D3A}" type="presOf" srcId="{A05BD6BD-6B8F-46E6-9044-FD91BF927122}" destId="{9215E8CF-84B8-4D80-AC54-5AD5E7419EA2}" srcOrd="0" destOrd="0" presId="urn:microsoft.com/office/officeart/2005/8/layout/funnel1"/>
    <dgm:cxn modelId="{8278D273-67BE-4B5D-8E33-8BBF8C5D0A63}" type="presParOf" srcId="{299357B5-8572-4169-8DE5-2A8DF5BF7946}" destId="{B956CD8C-0667-4B65-B098-D98CE68AE9B2}" srcOrd="0" destOrd="0" presId="urn:microsoft.com/office/officeart/2005/8/layout/funnel1"/>
    <dgm:cxn modelId="{AB854D70-8EB6-405D-9F5A-576988F61208}" type="presParOf" srcId="{299357B5-8572-4169-8DE5-2A8DF5BF7946}" destId="{98C74946-9391-4A38-B279-57C1CD042833}" srcOrd="1" destOrd="0" presId="urn:microsoft.com/office/officeart/2005/8/layout/funnel1"/>
    <dgm:cxn modelId="{2D763EBE-F04D-41DA-904C-2FF4473B0C40}" type="presParOf" srcId="{299357B5-8572-4169-8DE5-2A8DF5BF7946}" destId="{1E5A38A2-F1F0-4EB9-8FE3-50349685CB7C}" srcOrd="2" destOrd="0" presId="urn:microsoft.com/office/officeart/2005/8/layout/funnel1"/>
    <dgm:cxn modelId="{0533F6C3-6E7F-4241-84E7-99F616CF8C67}" type="presParOf" srcId="{299357B5-8572-4169-8DE5-2A8DF5BF7946}" destId="{9215E8CF-84B8-4D80-AC54-5AD5E7419EA2}" srcOrd="3" destOrd="0" presId="urn:microsoft.com/office/officeart/2005/8/layout/funnel1"/>
    <dgm:cxn modelId="{59421203-FC4B-425E-9A13-3F6E39157099}" type="presParOf" srcId="{299357B5-8572-4169-8DE5-2A8DF5BF7946}" destId="{3581592D-7BD8-4B61-BC01-63BF11979686}" srcOrd="4" destOrd="0" presId="urn:microsoft.com/office/officeart/2005/8/layout/funnel1"/>
    <dgm:cxn modelId="{D90F3333-36A0-4D93-8ED2-AC277276861C}" type="presParOf" srcId="{299357B5-8572-4169-8DE5-2A8DF5BF7946}" destId="{41B0A46D-6BB0-4898-A245-2628151DFB00}" srcOrd="5" destOrd="0" presId="urn:microsoft.com/office/officeart/2005/8/layout/funnel1"/>
    <dgm:cxn modelId="{22C5FD2F-755F-4A4A-972B-26E231E2D52C}" type="presParOf" srcId="{299357B5-8572-4169-8DE5-2A8DF5BF7946}" destId="{99C46D44-3007-4F06-8F38-3F10AD851F4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096A44-2E5E-4B29-BB71-1F89346A6492}" type="doc">
      <dgm:prSet loTypeId="urn:microsoft.com/office/officeart/2005/8/layout/radial1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790C179-4238-427E-B2F8-E4DEABA16DA2}">
      <dgm:prSet phldrT="[Text]"/>
      <dgm:spPr/>
      <dgm:t>
        <a:bodyPr/>
        <a:lstStyle/>
        <a:p>
          <a:r>
            <a:rPr lang="en-GB" dirty="0" smtClean="0"/>
            <a:t>NADRA Database</a:t>
          </a:r>
          <a:endParaRPr lang="en-GB" dirty="0"/>
        </a:p>
      </dgm:t>
    </dgm:pt>
    <dgm:pt modelId="{806B737F-657F-4484-947E-9911AB6E8750}" type="parTrans" cxnId="{02A2B02F-CEF2-4FBC-B6B9-AECE09CEFF47}">
      <dgm:prSet/>
      <dgm:spPr/>
      <dgm:t>
        <a:bodyPr/>
        <a:lstStyle/>
        <a:p>
          <a:endParaRPr lang="en-GB"/>
        </a:p>
      </dgm:t>
    </dgm:pt>
    <dgm:pt modelId="{579A68D8-6976-4A0E-9342-35D0590988A5}" type="sibTrans" cxnId="{02A2B02F-CEF2-4FBC-B6B9-AECE09CEFF47}">
      <dgm:prSet/>
      <dgm:spPr/>
      <dgm:t>
        <a:bodyPr/>
        <a:lstStyle/>
        <a:p>
          <a:endParaRPr lang="en-GB"/>
        </a:p>
      </dgm:t>
    </dgm:pt>
    <dgm:pt modelId="{EBE8AB90-8636-4BF2-BD8D-E7087A64B15A}">
      <dgm:prSet phldrT="[Text]"/>
      <dgm:spPr/>
      <dgm:t>
        <a:bodyPr/>
        <a:lstStyle/>
        <a:p>
          <a:r>
            <a:rPr lang="en-GB" dirty="0" smtClean="0"/>
            <a:t>Visa Database</a:t>
          </a:r>
          <a:endParaRPr lang="en-GB" dirty="0"/>
        </a:p>
      </dgm:t>
    </dgm:pt>
    <dgm:pt modelId="{4504168C-6C07-401F-A130-FEFEF40EB991}" type="parTrans" cxnId="{7B23D2D7-BA69-4772-A891-6B9394E29D4B}">
      <dgm:prSet/>
      <dgm:spPr/>
      <dgm:t>
        <a:bodyPr/>
        <a:lstStyle/>
        <a:p>
          <a:endParaRPr lang="en-GB"/>
        </a:p>
      </dgm:t>
    </dgm:pt>
    <dgm:pt modelId="{0C64F137-4354-4EA9-8605-8A647BA2708B}" type="sibTrans" cxnId="{7B23D2D7-BA69-4772-A891-6B9394E29D4B}">
      <dgm:prSet/>
      <dgm:spPr/>
      <dgm:t>
        <a:bodyPr/>
        <a:lstStyle/>
        <a:p>
          <a:endParaRPr lang="en-GB"/>
        </a:p>
      </dgm:t>
    </dgm:pt>
    <dgm:pt modelId="{842CD40F-C56F-4137-AB94-85E49C908B5C}">
      <dgm:prSet phldrT="[Text]"/>
      <dgm:spPr/>
      <dgm:t>
        <a:bodyPr/>
        <a:lstStyle/>
        <a:p>
          <a:r>
            <a:rPr lang="en-GB" dirty="0" smtClean="0"/>
            <a:t>Exit Control Database</a:t>
          </a:r>
          <a:endParaRPr lang="en-GB" dirty="0"/>
        </a:p>
      </dgm:t>
    </dgm:pt>
    <dgm:pt modelId="{DCC42DE3-19D3-48B3-8004-38ACBE8DF0F9}" type="parTrans" cxnId="{069D58CD-EA45-4054-A25C-C3C63537D953}">
      <dgm:prSet/>
      <dgm:spPr/>
      <dgm:t>
        <a:bodyPr/>
        <a:lstStyle/>
        <a:p>
          <a:endParaRPr lang="en-GB"/>
        </a:p>
      </dgm:t>
    </dgm:pt>
    <dgm:pt modelId="{4FBE8A26-F185-4871-A35D-D601DFBA6852}" type="sibTrans" cxnId="{069D58CD-EA45-4054-A25C-C3C63537D953}">
      <dgm:prSet/>
      <dgm:spPr/>
      <dgm:t>
        <a:bodyPr/>
        <a:lstStyle/>
        <a:p>
          <a:endParaRPr lang="en-GB"/>
        </a:p>
      </dgm:t>
    </dgm:pt>
    <dgm:pt modelId="{97D9A756-B2B3-412A-963C-07E2356171EC}">
      <dgm:prSet phldrT="[Text]"/>
      <dgm:spPr/>
      <dgm:t>
        <a:bodyPr/>
        <a:lstStyle/>
        <a:p>
          <a:r>
            <a:rPr lang="en-GB" dirty="0" smtClean="0"/>
            <a:t>Advance Passenger Information (SITA)</a:t>
          </a:r>
          <a:endParaRPr lang="en-GB" dirty="0"/>
        </a:p>
      </dgm:t>
    </dgm:pt>
    <dgm:pt modelId="{76A98A82-D6E3-4EDB-A739-86577967225C}" type="parTrans" cxnId="{72DA2CC1-2852-4081-804A-9E1A4E05CB8B}">
      <dgm:prSet/>
      <dgm:spPr/>
      <dgm:t>
        <a:bodyPr/>
        <a:lstStyle/>
        <a:p>
          <a:endParaRPr lang="en-GB"/>
        </a:p>
      </dgm:t>
    </dgm:pt>
    <dgm:pt modelId="{2B3D3D8B-598D-4478-87B9-C5E472BE3187}" type="sibTrans" cxnId="{72DA2CC1-2852-4081-804A-9E1A4E05CB8B}">
      <dgm:prSet/>
      <dgm:spPr/>
      <dgm:t>
        <a:bodyPr/>
        <a:lstStyle/>
        <a:p>
          <a:endParaRPr lang="en-GB"/>
        </a:p>
      </dgm:t>
    </dgm:pt>
    <dgm:pt modelId="{9C073B93-C74E-4C99-B00A-F034E57FDD62}">
      <dgm:prSet phldrT="[Text]"/>
      <dgm:spPr/>
      <dgm:t>
        <a:bodyPr/>
        <a:lstStyle/>
        <a:p>
          <a:r>
            <a:rPr lang="en-GB" dirty="0" smtClean="0"/>
            <a:t>Passports Database</a:t>
          </a:r>
          <a:endParaRPr lang="en-GB" dirty="0"/>
        </a:p>
      </dgm:t>
    </dgm:pt>
    <dgm:pt modelId="{EB2ADEE7-D44B-4F62-814B-D83D268FF7D0}" type="parTrans" cxnId="{C60F5DA4-1CD7-4422-B587-857E0CD2BCE8}">
      <dgm:prSet/>
      <dgm:spPr/>
      <dgm:t>
        <a:bodyPr/>
        <a:lstStyle/>
        <a:p>
          <a:endParaRPr lang="en-GB"/>
        </a:p>
      </dgm:t>
    </dgm:pt>
    <dgm:pt modelId="{4C1C5EB9-925C-4A79-A365-1073D6FCF659}" type="sibTrans" cxnId="{C60F5DA4-1CD7-4422-B587-857E0CD2BCE8}">
      <dgm:prSet/>
      <dgm:spPr/>
      <dgm:t>
        <a:bodyPr/>
        <a:lstStyle/>
        <a:p>
          <a:endParaRPr lang="en-GB"/>
        </a:p>
      </dgm:t>
    </dgm:pt>
    <dgm:pt modelId="{4F83084B-2E28-45C8-B913-F1526BF7368F}">
      <dgm:prSet phldrT="[Text]"/>
      <dgm:spPr/>
      <dgm:t>
        <a:bodyPr/>
        <a:lstStyle/>
        <a:p>
          <a:r>
            <a:rPr lang="en-GB" dirty="0" smtClean="0"/>
            <a:t>IBMS Central Server</a:t>
          </a:r>
          <a:endParaRPr lang="en-GB" dirty="0"/>
        </a:p>
      </dgm:t>
    </dgm:pt>
    <dgm:pt modelId="{B54D2DDE-1FCA-4E5D-B339-3FCE1BE9AAC0}" type="parTrans" cxnId="{DFDF131E-04B3-426F-A9B1-EB6998363109}">
      <dgm:prSet/>
      <dgm:spPr/>
      <dgm:t>
        <a:bodyPr/>
        <a:lstStyle/>
        <a:p>
          <a:endParaRPr lang="en-GB"/>
        </a:p>
      </dgm:t>
    </dgm:pt>
    <dgm:pt modelId="{6BC5FA56-DC57-4D58-8ECB-E243B3BD2883}" type="sibTrans" cxnId="{DFDF131E-04B3-426F-A9B1-EB6998363109}">
      <dgm:prSet/>
      <dgm:spPr/>
      <dgm:t>
        <a:bodyPr/>
        <a:lstStyle/>
        <a:p>
          <a:endParaRPr lang="en-GB"/>
        </a:p>
      </dgm:t>
    </dgm:pt>
    <dgm:pt modelId="{F641AA54-281F-4AD3-A292-B50C2DD7F29A}">
      <dgm:prSet phldrT="[Text]"/>
      <dgm:spPr/>
      <dgm:t>
        <a:bodyPr/>
        <a:lstStyle/>
        <a:p>
          <a:r>
            <a:rPr lang="en-GB" dirty="0" smtClean="0"/>
            <a:t>ASF Surveillance Feeds</a:t>
          </a:r>
          <a:endParaRPr lang="en-GB" dirty="0"/>
        </a:p>
      </dgm:t>
    </dgm:pt>
    <dgm:pt modelId="{6B558ADD-1A46-48A9-A5F7-E727D3B41EAF}" type="sibTrans" cxnId="{B8AE0AAD-F2E1-46AB-B7D6-D1644A8B7D40}">
      <dgm:prSet/>
      <dgm:spPr/>
      <dgm:t>
        <a:bodyPr/>
        <a:lstStyle/>
        <a:p>
          <a:endParaRPr lang="en-GB"/>
        </a:p>
      </dgm:t>
    </dgm:pt>
    <dgm:pt modelId="{E973CB68-B8F5-437C-9D71-CD5EB38FEEA5}" type="parTrans" cxnId="{B8AE0AAD-F2E1-46AB-B7D6-D1644A8B7D40}">
      <dgm:prSet/>
      <dgm:spPr/>
      <dgm:t>
        <a:bodyPr/>
        <a:lstStyle/>
        <a:p>
          <a:endParaRPr lang="en-GB"/>
        </a:p>
      </dgm:t>
    </dgm:pt>
    <dgm:pt modelId="{7EFFEC00-FA64-4E25-A5E6-7C2FF7D4913D}" type="pres">
      <dgm:prSet presAssocID="{12096A44-2E5E-4B29-BB71-1F89346A649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0346B3-8743-4DB1-9010-981C7B46DD55}" type="pres">
      <dgm:prSet presAssocID="{4F83084B-2E28-45C8-B913-F1526BF7368F}" presName="centerShape" presStyleLbl="node0" presStyleIdx="0" presStyleCnt="1"/>
      <dgm:spPr/>
      <dgm:t>
        <a:bodyPr/>
        <a:lstStyle/>
        <a:p>
          <a:endParaRPr lang="en-GB"/>
        </a:p>
      </dgm:t>
    </dgm:pt>
    <dgm:pt modelId="{E67EC718-41C2-441A-96D4-0EFC03457478}" type="pres">
      <dgm:prSet presAssocID="{806B737F-657F-4484-947E-9911AB6E8750}" presName="Name9" presStyleLbl="parChTrans1D2" presStyleIdx="0" presStyleCnt="6"/>
      <dgm:spPr/>
      <dgm:t>
        <a:bodyPr/>
        <a:lstStyle/>
        <a:p>
          <a:endParaRPr lang="en-GB"/>
        </a:p>
      </dgm:t>
    </dgm:pt>
    <dgm:pt modelId="{694E2951-884E-45B7-8C20-0FF5CBA91DE1}" type="pres">
      <dgm:prSet presAssocID="{806B737F-657F-4484-947E-9911AB6E8750}" presName="connTx" presStyleLbl="parChTrans1D2" presStyleIdx="0" presStyleCnt="6"/>
      <dgm:spPr/>
      <dgm:t>
        <a:bodyPr/>
        <a:lstStyle/>
        <a:p>
          <a:endParaRPr lang="en-GB"/>
        </a:p>
      </dgm:t>
    </dgm:pt>
    <dgm:pt modelId="{64E368B4-EBB4-411D-A72D-7FBBF3EE433C}" type="pres">
      <dgm:prSet presAssocID="{2790C179-4238-427E-B2F8-E4DEABA16DA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209A70-0263-4D76-968E-804C6599FFA5}" type="pres">
      <dgm:prSet presAssocID="{EB2ADEE7-D44B-4F62-814B-D83D268FF7D0}" presName="Name9" presStyleLbl="parChTrans1D2" presStyleIdx="1" presStyleCnt="6"/>
      <dgm:spPr/>
      <dgm:t>
        <a:bodyPr/>
        <a:lstStyle/>
        <a:p>
          <a:endParaRPr lang="en-GB"/>
        </a:p>
      </dgm:t>
    </dgm:pt>
    <dgm:pt modelId="{22BA6194-53B8-44CE-89B1-DC9FCCAD1B33}" type="pres">
      <dgm:prSet presAssocID="{EB2ADEE7-D44B-4F62-814B-D83D268FF7D0}" presName="connTx" presStyleLbl="parChTrans1D2" presStyleIdx="1" presStyleCnt="6"/>
      <dgm:spPr/>
      <dgm:t>
        <a:bodyPr/>
        <a:lstStyle/>
        <a:p>
          <a:endParaRPr lang="en-GB"/>
        </a:p>
      </dgm:t>
    </dgm:pt>
    <dgm:pt modelId="{92DD3C38-A79F-44CA-B815-5711EB168E2A}" type="pres">
      <dgm:prSet presAssocID="{9C073B93-C74E-4C99-B00A-F034E57FDD6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8FF92-06B9-4556-9797-0D67EAE9A5D9}" type="pres">
      <dgm:prSet presAssocID="{4504168C-6C07-401F-A130-FEFEF40EB991}" presName="Name9" presStyleLbl="parChTrans1D2" presStyleIdx="2" presStyleCnt="6"/>
      <dgm:spPr/>
      <dgm:t>
        <a:bodyPr/>
        <a:lstStyle/>
        <a:p>
          <a:endParaRPr lang="en-GB"/>
        </a:p>
      </dgm:t>
    </dgm:pt>
    <dgm:pt modelId="{DE43E714-FE5B-441C-BB6C-B89F099B9542}" type="pres">
      <dgm:prSet presAssocID="{4504168C-6C07-401F-A130-FEFEF40EB991}" presName="connTx" presStyleLbl="parChTrans1D2" presStyleIdx="2" presStyleCnt="6"/>
      <dgm:spPr/>
      <dgm:t>
        <a:bodyPr/>
        <a:lstStyle/>
        <a:p>
          <a:endParaRPr lang="en-GB"/>
        </a:p>
      </dgm:t>
    </dgm:pt>
    <dgm:pt modelId="{4433A19F-297E-4DF8-B6AB-04ECBAFED943}" type="pres">
      <dgm:prSet presAssocID="{EBE8AB90-8636-4BF2-BD8D-E7087A64B15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A03DB6-BBDF-4551-A6E1-42462B4AD78E}" type="pres">
      <dgm:prSet presAssocID="{DCC42DE3-19D3-48B3-8004-38ACBE8DF0F9}" presName="Name9" presStyleLbl="parChTrans1D2" presStyleIdx="3" presStyleCnt="6"/>
      <dgm:spPr/>
      <dgm:t>
        <a:bodyPr/>
        <a:lstStyle/>
        <a:p>
          <a:endParaRPr lang="en-GB"/>
        </a:p>
      </dgm:t>
    </dgm:pt>
    <dgm:pt modelId="{7D584861-0436-4EFD-A20C-079F21C7494A}" type="pres">
      <dgm:prSet presAssocID="{DCC42DE3-19D3-48B3-8004-38ACBE8DF0F9}" presName="connTx" presStyleLbl="parChTrans1D2" presStyleIdx="3" presStyleCnt="6"/>
      <dgm:spPr/>
      <dgm:t>
        <a:bodyPr/>
        <a:lstStyle/>
        <a:p>
          <a:endParaRPr lang="en-GB"/>
        </a:p>
      </dgm:t>
    </dgm:pt>
    <dgm:pt modelId="{A7D10B3D-0B73-450F-80DE-530E4DB4B736}" type="pres">
      <dgm:prSet presAssocID="{842CD40F-C56F-4137-AB94-85E49C908B5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0106EE-039F-4A79-8580-F44DFEE12408}" type="pres">
      <dgm:prSet presAssocID="{E973CB68-B8F5-437C-9D71-CD5EB38FEEA5}" presName="Name9" presStyleLbl="parChTrans1D2" presStyleIdx="4" presStyleCnt="6"/>
      <dgm:spPr/>
      <dgm:t>
        <a:bodyPr/>
        <a:lstStyle/>
        <a:p>
          <a:endParaRPr lang="en-GB"/>
        </a:p>
      </dgm:t>
    </dgm:pt>
    <dgm:pt modelId="{E30E0B1C-8AFA-45A1-83EB-9B08804C0803}" type="pres">
      <dgm:prSet presAssocID="{E973CB68-B8F5-437C-9D71-CD5EB38FEEA5}" presName="connTx" presStyleLbl="parChTrans1D2" presStyleIdx="4" presStyleCnt="6"/>
      <dgm:spPr/>
      <dgm:t>
        <a:bodyPr/>
        <a:lstStyle/>
        <a:p>
          <a:endParaRPr lang="en-GB"/>
        </a:p>
      </dgm:t>
    </dgm:pt>
    <dgm:pt modelId="{B4ED12C6-BE26-4001-9477-DA14FE4C3DB2}" type="pres">
      <dgm:prSet presAssocID="{F641AA54-281F-4AD3-A292-B50C2DD7F29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754ED9-40EC-4749-BAF2-324002AEAB9B}" type="pres">
      <dgm:prSet presAssocID="{76A98A82-D6E3-4EDB-A739-86577967225C}" presName="Name9" presStyleLbl="parChTrans1D2" presStyleIdx="5" presStyleCnt="6"/>
      <dgm:spPr/>
      <dgm:t>
        <a:bodyPr/>
        <a:lstStyle/>
        <a:p>
          <a:endParaRPr lang="en-GB"/>
        </a:p>
      </dgm:t>
    </dgm:pt>
    <dgm:pt modelId="{0338E325-2363-4EBB-8539-CBBAD37D1561}" type="pres">
      <dgm:prSet presAssocID="{76A98A82-D6E3-4EDB-A739-86577967225C}" presName="connTx" presStyleLbl="parChTrans1D2" presStyleIdx="5" presStyleCnt="6"/>
      <dgm:spPr/>
      <dgm:t>
        <a:bodyPr/>
        <a:lstStyle/>
        <a:p>
          <a:endParaRPr lang="en-GB"/>
        </a:p>
      </dgm:t>
    </dgm:pt>
    <dgm:pt modelId="{854F8839-9EF2-4FA7-9D91-9F3C2BFA2070}" type="pres">
      <dgm:prSet presAssocID="{97D9A756-B2B3-412A-963C-07E2356171E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60F5DA4-1CD7-4422-B587-857E0CD2BCE8}" srcId="{4F83084B-2E28-45C8-B913-F1526BF7368F}" destId="{9C073B93-C74E-4C99-B00A-F034E57FDD62}" srcOrd="1" destOrd="0" parTransId="{EB2ADEE7-D44B-4F62-814B-D83D268FF7D0}" sibTransId="{4C1C5EB9-925C-4A79-A365-1073D6FCF659}"/>
    <dgm:cxn modelId="{539DB355-B400-47DE-8A1B-3FE01A4A8FE9}" type="presOf" srcId="{4504168C-6C07-401F-A130-FEFEF40EB991}" destId="{DE43E714-FE5B-441C-BB6C-B89F099B9542}" srcOrd="1" destOrd="0" presId="urn:microsoft.com/office/officeart/2005/8/layout/radial1"/>
    <dgm:cxn modelId="{3C5DF960-C787-454D-A3BD-2A20404CC8EB}" type="presOf" srcId="{76A98A82-D6E3-4EDB-A739-86577967225C}" destId="{0338E325-2363-4EBB-8539-CBBAD37D1561}" srcOrd="1" destOrd="0" presId="urn:microsoft.com/office/officeart/2005/8/layout/radial1"/>
    <dgm:cxn modelId="{14AFC621-6AE9-4F71-97F5-B22705391F6E}" type="presOf" srcId="{EB2ADEE7-D44B-4F62-814B-D83D268FF7D0}" destId="{BA209A70-0263-4D76-968E-804C6599FFA5}" srcOrd="0" destOrd="0" presId="urn:microsoft.com/office/officeart/2005/8/layout/radial1"/>
    <dgm:cxn modelId="{B8AE0AAD-F2E1-46AB-B7D6-D1644A8B7D40}" srcId="{4F83084B-2E28-45C8-B913-F1526BF7368F}" destId="{F641AA54-281F-4AD3-A292-B50C2DD7F29A}" srcOrd="4" destOrd="0" parTransId="{E973CB68-B8F5-437C-9D71-CD5EB38FEEA5}" sibTransId="{6B558ADD-1A46-48A9-A5F7-E727D3B41EAF}"/>
    <dgm:cxn modelId="{7B23D2D7-BA69-4772-A891-6B9394E29D4B}" srcId="{4F83084B-2E28-45C8-B913-F1526BF7368F}" destId="{EBE8AB90-8636-4BF2-BD8D-E7087A64B15A}" srcOrd="2" destOrd="0" parTransId="{4504168C-6C07-401F-A130-FEFEF40EB991}" sibTransId="{0C64F137-4354-4EA9-8605-8A647BA2708B}"/>
    <dgm:cxn modelId="{B2F88DCE-AC87-494A-8FE5-CAEB3CFEC3A2}" type="presOf" srcId="{F641AA54-281F-4AD3-A292-B50C2DD7F29A}" destId="{B4ED12C6-BE26-4001-9477-DA14FE4C3DB2}" srcOrd="0" destOrd="0" presId="urn:microsoft.com/office/officeart/2005/8/layout/radial1"/>
    <dgm:cxn modelId="{112B8BA5-B917-4C47-8AEC-FAECA4A50DF8}" type="presOf" srcId="{12096A44-2E5E-4B29-BB71-1F89346A6492}" destId="{7EFFEC00-FA64-4E25-A5E6-7C2FF7D4913D}" srcOrd="0" destOrd="0" presId="urn:microsoft.com/office/officeart/2005/8/layout/radial1"/>
    <dgm:cxn modelId="{B9D98AA6-5D7C-400E-B998-F472CC7B62FB}" type="presOf" srcId="{806B737F-657F-4484-947E-9911AB6E8750}" destId="{E67EC718-41C2-441A-96D4-0EFC03457478}" srcOrd="0" destOrd="0" presId="urn:microsoft.com/office/officeart/2005/8/layout/radial1"/>
    <dgm:cxn modelId="{3350BE09-04F9-4A3D-82F7-94800F744D86}" type="presOf" srcId="{EB2ADEE7-D44B-4F62-814B-D83D268FF7D0}" destId="{22BA6194-53B8-44CE-89B1-DC9FCCAD1B33}" srcOrd="1" destOrd="0" presId="urn:microsoft.com/office/officeart/2005/8/layout/radial1"/>
    <dgm:cxn modelId="{46D14710-226A-47EF-9D26-6339FCAA98F2}" type="presOf" srcId="{E973CB68-B8F5-437C-9D71-CD5EB38FEEA5}" destId="{950106EE-039F-4A79-8580-F44DFEE12408}" srcOrd="0" destOrd="0" presId="urn:microsoft.com/office/officeart/2005/8/layout/radial1"/>
    <dgm:cxn modelId="{B9465B94-B382-4775-9592-14A9400AA7B5}" type="presOf" srcId="{EBE8AB90-8636-4BF2-BD8D-E7087A64B15A}" destId="{4433A19F-297E-4DF8-B6AB-04ECBAFED943}" srcOrd="0" destOrd="0" presId="urn:microsoft.com/office/officeart/2005/8/layout/radial1"/>
    <dgm:cxn modelId="{93407695-AEB6-426C-8DF9-ED4A14C9AB7E}" type="presOf" srcId="{2790C179-4238-427E-B2F8-E4DEABA16DA2}" destId="{64E368B4-EBB4-411D-A72D-7FBBF3EE433C}" srcOrd="0" destOrd="0" presId="urn:microsoft.com/office/officeart/2005/8/layout/radial1"/>
    <dgm:cxn modelId="{126F0092-B556-4163-A6FE-F794DFFE68BE}" type="presOf" srcId="{4F83084B-2E28-45C8-B913-F1526BF7368F}" destId="{8C0346B3-8743-4DB1-9010-981C7B46DD55}" srcOrd="0" destOrd="0" presId="urn:microsoft.com/office/officeart/2005/8/layout/radial1"/>
    <dgm:cxn modelId="{8DCA9D31-A86E-4304-8CC5-64872DDA51F7}" type="presOf" srcId="{DCC42DE3-19D3-48B3-8004-38ACBE8DF0F9}" destId="{38A03DB6-BBDF-4551-A6E1-42462B4AD78E}" srcOrd="0" destOrd="0" presId="urn:microsoft.com/office/officeart/2005/8/layout/radial1"/>
    <dgm:cxn modelId="{DFDF131E-04B3-426F-A9B1-EB6998363109}" srcId="{12096A44-2E5E-4B29-BB71-1F89346A6492}" destId="{4F83084B-2E28-45C8-B913-F1526BF7368F}" srcOrd="0" destOrd="0" parTransId="{B54D2DDE-1FCA-4E5D-B339-3FCE1BE9AAC0}" sibTransId="{6BC5FA56-DC57-4D58-8ECB-E243B3BD2883}"/>
    <dgm:cxn modelId="{3F569175-5F01-41B9-B3CE-29AF8C37A653}" type="presOf" srcId="{97D9A756-B2B3-412A-963C-07E2356171EC}" destId="{854F8839-9EF2-4FA7-9D91-9F3C2BFA2070}" srcOrd="0" destOrd="0" presId="urn:microsoft.com/office/officeart/2005/8/layout/radial1"/>
    <dgm:cxn modelId="{CC05D07B-CEBD-4C04-A1AA-9566478DFE73}" type="presOf" srcId="{DCC42DE3-19D3-48B3-8004-38ACBE8DF0F9}" destId="{7D584861-0436-4EFD-A20C-079F21C7494A}" srcOrd="1" destOrd="0" presId="urn:microsoft.com/office/officeart/2005/8/layout/radial1"/>
    <dgm:cxn modelId="{72DA2CC1-2852-4081-804A-9E1A4E05CB8B}" srcId="{4F83084B-2E28-45C8-B913-F1526BF7368F}" destId="{97D9A756-B2B3-412A-963C-07E2356171EC}" srcOrd="5" destOrd="0" parTransId="{76A98A82-D6E3-4EDB-A739-86577967225C}" sibTransId="{2B3D3D8B-598D-4478-87B9-C5E472BE3187}"/>
    <dgm:cxn modelId="{E3468843-396F-4033-933F-172F171A62B3}" type="presOf" srcId="{806B737F-657F-4484-947E-9911AB6E8750}" destId="{694E2951-884E-45B7-8C20-0FF5CBA91DE1}" srcOrd="1" destOrd="0" presId="urn:microsoft.com/office/officeart/2005/8/layout/radial1"/>
    <dgm:cxn modelId="{069D58CD-EA45-4054-A25C-C3C63537D953}" srcId="{4F83084B-2E28-45C8-B913-F1526BF7368F}" destId="{842CD40F-C56F-4137-AB94-85E49C908B5C}" srcOrd="3" destOrd="0" parTransId="{DCC42DE3-19D3-48B3-8004-38ACBE8DF0F9}" sibTransId="{4FBE8A26-F185-4871-A35D-D601DFBA6852}"/>
    <dgm:cxn modelId="{02A2B02F-CEF2-4FBC-B6B9-AECE09CEFF47}" srcId="{4F83084B-2E28-45C8-B913-F1526BF7368F}" destId="{2790C179-4238-427E-B2F8-E4DEABA16DA2}" srcOrd="0" destOrd="0" parTransId="{806B737F-657F-4484-947E-9911AB6E8750}" sibTransId="{579A68D8-6976-4A0E-9342-35D0590988A5}"/>
    <dgm:cxn modelId="{096A8F68-6D37-4A5E-9BBD-603FD136E0F3}" type="presOf" srcId="{842CD40F-C56F-4137-AB94-85E49C908B5C}" destId="{A7D10B3D-0B73-450F-80DE-530E4DB4B736}" srcOrd="0" destOrd="0" presId="urn:microsoft.com/office/officeart/2005/8/layout/radial1"/>
    <dgm:cxn modelId="{DDB7512A-5A24-4EC4-9EF5-D49705A0F396}" type="presOf" srcId="{76A98A82-D6E3-4EDB-A739-86577967225C}" destId="{65754ED9-40EC-4749-BAF2-324002AEAB9B}" srcOrd="0" destOrd="0" presId="urn:microsoft.com/office/officeart/2005/8/layout/radial1"/>
    <dgm:cxn modelId="{F7A4EAB1-7819-470F-A377-0FA74326418C}" type="presOf" srcId="{E973CB68-B8F5-437C-9D71-CD5EB38FEEA5}" destId="{E30E0B1C-8AFA-45A1-83EB-9B08804C0803}" srcOrd="1" destOrd="0" presId="urn:microsoft.com/office/officeart/2005/8/layout/radial1"/>
    <dgm:cxn modelId="{ABDC3A81-2FCF-4C48-9AA4-7F8C99D1106A}" type="presOf" srcId="{9C073B93-C74E-4C99-B00A-F034E57FDD62}" destId="{92DD3C38-A79F-44CA-B815-5711EB168E2A}" srcOrd="0" destOrd="0" presId="urn:microsoft.com/office/officeart/2005/8/layout/radial1"/>
    <dgm:cxn modelId="{41AEC670-23BF-4587-BFF1-40BB7E2554BA}" type="presOf" srcId="{4504168C-6C07-401F-A130-FEFEF40EB991}" destId="{05F8FF92-06B9-4556-9797-0D67EAE9A5D9}" srcOrd="0" destOrd="0" presId="urn:microsoft.com/office/officeart/2005/8/layout/radial1"/>
    <dgm:cxn modelId="{A070941F-E75E-4082-900C-22D23F1B455B}" type="presParOf" srcId="{7EFFEC00-FA64-4E25-A5E6-7C2FF7D4913D}" destId="{8C0346B3-8743-4DB1-9010-981C7B46DD55}" srcOrd="0" destOrd="0" presId="urn:microsoft.com/office/officeart/2005/8/layout/radial1"/>
    <dgm:cxn modelId="{9D34BA8B-FB2D-446F-A0C2-76672CB5199E}" type="presParOf" srcId="{7EFFEC00-FA64-4E25-A5E6-7C2FF7D4913D}" destId="{E67EC718-41C2-441A-96D4-0EFC03457478}" srcOrd="1" destOrd="0" presId="urn:microsoft.com/office/officeart/2005/8/layout/radial1"/>
    <dgm:cxn modelId="{30D23C11-B39D-4521-AE46-901DB6EC6E61}" type="presParOf" srcId="{E67EC718-41C2-441A-96D4-0EFC03457478}" destId="{694E2951-884E-45B7-8C20-0FF5CBA91DE1}" srcOrd="0" destOrd="0" presId="urn:microsoft.com/office/officeart/2005/8/layout/radial1"/>
    <dgm:cxn modelId="{387339EF-CCD3-4A7C-AEF7-BB7EAC8086CC}" type="presParOf" srcId="{7EFFEC00-FA64-4E25-A5E6-7C2FF7D4913D}" destId="{64E368B4-EBB4-411D-A72D-7FBBF3EE433C}" srcOrd="2" destOrd="0" presId="urn:microsoft.com/office/officeart/2005/8/layout/radial1"/>
    <dgm:cxn modelId="{69A4B689-195B-4374-B281-4F039B972D2C}" type="presParOf" srcId="{7EFFEC00-FA64-4E25-A5E6-7C2FF7D4913D}" destId="{BA209A70-0263-4D76-968E-804C6599FFA5}" srcOrd="3" destOrd="0" presId="urn:microsoft.com/office/officeart/2005/8/layout/radial1"/>
    <dgm:cxn modelId="{11FFA40C-8DA7-4208-932C-1495E08E6AA8}" type="presParOf" srcId="{BA209A70-0263-4D76-968E-804C6599FFA5}" destId="{22BA6194-53B8-44CE-89B1-DC9FCCAD1B33}" srcOrd="0" destOrd="0" presId="urn:microsoft.com/office/officeart/2005/8/layout/radial1"/>
    <dgm:cxn modelId="{F7DF9495-F171-472A-9083-6092014DF542}" type="presParOf" srcId="{7EFFEC00-FA64-4E25-A5E6-7C2FF7D4913D}" destId="{92DD3C38-A79F-44CA-B815-5711EB168E2A}" srcOrd="4" destOrd="0" presId="urn:microsoft.com/office/officeart/2005/8/layout/radial1"/>
    <dgm:cxn modelId="{268860D3-404C-4BF3-AE25-B873B7467B46}" type="presParOf" srcId="{7EFFEC00-FA64-4E25-A5E6-7C2FF7D4913D}" destId="{05F8FF92-06B9-4556-9797-0D67EAE9A5D9}" srcOrd="5" destOrd="0" presId="urn:microsoft.com/office/officeart/2005/8/layout/radial1"/>
    <dgm:cxn modelId="{EE8DA671-308D-4160-A4DE-98A73B6F2F69}" type="presParOf" srcId="{05F8FF92-06B9-4556-9797-0D67EAE9A5D9}" destId="{DE43E714-FE5B-441C-BB6C-B89F099B9542}" srcOrd="0" destOrd="0" presId="urn:microsoft.com/office/officeart/2005/8/layout/radial1"/>
    <dgm:cxn modelId="{9AF0B75D-EE88-4724-A0EF-788CA7123E0A}" type="presParOf" srcId="{7EFFEC00-FA64-4E25-A5E6-7C2FF7D4913D}" destId="{4433A19F-297E-4DF8-B6AB-04ECBAFED943}" srcOrd="6" destOrd="0" presId="urn:microsoft.com/office/officeart/2005/8/layout/radial1"/>
    <dgm:cxn modelId="{7A91FBB4-5FCD-4CB0-846F-6FF2D812B24D}" type="presParOf" srcId="{7EFFEC00-FA64-4E25-A5E6-7C2FF7D4913D}" destId="{38A03DB6-BBDF-4551-A6E1-42462B4AD78E}" srcOrd="7" destOrd="0" presId="urn:microsoft.com/office/officeart/2005/8/layout/radial1"/>
    <dgm:cxn modelId="{963A3F66-18A9-40E2-B2E4-D38509DAA3A2}" type="presParOf" srcId="{38A03DB6-BBDF-4551-A6E1-42462B4AD78E}" destId="{7D584861-0436-4EFD-A20C-079F21C7494A}" srcOrd="0" destOrd="0" presId="urn:microsoft.com/office/officeart/2005/8/layout/radial1"/>
    <dgm:cxn modelId="{72BCAAFF-4F2E-45DE-90A4-B885665DBA9B}" type="presParOf" srcId="{7EFFEC00-FA64-4E25-A5E6-7C2FF7D4913D}" destId="{A7D10B3D-0B73-450F-80DE-530E4DB4B736}" srcOrd="8" destOrd="0" presId="urn:microsoft.com/office/officeart/2005/8/layout/radial1"/>
    <dgm:cxn modelId="{EC9838B4-967A-49E3-99B4-8648D13237F6}" type="presParOf" srcId="{7EFFEC00-FA64-4E25-A5E6-7C2FF7D4913D}" destId="{950106EE-039F-4A79-8580-F44DFEE12408}" srcOrd="9" destOrd="0" presId="urn:microsoft.com/office/officeart/2005/8/layout/radial1"/>
    <dgm:cxn modelId="{67B173D5-8640-4060-9F3C-8A8262A6EE79}" type="presParOf" srcId="{950106EE-039F-4A79-8580-F44DFEE12408}" destId="{E30E0B1C-8AFA-45A1-83EB-9B08804C0803}" srcOrd="0" destOrd="0" presId="urn:microsoft.com/office/officeart/2005/8/layout/radial1"/>
    <dgm:cxn modelId="{A19CA3CD-D99A-483C-AE51-D0C2C7EE19E2}" type="presParOf" srcId="{7EFFEC00-FA64-4E25-A5E6-7C2FF7D4913D}" destId="{B4ED12C6-BE26-4001-9477-DA14FE4C3DB2}" srcOrd="10" destOrd="0" presId="urn:microsoft.com/office/officeart/2005/8/layout/radial1"/>
    <dgm:cxn modelId="{C83FE469-1EBA-46AB-8985-B7DB27CA5D73}" type="presParOf" srcId="{7EFFEC00-FA64-4E25-A5E6-7C2FF7D4913D}" destId="{65754ED9-40EC-4749-BAF2-324002AEAB9B}" srcOrd="11" destOrd="0" presId="urn:microsoft.com/office/officeart/2005/8/layout/radial1"/>
    <dgm:cxn modelId="{E2122988-45A5-4822-8F8E-0080515B1BFC}" type="presParOf" srcId="{65754ED9-40EC-4749-BAF2-324002AEAB9B}" destId="{0338E325-2363-4EBB-8539-CBBAD37D1561}" srcOrd="0" destOrd="0" presId="urn:microsoft.com/office/officeart/2005/8/layout/radial1"/>
    <dgm:cxn modelId="{22F0E3C1-250C-41D7-AC57-AB48F6C84B3F}" type="presParOf" srcId="{7EFFEC00-FA64-4E25-A5E6-7C2FF7D4913D}" destId="{854F8839-9EF2-4FA7-9D91-9F3C2BFA207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584ED0-93B8-4896-8701-F61B428AC9C6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54580F7-918D-4E98-AC9A-E3B7E6A81BE7}">
      <dgm:prSet/>
      <dgm:spPr/>
      <dgm:t>
        <a:bodyPr/>
        <a:lstStyle/>
        <a:p>
          <a:pPr algn="ctr" rtl="0"/>
          <a:r>
            <a:rPr lang="en-GB" dirty="0" smtClean="0"/>
            <a:t>Income support to the poorest population of Pakistan</a:t>
          </a:r>
          <a:endParaRPr lang="en-US" dirty="0"/>
        </a:p>
      </dgm:t>
    </dgm:pt>
    <dgm:pt modelId="{52D0CCE0-C8EE-4195-BEE0-44C307C93E0E}" type="parTrans" cxnId="{1CE6B770-A5A1-4CC4-887F-B9ABD9B6745B}">
      <dgm:prSet/>
      <dgm:spPr/>
      <dgm:t>
        <a:bodyPr/>
        <a:lstStyle/>
        <a:p>
          <a:pPr algn="ctr"/>
          <a:endParaRPr lang="en-US"/>
        </a:p>
      </dgm:t>
    </dgm:pt>
    <dgm:pt modelId="{991D3671-23A7-4ED8-BE9A-1A9FF69DA46A}" type="sibTrans" cxnId="{1CE6B770-A5A1-4CC4-887F-B9ABD9B6745B}">
      <dgm:prSet/>
      <dgm:spPr/>
      <dgm:t>
        <a:bodyPr/>
        <a:lstStyle/>
        <a:p>
          <a:pPr algn="ctr"/>
          <a:endParaRPr lang="en-US"/>
        </a:p>
      </dgm:t>
    </dgm:pt>
    <dgm:pt modelId="{7936D815-DB2F-4E06-8AAE-385E29214C96}">
      <dgm:prSet/>
      <dgm:spPr/>
      <dgm:t>
        <a:bodyPr/>
        <a:lstStyle/>
        <a:p>
          <a:pPr algn="ctr" rtl="0"/>
          <a:r>
            <a:rPr lang="en-GB" dirty="0" smtClean="0"/>
            <a:t>4.3 Million beneficiary forms received from elected representatives</a:t>
          </a:r>
          <a:endParaRPr lang="en-US" dirty="0"/>
        </a:p>
      </dgm:t>
    </dgm:pt>
    <dgm:pt modelId="{A02201A2-AB6A-42B2-BAE9-D8D5F60753DE}" type="parTrans" cxnId="{67B4B308-06AC-485F-963F-D820A7879217}">
      <dgm:prSet/>
      <dgm:spPr/>
      <dgm:t>
        <a:bodyPr/>
        <a:lstStyle/>
        <a:p>
          <a:pPr algn="ctr"/>
          <a:endParaRPr lang="en-US"/>
        </a:p>
      </dgm:t>
    </dgm:pt>
    <dgm:pt modelId="{873E3AB0-ABCE-4BA9-8127-3C734EAC30D0}" type="sibTrans" cxnId="{67B4B308-06AC-485F-963F-D820A7879217}">
      <dgm:prSet/>
      <dgm:spPr/>
      <dgm:t>
        <a:bodyPr/>
        <a:lstStyle/>
        <a:p>
          <a:pPr algn="ctr"/>
          <a:endParaRPr lang="en-US"/>
        </a:p>
      </dgm:t>
    </dgm:pt>
    <dgm:pt modelId="{71077DCC-0656-4EAE-AA94-66EFE2656993}">
      <dgm:prSet/>
      <dgm:spPr/>
      <dgm:t>
        <a:bodyPr/>
        <a:lstStyle/>
        <a:p>
          <a:pPr algn="ctr" rtl="0"/>
          <a:r>
            <a:rPr lang="en-GB" dirty="0" smtClean="0"/>
            <a:t>NADRA’s database used to validate the eligibility of nominated beneficiaries</a:t>
          </a:r>
          <a:endParaRPr lang="en-US" dirty="0"/>
        </a:p>
      </dgm:t>
    </dgm:pt>
    <dgm:pt modelId="{864B7509-AA1D-46DC-9C3D-D37F3CE6F5DC}" type="parTrans" cxnId="{3AAB5DA8-EDF0-400D-B9C1-117986347BA0}">
      <dgm:prSet/>
      <dgm:spPr/>
      <dgm:t>
        <a:bodyPr/>
        <a:lstStyle/>
        <a:p>
          <a:pPr algn="ctr"/>
          <a:endParaRPr lang="en-US"/>
        </a:p>
      </dgm:t>
    </dgm:pt>
    <dgm:pt modelId="{CA78B117-A753-40A3-83BB-7893C233BD99}" type="sibTrans" cxnId="{3AAB5DA8-EDF0-400D-B9C1-117986347BA0}">
      <dgm:prSet/>
      <dgm:spPr/>
      <dgm:t>
        <a:bodyPr/>
        <a:lstStyle/>
        <a:p>
          <a:pPr algn="ctr"/>
          <a:endParaRPr lang="en-US"/>
        </a:p>
      </dgm:t>
    </dgm:pt>
    <dgm:pt modelId="{B150DD3C-8A9A-4D7C-9925-4770A14B18F5}">
      <dgm:prSet/>
      <dgm:spPr/>
      <dgm:t>
        <a:bodyPr/>
        <a:lstStyle/>
        <a:p>
          <a:pPr algn="ctr" rtl="0"/>
          <a:r>
            <a:rPr lang="en-GB" dirty="0" smtClean="0"/>
            <a:t>2.3 Million determined eligible</a:t>
          </a:r>
          <a:endParaRPr lang="en-GB" dirty="0"/>
        </a:p>
      </dgm:t>
    </dgm:pt>
    <dgm:pt modelId="{11446051-E1CB-4A1E-B4C0-612669882575}" type="parTrans" cxnId="{1ED5B4AB-CAF9-4A5A-83C5-600A2C36592F}">
      <dgm:prSet/>
      <dgm:spPr/>
      <dgm:t>
        <a:bodyPr/>
        <a:lstStyle/>
        <a:p>
          <a:pPr algn="ctr"/>
          <a:endParaRPr lang="en-US"/>
        </a:p>
      </dgm:t>
    </dgm:pt>
    <dgm:pt modelId="{93F700D0-D8E4-426A-B8C7-172D9886CAAB}" type="sibTrans" cxnId="{1ED5B4AB-CAF9-4A5A-83C5-600A2C36592F}">
      <dgm:prSet/>
      <dgm:spPr/>
      <dgm:t>
        <a:bodyPr/>
        <a:lstStyle/>
        <a:p>
          <a:pPr algn="ctr"/>
          <a:endParaRPr lang="en-US"/>
        </a:p>
      </dgm:t>
    </dgm:pt>
    <dgm:pt modelId="{213DFA15-D2EE-46DE-9D1E-4D0C0F49438D}" type="pres">
      <dgm:prSet presAssocID="{63584ED0-93B8-4896-8701-F61B428AC9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1D4A8F-6816-4F67-AA3C-09C19BAE6697}" type="pres">
      <dgm:prSet presAssocID="{354580F7-918D-4E98-AC9A-E3B7E6A81BE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22315-2AC2-4113-9DE5-8BDB00487380}" type="pres">
      <dgm:prSet presAssocID="{991D3671-23A7-4ED8-BE9A-1A9FF69DA46A}" presName="spacer" presStyleCnt="0"/>
      <dgm:spPr/>
      <dgm:t>
        <a:bodyPr/>
        <a:lstStyle/>
        <a:p>
          <a:endParaRPr lang="en-US"/>
        </a:p>
      </dgm:t>
    </dgm:pt>
    <dgm:pt modelId="{4BBC31CD-A9B8-4478-AD81-96C3029FF739}" type="pres">
      <dgm:prSet presAssocID="{7936D815-DB2F-4E06-8AAE-385E29214C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C5984-972C-43EE-8BAD-7186B86B761A}" type="pres">
      <dgm:prSet presAssocID="{873E3AB0-ABCE-4BA9-8127-3C734EAC30D0}" presName="spacer" presStyleCnt="0"/>
      <dgm:spPr/>
      <dgm:t>
        <a:bodyPr/>
        <a:lstStyle/>
        <a:p>
          <a:endParaRPr lang="en-US"/>
        </a:p>
      </dgm:t>
    </dgm:pt>
    <dgm:pt modelId="{2CA9DA63-215F-4709-BB6C-0FEDDFD6719C}" type="pres">
      <dgm:prSet presAssocID="{71077DCC-0656-4EAE-AA94-66EFE265699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8D363-68B1-4FF3-8523-47E477726A58}" type="pres">
      <dgm:prSet presAssocID="{CA78B117-A753-40A3-83BB-7893C233BD99}" presName="spacer" presStyleCnt="0"/>
      <dgm:spPr/>
      <dgm:t>
        <a:bodyPr/>
        <a:lstStyle/>
        <a:p>
          <a:endParaRPr lang="en-US"/>
        </a:p>
      </dgm:t>
    </dgm:pt>
    <dgm:pt modelId="{E7284E7C-F713-4AEA-9340-27229EF0F2F1}" type="pres">
      <dgm:prSet presAssocID="{B150DD3C-8A9A-4D7C-9925-4770A14B18F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AB5DA8-EDF0-400D-B9C1-117986347BA0}" srcId="{63584ED0-93B8-4896-8701-F61B428AC9C6}" destId="{71077DCC-0656-4EAE-AA94-66EFE2656993}" srcOrd="2" destOrd="0" parTransId="{864B7509-AA1D-46DC-9C3D-D37F3CE6F5DC}" sibTransId="{CA78B117-A753-40A3-83BB-7893C233BD99}"/>
    <dgm:cxn modelId="{1ED5B4AB-CAF9-4A5A-83C5-600A2C36592F}" srcId="{63584ED0-93B8-4896-8701-F61B428AC9C6}" destId="{B150DD3C-8A9A-4D7C-9925-4770A14B18F5}" srcOrd="3" destOrd="0" parTransId="{11446051-E1CB-4A1E-B4C0-612669882575}" sibTransId="{93F700D0-D8E4-426A-B8C7-172D9886CAAB}"/>
    <dgm:cxn modelId="{92C83E53-655C-418E-B77F-22BC77CA5513}" type="presOf" srcId="{354580F7-918D-4E98-AC9A-E3B7E6A81BE7}" destId="{811D4A8F-6816-4F67-AA3C-09C19BAE6697}" srcOrd="0" destOrd="0" presId="urn:microsoft.com/office/officeart/2005/8/layout/vList2"/>
    <dgm:cxn modelId="{A19BB58D-68DD-4B9A-9C9B-429B65FB5BAF}" type="presOf" srcId="{7936D815-DB2F-4E06-8AAE-385E29214C96}" destId="{4BBC31CD-A9B8-4478-AD81-96C3029FF739}" srcOrd="0" destOrd="0" presId="urn:microsoft.com/office/officeart/2005/8/layout/vList2"/>
    <dgm:cxn modelId="{69285769-E9F6-44D8-882B-95B7873F9B5E}" type="presOf" srcId="{71077DCC-0656-4EAE-AA94-66EFE2656993}" destId="{2CA9DA63-215F-4709-BB6C-0FEDDFD6719C}" srcOrd="0" destOrd="0" presId="urn:microsoft.com/office/officeart/2005/8/layout/vList2"/>
    <dgm:cxn modelId="{BF54BB6C-3C59-4F23-8629-D4F589231E39}" type="presOf" srcId="{B150DD3C-8A9A-4D7C-9925-4770A14B18F5}" destId="{E7284E7C-F713-4AEA-9340-27229EF0F2F1}" srcOrd="0" destOrd="0" presId="urn:microsoft.com/office/officeart/2005/8/layout/vList2"/>
    <dgm:cxn modelId="{30C78EF5-1E8E-4F08-B211-6601C3AAB471}" type="presOf" srcId="{63584ED0-93B8-4896-8701-F61B428AC9C6}" destId="{213DFA15-D2EE-46DE-9D1E-4D0C0F49438D}" srcOrd="0" destOrd="0" presId="urn:microsoft.com/office/officeart/2005/8/layout/vList2"/>
    <dgm:cxn modelId="{67B4B308-06AC-485F-963F-D820A7879217}" srcId="{63584ED0-93B8-4896-8701-F61B428AC9C6}" destId="{7936D815-DB2F-4E06-8AAE-385E29214C96}" srcOrd="1" destOrd="0" parTransId="{A02201A2-AB6A-42B2-BAE9-D8D5F60753DE}" sibTransId="{873E3AB0-ABCE-4BA9-8127-3C734EAC30D0}"/>
    <dgm:cxn modelId="{1CE6B770-A5A1-4CC4-887F-B9ABD9B6745B}" srcId="{63584ED0-93B8-4896-8701-F61B428AC9C6}" destId="{354580F7-918D-4E98-AC9A-E3B7E6A81BE7}" srcOrd="0" destOrd="0" parTransId="{52D0CCE0-C8EE-4195-BEE0-44C307C93E0E}" sibTransId="{991D3671-23A7-4ED8-BE9A-1A9FF69DA46A}"/>
    <dgm:cxn modelId="{FD22BCDA-452F-4193-8952-7C4D8E71D379}" type="presParOf" srcId="{213DFA15-D2EE-46DE-9D1E-4D0C0F49438D}" destId="{811D4A8F-6816-4F67-AA3C-09C19BAE6697}" srcOrd="0" destOrd="0" presId="urn:microsoft.com/office/officeart/2005/8/layout/vList2"/>
    <dgm:cxn modelId="{34F18A88-61CA-49B4-A664-81496A932184}" type="presParOf" srcId="{213DFA15-D2EE-46DE-9D1E-4D0C0F49438D}" destId="{2BD22315-2AC2-4113-9DE5-8BDB00487380}" srcOrd="1" destOrd="0" presId="urn:microsoft.com/office/officeart/2005/8/layout/vList2"/>
    <dgm:cxn modelId="{CECC93AA-16EC-4C72-A1AC-6759825B3FED}" type="presParOf" srcId="{213DFA15-D2EE-46DE-9D1E-4D0C0F49438D}" destId="{4BBC31CD-A9B8-4478-AD81-96C3029FF739}" srcOrd="2" destOrd="0" presId="urn:microsoft.com/office/officeart/2005/8/layout/vList2"/>
    <dgm:cxn modelId="{E69BE8DD-21D5-428B-B0A7-F286BA4EF96A}" type="presParOf" srcId="{213DFA15-D2EE-46DE-9D1E-4D0C0F49438D}" destId="{E4EC5984-972C-43EE-8BAD-7186B86B761A}" srcOrd="3" destOrd="0" presId="urn:microsoft.com/office/officeart/2005/8/layout/vList2"/>
    <dgm:cxn modelId="{93D64E66-75D1-481D-8EC3-62C239CDD532}" type="presParOf" srcId="{213DFA15-D2EE-46DE-9D1E-4D0C0F49438D}" destId="{2CA9DA63-215F-4709-BB6C-0FEDDFD6719C}" srcOrd="4" destOrd="0" presId="urn:microsoft.com/office/officeart/2005/8/layout/vList2"/>
    <dgm:cxn modelId="{06571E99-CFE0-4FEF-923C-D7364BE79229}" type="presParOf" srcId="{213DFA15-D2EE-46DE-9D1E-4D0C0F49438D}" destId="{3608D363-68B1-4FF3-8523-47E477726A58}" srcOrd="5" destOrd="0" presId="urn:microsoft.com/office/officeart/2005/8/layout/vList2"/>
    <dgm:cxn modelId="{4406E8E6-ADFF-4331-8248-E6A0CE93ACC0}" type="presParOf" srcId="{213DFA15-D2EE-46DE-9D1E-4D0C0F49438D}" destId="{E7284E7C-F713-4AEA-9340-27229EF0F2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D8678-A770-461D-B835-B45E935868E3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Machine Readable Passports  and Visas (Pakistan)</a:t>
          </a:r>
          <a:endParaRPr lang="en-GB" sz="2400" kern="1200" dirty="0"/>
        </a:p>
      </dsp:txBody>
      <dsp:txXfrm>
        <a:off x="0" y="591343"/>
        <a:ext cx="2571749" cy="1543050"/>
      </dsp:txXfrm>
    </dsp:sp>
    <dsp:sp modelId="{29AD2170-1C30-43BB-9AE0-3FE147FDD6B7}">
      <dsp:nvSpPr>
        <dsp:cNvPr id="0" name=""/>
        <dsp:cNvSpPr/>
      </dsp:nvSpPr>
      <dsp:spPr>
        <a:xfrm>
          <a:off x="2828924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Civil Registration System (Sudan)</a:t>
          </a:r>
          <a:endParaRPr lang="en-GB" sz="2400" kern="1200" dirty="0"/>
        </a:p>
      </dsp:txBody>
      <dsp:txXfrm>
        <a:off x="2828924" y="591343"/>
        <a:ext cx="2571749" cy="1543050"/>
      </dsp:txXfrm>
    </dsp:sp>
    <dsp:sp modelId="{3A276831-C211-4119-AD05-C7BAC55EE43E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Passport Issuance and Control System (Kenya)</a:t>
          </a:r>
          <a:endParaRPr lang="en-GB" sz="2400" kern="1200" dirty="0"/>
        </a:p>
      </dsp:txBody>
      <dsp:txXfrm>
        <a:off x="5657849" y="591343"/>
        <a:ext cx="2571749" cy="1543050"/>
      </dsp:txXfrm>
    </dsp:sp>
    <dsp:sp modelId="{BEA152D0-C021-4FEB-BFEC-6D63E3322CF2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National Drivers License System (Bangladesh)</a:t>
          </a:r>
          <a:endParaRPr lang="en-GB" sz="2400" kern="1200" dirty="0"/>
        </a:p>
      </dsp:txBody>
      <dsp:txXfrm>
        <a:off x="0" y="2391569"/>
        <a:ext cx="2571749" cy="1543050"/>
      </dsp:txXfrm>
    </dsp:sp>
    <dsp:sp modelId="{8A356A35-617E-4CCC-8849-3A743B68A3DC}">
      <dsp:nvSpPr>
        <dsp:cNvPr id="0" name=""/>
        <dsp:cNvSpPr/>
      </dsp:nvSpPr>
      <dsp:spPr>
        <a:xfrm>
          <a:off x="2828924" y="2391569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Biometric Refugee Registration System for UNHCR</a:t>
          </a:r>
          <a:endParaRPr lang="en-GB" sz="2400" kern="1200" dirty="0"/>
        </a:p>
      </dsp:txBody>
      <dsp:txXfrm>
        <a:off x="2828924" y="2391569"/>
        <a:ext cx="2571749" cy="1543050"/>
      </dsp:txXfrm>
    </dsp:sp>
    <dsp:sp modelId="{FD35D1E0-F9A3-4A0A-BB3C-A622B2AADE36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Identity Cards and Civil Registration (Pakistan)</a:t>
          </a:r>
          <a:endParaRPr lang="en-GB" sz="2400" kern="1200" dirty="0"/>
        </a:p>
      </dsp:txBody>
      <dsp:txXfrm>
        <a:off x="5657849" y="2391569"/>
        <a:ext cx="2571749" cy="15430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007A1-40E9-4402-AE66-4D4464DB665D}">
      <dsp:nvSpPr>
        <dsp:cNvPr id="0" name=""/>
        <dsp:cNvSpPr/>
      </dsp:nvSpPr>
      <dsp:spPr>
        <a:xfrm>
          <a:off x="2009" y="245715"/>
          <a:ext cx="1593949" cy="9563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Not on terrorist watch-list</a:t>
          </a:r>
          <a:endParaRPr lang="en-US" sz="1900" kern="1200" dirty="0"/>
        </a:p>
      </dsp:txBody>
      <dsp:txXfrm>
        <a:off x="2009" y="245715"/>
        <a:ext cx="1593949" cy="956369"/>
      </dsp:txXfrm>
    </dsp:sp>
    <dsp:sp modelId="{347A7407-2A21-4635-9454-7DE4035F00A5}">
      <dsp:nvSpPr>
        <dsp:cNvPr id="0" name=""/>
        <dsp:cNvSpPr/>
      </dsp:nvSpPr>
      <dsp:spPr>
        <a:xfrm>
          <a:off x="1755353" y="245715"/>
          <a:ext cx="1593949" cy="956369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 duplicate registration</a:t>
          </a:r>
          <a:endParaRPr lang="en-US" sz="1900" kern="1200" dirty="0"/>
        </a:p>
      </dsp:txBody>
      <dsp:txXfrm>
        <a:off x="1755353" y="245715"/>
        <a:ext cx="1593949" cy="956369"/>
      </dsp:txXfrm>
    </dsp:sp>
    <dsp:sp modelId="{13E9D3AF-CDD3-45DE-AB7A-43AB68902355}">
      <dsp:nvSpPr>
        <dsp:cNvPr id="0" name=""/>
        <dsp:cNvSpPr/>
      </dsp:nvSpPr>
      <dsp:spPr>
        <a:xfrm>
          <a:off x="3508697" y="245715"/>
          <a:ext cx="1593949" cy="956369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Resident of affected area</a:t>
          </a:r>
          <a:endParaRPr lang="en-US" sz="1900" kern="1200" dirty="0"/>
        </a:p>
      </dsp:txBody>
      <dsp:txXfrm>
        <a:off x="3508697" y="245715"/>
        <a:ext cx="1593949" cy="956369"/>
      </dsp:txXfrm>
    </dsp:sp>
    <dsp:sp modelId="{1FDA5133-0288-467D-B093-5F86D2A59F8D}">
      <dsp:nvSpPr>
        <dsp:cNvPr id="0" name=""/>
        <dsp:cNvSpPr/>
      </dsp:nvSpPr>
      <dsp:spPr>
        <a:xfrm>
          <a:off x="5262041" y="245715"/>
          <a:ext cx="1593949" cy="95636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One benefit per family</a:t>
          </a:r>
          <a:endParaRPr lang="en-US" sz="1900" kern="1200" dirty="0"/>
        </a:p>
      </dsp:txBody>
      <dsp:txXfrm>
        <a:off x="5262041" y="245715"/>
        <a:ext cx="1593949" cy="956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4C17C-B23D-4730-808E-35193B6C7150}">
      <dsp:nvSpPr>
        <dsp:cNvPr id="0" name=""/>
        <dsp:cNvSpPr/>
      </dsp:nvSpPr>
      <dsp:spPr>
        <a:xfrm>
          <a:off x="0" y="778679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Electronic Highway Toll Collection (NHA)</a:t>
          </a:r>
          <a:endParaRPr lang="en-GB" sz="2700" kern="1200" dirty="0"/>
        </a:p>
      </dsp:txBody>
      <dsp:txXfrm>
        <a:off x="0" y="778679"/>
        <a:ext cx="2571749" cy="1543050"/>
      </dsp:txXfrm>
    </dsp:sp>
    <dsp:sp modelId="{823D3A36-D6E9-48A8-9310-A8AE0623FC48}">
      <dsp:nvSpPr>
        <dsp:cNvPr id="0" name=""/>
        <dsp:cNvSpPr/>
      </dsp:nvSpPr>
      <dsp:spPr>
        <a:xfrm>
          <a:off x="2828924" y="778679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Identity Card Issuance System (Nigeria)</a:t>
          </a:r>
          <a:endParaRPr lang="en-GB" sz="2700" kern="1200" dirty="0"/>
        </a:p>
      </dsp:txBody>
      <dsp:txXfrm>
        <a:off x="2828924" y="778679"/>
        <a:ext cx="2571749" cy="1543050"/>
      </dsp:txXfrm>
    </dsp:sp>
    <dsp:sp modelId="{CB9346F4-B042-49B5-8F02-A16162BD2598}">
      <dsp:nvSpPr>
        <dsp:cNvPr id="0" name=""/>
        <dsp:cNvSpPr/>
      </dsp:nvSpPr>
      <dsp:spPr>
        <a:xfrm>
          <a:off x="5657849" y="778679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Flood Relief System (Pakistan)</a:t>
          </a:r>
          <a:endParaRPr lang="en-GB" sz="2700" kern="1200" dirty="0"/>
        </a:p>
      </dsp:txBody>
      <dsp:txXfrm>
        <a:off x="5657849" y="778679"/>
        <a:ext cx="2571749" cy="1543050"/>
      </dsp:txXfrm>
    </dsp:sp>
    <dsp:sp modelId="{EA6C97D8-5766-4531-A309-EAD8E4ED3BB2}">
      <dsp:nvSpPr>
        <dsp:cNvPr id="0" name=""/>
        <dsp:cNvSpPr/>
      </dsp:nvSpPr>
      <dsp:spPr>
        <a:xfrm>
          <a:off x="0" y="2578904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IDP Registration and Cash Disbursement</a:t>
          </a:r>
          <a:endParaRPr lang="en-GB" sz="2700" kern="1200" dirty="0"/>
        </a:p>
      </dsp:txBody>
      <dsp:txXfrm>
        <a:off x="0" y="2578904"/>
        <a:ext cx="2571749" cy="1543050"/>
      </dsp:txXfrm>
    </dsp:sp>
    <dsp:sp modelId="{FC21143E-CA5C-41EE-BBA4-EC2F6593708A}">
      <dsp:nvSpPr>
        <dsp:cNvPr id="0" name=""/>
        <dsp:cNvSpPr/>
      </dsp:nvSpPr>
      <dsp:spPr>
        <a:xfrm>
          <a:off x="2828924" y="2578904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Kiosk and e-Sahulat</a:t>
          </a:r>
          <a:endParaRPr lang="en-GB" sz="2700" kern="1200" dirty="0"/>
        </a:p>
      </dsp:txBody>
      <dsp:txXfrm>
        <a:off x="2828924" y="2578904"/>
        <a:ext cx="2571749" cy="1543050"/>
      </dsp:txXfrm>
    </dsp:sp>
    <dsp:sp modelId="{48E637FF-D736-4C5F-8229-18FB2C423091}">
      <dsp:nvSpPr>
        <dsp:cNvPr id="0" name=""/>
        <dsp:cNvSpPr/>
      </dsp:nvSpPr>
      <dsp:spPr>
        <a:xfrm>
          <a:off x="5657849" y="2578904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Benazir Income Support Program</a:t>
          </a:r>
          <a:endParaRPr lang="en-GB" sz="2700" kern="1200" dirty="0"/>
        </a:p>
      </dsp:txBody>
      <dsp:txXfrm>
        <a:off x="5657849" y="2578904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D30D7-0933-4CD0-B9F3-7CB0D2E60572}">
      <dsp:nvSpPr>
        <dsp:cNvPr id="0" name=""/>
        <dsp:cNvSpPr/>
      </dsp:nvSpPr>
      <dsp:spPr>
        <a:xfrm>
          <a:off x="544665" y="1191"/>
          <a:ext cx="1494837" cy="8969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Savings (and Financial Services)</a:t>
          </a:r>
          <a:endParaRPr lang="en-GB" sz="1800" kern="1200" dirty="0"/>
        </a:p>
      </dsp:txBody>
      <dsp:txXfrm>
        <a:off x="544665" y="1191"/>
        <a:ext cx="1494837" cy="896902"/>
      </dsp:txXfrm>
    </dsp:sp>
    <dsp:sp modelId="{CC7BCC87-084C-4B4E-898F-71F0C6B591F1}">
      <dsp:nvSpPr>
        <dsp:cNvPr id="0" name=""/>
        <dsp:cNvSpPr/>
      </dsp:nvSpPr>
      <dsp:spPr>
        <a:xfrm>
          <a:off x="2188986" y="1191"/>
          <a:ext cx="1494837" cy="896902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Hajj</a:t>
          </a:r>
          <a:endParaRPr lang="en-GB" sz="1800" kern="1200" dirty="0"/>
        </a:p>
      </dsp:txBody>
      <dsp:txXfrm>
        <a:off x="2188986" y="1191"/>
        <a:ext cx="1494837" cy="896902"/>
      </dsp:txXfrm>
    </dsp:sp>
    <dsp:sp modelId="{A3FFF4F4-1449-4534-9C53-1E491C5AE4E8}">
      <dsp:nvSpPr>
        <dsp:cNvPr id="0" name=""/>
        <dsp:cNvSpPr/>
      </dsp:nvSpPr>
      <dsp:spPr>
        <a:xfrm>
          <a:off x="544665" y="1047577"/>
          <a:ext cx="1494837" cy="896902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Life and Health Insurance</a:t>
          </a:r>
          <a:endParaRPr lang="en-GB" sz="1800" kern="1200" dirty="0"/>
        </a:p>
      </dsp:txBody>
      <dsp:txXfrm>
        <a:off x="544665" y="1047577"/>
        <a:ext cx="1494837" cy="896902"/>
      </dsp:txXfrm>
    </dsp:sp>
    <dsp:sp modelId="{C7DACD1C-908F-4054-BB79-BBD4547FBBBF}">
      <dsp:nvSpPr>
        <dsp:cNvPr id="0" name=""/>
        <dsp:cNvSpPr/>
      </dsp:nvSpPr>
      <dsp:spPr>
        <a:xfrm>
          <a:off x="2188986" y="1047577"/>
          <a:ext cx="1494837" cy="896902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Access Control and Loyalty Programs</a:t>
          </a:r>
          <a:endParaRPr lang="en-GB" sz="1800" kern="1200" dirty="0"/>
        </a:p>
      </dsp:txBody>
      <dsp:txXfrm>
        <a:off x="2188986" y="1047577"/>
        <a:ext cx="1494837" cy="896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D30D7-0933-4CD0-B9F3-7CB0D2E60572}">
      <dsp:nvSpPr>
        <dsp:cNvPr id="0" name=""/>
        <dsp:cNvSpPr/>
      </dsp:nvSpPr>
      <dsp:spPr>
        <a:xfrm>
          <a:off x="544665" y="1191"/>
          <a:ext cx="1494837" cy="896902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Convenience to Citizens</a:t>
          </a:r>
          <a:endParaRPr lang="en-GB" sz="1800" kern="1200" dirty="0"/>
        </a:p>
      </dsp:txBody>
      <dsp:txXfrm>
        <a:off x="544665" y="1191"/>
        <a:ext cx="1494837" cy="896902"/>
      </dsp:txXfrm>
    </dsp:sp>
    <dsp:sp modelId="{CC7BCC87-084C-4B4E-898F-71F0C6B591F1}">
      <dsp:nvSpPr>
        <dsp:cNvPr id="0" name=""/>
        <dsp:cNvSpPr/>
      </dsp:nvSpPr>
      <dsp:spPr>
        <a:xfrm>
          <a:off x="2188986" y="1191"/>
          <a:ext cx="1494837" cy="896902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Reduction in Identity Fraud</a:t>
          </a:r>
          <a:endParaRPr lang="en-GB" sz="1800" kern="1200" dirty="0"/>
        </a:p>
      </dsp:txBody>
      <dsp:txXfrm>
        <a:off x="2188986" y="1191"/>
        <a:ext cx="1494837" cy="896902"/>
      </dsp:txXfrm>
    </dsp:sp>
    <dsp:sp modelId="{A3FFF4F4-1449-4534-9C53-1E491C5AE4E8}">
      <dsp:nvSpPr>
        <dsp:cNvPr id="0" name=""/>
        <dsp:cNvSpPr/>
      </dsp:nvSpPr>
      <dsp:spPr>
        <a:xfrm>
          <a:off x="544665" y="1047577"/>
          <a:ext cx="1494837" cy="896902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Capturing of the Informal Economy</a:t>
          </a:r>
          <a:endParaRPr lang="en-GB" sz="1800" kern="1200" dirty="0"/>
        </a:p>
      </dsp:txBody>
      <dsp:txXfrm>
        <a:off x="544665" y="1047577"/>
        <a:ext cx="1494837" cy="896902"/>
      </dsp:txXfrm>
    </dsp:sp>
    <dsp:sp modelId="{C7DACD1C-908F-4054-BB79-BBD4547FBBBF}">
      <dsp:nvSpPr>
        <dsp:cNvPr id="0" name=""/>
        <dsp:cNvSpPr/>
      </dsp:nvSpPr>
      <dsp:spPr>
        <a:xfrm>
          <a:off x="2188986" y="1047577"/>
          <a:ext cx="1494837" cy="896902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Financial Inclusion</a:t>
          </a:r>
          <a:endParaRPr lang="en-GB" sz="1800" kern="1200" dirty="0"/>
        </a:p>
      </dsp:txBody>
      <dsp:txXfrm>
        <a:off x="2188986" y="1047577"/>
        <a:ext cx="1494837" cy="8969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688A6-5B3C-4FD7-A289-E868CA6A6105}">
      <dsp:nvSpPr>
        <dsp:cNvPr id="0" name=""/>
        <dsp:cNvSpPr/>
      </dsp:nvSpPr>
      <dsp:spPr>
        <a:xfrm>
          <a:off x="1341916" y="579157"/>
          <a:ext cx="3869366" cy="3869366"/>
        </a:xfrm>
        <a:prstGeom prst="blockArc">
          <a:avLst>
            <a:gd name="adj1" fmla="val 9000000"/>
            <a:gd name="adj2" fmla="val 16200000"/>
            <a:gd name="adj3" fmla="val 4635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B59A27-ACF2-47A8-B993-FAEAA6AC4429}">
      <dsp:nvSpPr>
        <dsp:cNvPr id="0" name=""/>
        <dsp:cNvSpPr/>
      </dsp:nvSpPr>
      <dsp:spPr>
        <a:xfrm>
          <a:off x="1341916" y="579157"/>
          <a:ext cx="3869366" cy="3869366"/>
        </a:xfrm>
        <a:prstGeom prst="blockArc">
          <a:avLst>
            <a:gd name="adj1" fmla="val 1800000"/>
            <a:gd name="adj2" fmla="val 9000000"/>
            <a:gd name="adj3" fmla="val 4635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F2EEC2-FE6F-478E-B90A-173275C52CEC}">
      <dsp:nvSpPr>
        <dsp:cNvPr id="0" name=""/>
        <dsp:cNvSpPr/>
      </dsp:nvSpPr>
      <dsp:spPr>
        <a:xfrm>
          <a:off x="1341916" y="579157"/>
          <a:ext cx="3869366" cy="3869366"/>
        </a:xfrm>
        <a:prstGeom prst="blockArc">
          <a:avLst>
            <a:gd name="adj1" fmla="val 16200000"/>
            <a:gd name="adj2" fmla="val 1800000"/>
            <a:gd name="adj3" fmla="val 463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A1B2BE-1257-482E-80FF-CE9CCFCB8AAD}">
      <dsp:nvSpPr>
        <dsp:cNvPr id="0" name=""/>
        <dsp:cNvSpPr/>
      </dsp:nvSpPr>
      <dsp:spPr>
        <a:xfrm>
          <a:off x="2387054" y="1624294"/>
          <a:ext cx="1779091" cy="17790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647596" y="1884836"/>
        <a:ext cx="1258007" cy="1258007"/>
      </dsp:txXfrm>
    </dsp:sp>
    <dsp:sp modelId="{9B952C53-FAA7-4E2E-9982-8EEA4F9BB46E}">
      <dsp:nvSpPr>
        <dsp:cNvPr id="0" name=""/>
        <dsp:cNvSpPr/>
      </dsp:nvSpPr>
      <dsp:spPr>
        <a:xfrm>
          <a:off x="2653918" y="1308"/>
          <a:ext cx="1245363" cy="12453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Biometric POS</a:t>
          </a:r>
          <a:endParaRPr lang="en-US" sz="1400" kern="1200" dirty="0"/>
        </a:p>
      </dsp:txBody>
      <dsp:txXfrm>
        <a:off x="2836297" y="183687"/>
        <a:ext cx="880605" cy="880605"/>
      </dsp:txXfrm>
    </dsp:sp>
    <dsp:sp modelId="{058BADF5-D915-4570-BF7F-139F23FFD3BF}">
      <dsp:nvSpPr>
        <dsp:cNvPr id="0" name=""/>
        <dsp:cNvSpPr/>
      </dsp:nvSpPr>
      <dsp:spPr>
        <a:xfrm>
          <a:off x="4290576" y="2836083"/>
          <a:ext cx="1245363" cy="1245363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Franchisee Network(s)</a:t>
          </a:r>
          <a:endParaRPr lang="en-US" sz="1400" kern="1200" dirty="0"/>
        </a:p>
      </dsp:txBody>
      <dsp:txXfrm>
        <a:off x="4472955" y="3018462"/>
        <a:ext cx="880605" cy="880605"/>
      </dsp:txXfrm>
    </dsp:sp>
    <dsp:sp modelId="{85A08C72-CBDD-448F-805D-01C466E783CB}">
      <dsp:nvSpPr>
        <dsp:cNvPr id="0" name=""/>
        <dsp:cNvSpPr/>
      </dsp:nvSpPr>
      <dsp:spPr>
        <a:xfrm>
          <a:off x="1017259" y="2836083"/>
          <a:ext cx="1245363" cy="1245363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Mobile Phones</a:t>
          </a:r>
          <a:endParaRPr lang="en-US" sz="1400" kern="1200" dirty="0"/>
        </a:p>
      </dsp:txBody>
      <dsp:txXfrm>
        <a:off x="1199638" y="3018462"/>
        <a:ext cx="880605" cy="8806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2A378-2577-49C9-9B80-5BA3E3247261}">
      <dsp:nvSpPr>
        <dsp:cNvPr id="0" name=""/>
        <dsp:cNvSpPr/>
      </dsp:nvSpPr>
      <dsp:spPr>
        <a:xfrm>
          <a:off x="558" y="180827"/>
          <a:ext cx="2176626" cy="13059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Integrated Database of Vehicles</a:t>
          </a:r>
          <a:endParaRPr lang="en-GB" sz="1400" kern="1200" dirty="0"/>
        </a:p>
      </dsp:txBody>
      <dsp:txXfrm>
        <a:off x="319317" y="372083"/>
        <a:ext cx="1539108" cy="923463"/>
      </dsp:txXfrm>
    </dsp:sp>
    <dsp:sp modelId="{D8EA7ED3-B642-427F-AB95-DD9D8D0EC23A}">
      <dsp:nvSpPr>
        <dsp:cNvPr id="0" name=""/>
        <dsp:cNvSpPr/>
      </dsp:nvSpPr>
      <dsp:spPr>
        <a:xfrm>
          <a:off x="2394847" y="180827"/>
          <a:ext cx="2176626" cy="13059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Improved License Plates and RFID Vehicle Tags</a:t>
          </a:r>
          <a:endParaRPr lang="en-GB" sz="1400" kern="1200" dirty="0"/>
        </a:p>
      </dsp:txBody>
      <dsp:txXfrm>
        <a:off x="2713606" y="372083"/>
        <a:ext cx="1539108" cy="923463"/>
      </dsp:txXfrm>
    </dsp:sp>
    <dsp:sp modelId="{E9BC0EAD-C3B2-4FFF-8EC0-6F6A4C9FB96F}">
      <dsp:nvSpPr>
        <dsp:cNvPr id="0" name=""/>
        <dsp:cNvSpPr/>
      </dsp:nvSpPr>
      <dsp:spPr>
        <a:xfrm>
          <a:off x="558" y="1704466"/>
          <a:ext cx="2176626" cy="13059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Smart Registration Books and Drivers Licenses</a:t>
          </a:r>
          <a:endParaRPr lang="en-GB" sz="1400" kern="1200" dirty="0"/>
        </a:p>
      </dsp:txBody>
      <dsp:txXfrm>
        <a:off x="319317" y="1895722"/>
        <a:ext cx="1539108" cy="923463"/>
      </dsp:txXfrm>
    </dsp:sp>
    <dsp:sp modelId="{DE7AED63-B457-4756-9887-24866C05C4D1}">
      <dsp:nvSpPr>
        <dsp:cNvPr id="0" name=""/>
        <dsp:cNvSpPr/>
      </dsp:nvSpPr>
      <dsp:spPr>
        <a:xfrm>
          <a:off x="2394847" y="1704466"/>
          <a:ext cx="2176626" cy="13059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Video Surveillance</a:t>
          </a:r>
          <a:endParaRPr lang="en-GB" sz="1400" kern="1200" dirty="0"/>
        </a:p>
      </dsp:txBody>
      <dsp:txXfrm>
        <a:off x="2713606" y="1895722"/>
        <a:ext cx="1539108" cy="923463"/>
      </dsp:txXfrm>
    </dsp:sp>
    <dsp:sp modelId="{C55323D1-BB7B-4D6E-A750-91FD479572B4}">
      <dsp:nvSpPr>
        <dsp:cNvPr id="0" name=""/>
        <dsp:cNvSpPr/>
      </dsp:nvSpPr>
      <dsp:spPr>
        <a:xfrm>
          <a:off x="558" y="3228104"/>
          <a:ext cx="2176626" cy="13059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Access Control and License Plate Recognition</a:t>
          </a:r>
          <a:endParaRPr lang="en-GB" sz="1400" kern="1200" dirty="0"/>
        </a:p>
      </dsp:txBody>
      <dsp:txXfrm>
        <a:off x="319317" y="3419360"/>
        <a:ext cx="1539108" cy="923463"/>
      </dsp:txXfrm>
    </dsp:sp>
    <dsp:sp modelId="{FDA2067D-46C8-4EBD-9303-FF6124C792B7}">
      <dsp:nvSpPr>
        <dsp:cNvPr id="0" name=""/>
        <dsp:cNvSpPr/>
      </dsp:nvSpPr>
      <dsp:spPr>
        <a:xfrm>
          <a:off x="2394847" y="3228104"/>
          <a:ext cx="2176626" cy="13059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Risk Management System and Control Centre</a:t>
          </a:r>
          <a:endParaRPr lang="en-GB" sz="1400" kern="1200" dirty="0"/>
        </a:p>
      </dsp:txBody>
      <dsp:txXfrm>
        <a:off x="2713606" y="3419360"/>
        <a:ext cx="1539108" cy="9234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6CD8C-0667-4B65-B098-D98CE68AE9B2}">
      <dsp:nvSpPr>
        <dsp:cNvPr id="0" name=""/>
        <dsp:cNvSpPr/>
      </dsp:nvSpPr>
      <dsp:spPr>
        <a:xfrm>
          <a:off x="441308" y="105930"/>
          <a:ext cx="1612712" cy="560073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74946-9391-4A38-B279-57C1CD042833}">
      <dsp:nvSpPr>
        <dsp:cNvPr id="0" name=""/>
        <dsp:cNvSpPr/>
      </dsp:nvSpPr>
      <dsp:spPr>
        <a:xfrm>
          <a:off x="1093894" y="1477361"/>
          <a:ext cx="312541" cy="200026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5A38A2-F1F0-4EB9-8FE3-50349685CB7C}">
      <dsp:nvSpPr>
        <dsp:cNvPr id="0" name=""/>
        <dsp:cNvSpPr/>
      </dsp:nvSpPr>
      <dsp:spPr>
        <a:xfrm>
          <a:off x="714376" y="1723893"/>
          <a:ext cx="1071576" cy="276370"/>
        </a:xfrm>
        <a:prstGeom prst="flowChartAlternateProcess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dirty="0" smtClean="0">
              <a:solidFill>
                <a:schemeClr val="bg1"/>
              </a:solidFill>
            </a:rPr>
            <a:t>Database</a:t>
          </a:r>
          <a:endParaRPr lang="en-GB" sz="900" b="0" kern="1200" dirty="0">
            <a:solidFill>
              <a:schemeClr val="bg1"/>
            </a:solidFill>
          </a:endParaRPr>
        </a:p>
      </dsp:txBody>
      <dsp:txXfrm>
        <a:off x="727867" y="1737384"/>
        <a:ext cx="1044594" cy="249388"/>
      </dsp:txXfrm>
    </dsp:sp>
    <dsp:sp modelId="{9215E8CF-84B8-4D80-AC54-5AD5E7419EA2}">
      <dsp:nvSpPr>
        <dsp:cNvPr id="0" name=""/>
        <dsp:cNvSpPr/>
      </dsp:nvSpPr>
      <dsp:spPr>
        <a:xfrm>
          <a:off x="1027635" y="709260"/>
          <a:ext cx="562574" cy="5625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NADRA</a:t>
          </a:r>
          <a:endParaRPr lang="en-GB" sz="800" kern="1200" dirty="0"/>
        </a:p>
      </dsp:txBody>
      <dsp:txXfrm>
        <a:off x="1110022" y="791647"/>
        <a:ext cx="397800" cy="397800"/>
      </dsp:txXfrm>
    </dsp:sp>
    <dsp:sp modelId="{3581592D-7BD8-4B61-BC01-63BF11979686}">
      <dsp:nvSpPr>
        <dsp:cNvPr id="0" name=""/>
        <dsp:cNvSpPr/>
      </dsp:nvSpPr>
      <dsp:spPr>
        <a:xfrm>
          <a:off x="625082" y="287204"/>
          <a:ext cx="562574" cy="562574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Excise</a:t>
          </a:r>
          <a:endParaRPr lang="en-GB" sz="800" kern="1200" dirty="0"/>
        </a:p>
      </dsp:txBody>
      <dsp:txXfrm>
        <a:off x="707469" y="369591"/>
        <a:ext cx="397800" cy="397800"/>
      </dsp:txXfrm>
    </dsp:sp>
    <dsp:sp modelId="{41B0A46D-6BB0-4898-A245-2628151DFB00}">
      <dsp:nvSpPr>
        <dsp:cNvPr id="0" name=""/>
        <dsp:cNvSpPr/>
      </dsp:nvSpPr>
      <dsp:spPr>
        <a:xfrm>
          <a:off x="1200158" y="151186"/>
          <a:ext cx="562574" cy="562574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Customs</a:t>
          </a:r>
          <a:endParaRPr lang="en-GB" sz="800" kern="1200" dirty="0"/>
        </a:p>
      </dsp:txBody>
      <dsp:txXfrm>
        <a:off x="1282545" y="233573"/>
        <a:ext cx="397800" cy="397800"/>
      </dsp:txXfrm>
    </dsp:sp>
    <dsp:sp modelId="{99C46D44-3007-4F06-8F38-3F10AD851F40}">
      <dsp:nvSpPr>
        <dsp:cNvPr id="0" name=""/>
        <dsp:cNvSpPr/>
      </dsp:nvSpPr>
      <dsp:spPr>
        <a:xfrm>
          <a:off x="375049" y="37171"/>
          <a:ext cx="1750231" cy="140018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346B3-8743-4DB1-9010-981C7B46DD55}">
      <dsp:nvSpPr>
        <dsp:cNvPr id="0" name=""/>
        <dsp:cNvSpPr/>
      </dsp:nvSpPr>
      <dsp:spPr>
        <a:xfrm>
          <a:off x="1341055" y="2071303"/>
          <a:ext cx="1175540" cy="11755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IBMS Central Server</a:t>
          </a:r>
          <a:endParaRPr lang="en-GB" sz="1900" kern="1200" dirty="0"/>
        </a:p>
      </dsp:txBody>
      <dsp:txXfrm>
        <a:off x="1513209" y="2243457"/>
        <a:ext cx="831232" cy="831232"/>
      </dsp:txXfrm>
    </dsp:sp>
    <dsp:sp modelId="{E67EC718-41C2-441A-96D4-0EFC03457478}">
      <dsp:nvSpPr>
        <dsp:cNvPr id="0" name=""/>
        <dsp:cNvSpPr/>
      </dsp:nvSpPr>
      <dsp:spPr>
        <a:xfrm rot="16200000">
          <a:off x="1751029" y="1866081"/>
          <a:ext cx="35559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55593" y="274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919936" y="1884617"/>
        <a:ext cx="17779" cy="17779"/>
      </dsp:txXfrm>
    </dsp:sp>
    <dsp:sp modelId="{64E368B4-EBB4-411D-A72D-7FBBF3EE433C}">
      <dsp:nvSpPr>
        <dsp:cNvPr id="0" name=""/>
        <dsp:cNvSpPr/>
      </dsp:nvSpPr>
      <dsp:spPr>
        <a:xfrm>
          <a:off x="1341055" y="540170"/>
          <a:ext cx="1175540" cy="11755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NADRA Database</a:t>
          </a:r>
          <a:endParaRPr lang="en-GB" sz="1300" kern="1200" dirty="0"/>
        </a:p>
      </dsp:txBody>
      <dsp:txXfrm>
        <a:off x="1513209" y="712324"/>
        <a:ext cx="831232" cy="831232"/>
      </dsp:txXfrm>
    </dsp:sp>
    <dsp:sp modelId="{BA209A70-0263-4D76-968E-804C6599FFA5}">
      <dsp:nvSpPr>
        <dsp:cNvPr id="0" name=""/>
        <dsp:cNvSpPr/>
      </dsp:nvSpPr>
      <dsp:spPr>
        <a:xfrm rot="19800000">
          <a:off x="2414029" y="2248864"/>
          <a:ext cx="35559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55593" y="274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82936" y="2267400"/>
        <a:ext cx="17779" cy="17779"/>
      </dsp:txXfrm>
    </dsp:sp>
    <dsp:sp modelId="{92DD3C38-A79F-44CA-B815-5711EB168E2A}">
      <dsp:nvSpPr>
        <dsp:cNvPr id="0" name=""/>
        <dsp:cNvSpPr/>
      </dsp:nvSpPr>
      <dsp:spPr>
        <a:xfrm>
          <a:off x="2667056" y="1305736"/>
          <a:ext cx="1175540" cy="1175540"/>
        </a:xfrm>
        <a:prstGeom prst="ellips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Passports Database</a:t>
          </a:r>
          <a:endParaRPr lang="en-GB" sz="1300" kern="1200" dirty="0"/>
        </a:p>
      </dsp:txBody>
      <dsp:txXfrm>
        <a:off x="2839210" y="1477890"/>
        <a:ext cx="831232" cy="831232"/>
      </dsp:txXfrm>
    </dsp:sp>
    <dsp:sp modelId="{05F8FF92-06B9-4556-9797-0D67EAE9A5D9}">
      <dsp:nvSpPr>
        <dsp:cNvPr id="0" name=""/>
        <dsp:cNvSpPr/>
      </dsp:nvSpPr>
      <dsp:spPr>
        <a:xfrm rot="1800000">
          <a:off x="2414029" y="3014431"/>
          <a:ext cx="35559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55593" y="274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82936" y="3032967"/>
        <a:ext cx="17779" cy="17779"/>
      </dsp:txXfrm>
    </dsp:sp>
    <dsp:sp modelId="{4433A19F-297E-4DF8-B6AB-04ECBAFED943}">
      <dsp:nvSpPr>
        <dsp:cNvPr id="0" name=""/>
        <dsp:cNvSpPr/>
      </dsp:nvSpPr>
      <dsp:spPr>
        <a:xfrm>
          <a:off x="2667056" y="2836870"/>
          <a:ext cx="1175540" cy="1175540"/>
        </a:xfrm>
        <a:prstGeom prst="ellips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Visa Database</a:t>
          </a:r>
          <a:endParaRPr lang="en-GB" sz="1300" kern="1200" dirty="0"/>
        </a:p>
      </dsp:txBody>
      <dsp:txXfrm>
        <a:off x="2839210" y="3009024"/>
        <a:ext cx="831232" cy="831232"/>
      </dsp:txXfrm>
    </dsp:sp>
    <dsp:sp modelId="{38A03DB6-BBDF-4551-A6E1-42462B4AD78E}">
      <dsp:nvSpPr>
        <dsp:cNvPr id="0" name=""/>
        <dsp:cNvSpPr/>
      </dsp:nvSpPr>
      <dsp:spPr>
        <a:xfrm rot="5400000">
          <a:off x="1751029" y="3397215"/>
          <a:ext cx="35559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55593" y="274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919936" y="3415751"/>
        <a:ext cx="17779" cy="17779"/>
      </dsp:txXfrm>
    </dsp:sp>
    <dsp:sp modelId="{A7D10B3D-0B73-450F-80DE-530E4DB4B736}">
      <dsp:nvSpPr>
        <dsp:cNvPr id="0" name=""/>
        <dsp:cNvSpPr/>
      </dsp:nvSpPr>
      <dsp:spPr>
        <a:xfrm>
          <a:off x="1341055" y="3602437"/>
          <a:ext cx="1175540" cy="1175540"/>
        </a:xfrm>
        <a:prstGeom prst="ellips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Exit Control Database</a:t>
          </a:r>
          <a:endParaRPr lang="en-GB" sz="1300" kern="1200" dirty="0"/>
        </a:p>
      </dsp:txBody>
      <dsp:txXfrm>
        <a:off x="1513209" y="3774591"/>
        <a:ext cx="831232" cy="831232"/>
      </dsp:txXfrm>
    </dsp:sp>
    <dsp:sp modelId="{950106EE-039F-4A79-8580-F44DFEE12408}">
      <dsp:nvSpPr>
        <dsp:cNvPr id="0" name=""/>
        <dsp:cNvSpPr/>
      </dsp:nvSpPr>
      <dsp:spPr>
        <a:xfrm rot="9000000">
          <a:off x="1088028" y="3014431"/>
          <a:ext cx="35559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55593" y="274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256935" y="3032967"/>
        <a:ext cx="17779" cy="17779"/>
      </dsp:txXfrm>
    </dsp:sp>
    <dsp:sp modelId="{B4ED12C6-BE26-4001-9477-DA14FE4C3DB2}">
      <dsp:nvSpPr>
        <dsp:cNvPr id="0" name=""/>
        <dsp:cNvSpPr/>
      </dsp:nvSpPr>
      <dsp:spPr>
        <a:xfrm>
          <a:off x="15055" y="2836870"/>
          <a:ext cx="1175540" cy="1175540"/>
        </a:xfrm>
        <a:prstGeom prst="ellips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ASF Surveillance Feeds</a:t>
          </a:r>
          <a:endParaRPr lang="en-GB" sz="1300" kern="1200" dirty="0"/>
        </a:p>
      </dsp:txBody>
      <dsp:txXfrm>
        <a:off x="187209" y="3009024"/>
        <a:ext cx="831232" cy="831232"/>
      </dsp:txXfrm>
    </dsp:sp>
    <dsp:sp modelId="{65754ED9-40EC-4749-BAF2-324002AEAB9B}">
      <dsp:nvSpPr>
        <dsp:cNvPr id="0" name=""/>
        <dsp:cNvSpPr/>
      </dsp:nvSpPr>
      <dsp:spPr>
        <a:xfrm rot="12600000">
          <a:off x="1088028" y="2248864"/>
          <a:ext cx="35559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55593" y="274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256935" y="2267400"/>
        <a:ext cx="17779" cy="17779"/>
      </dsp:txXfrm>
    </dsp:sp>
    <dsp:sp modelId="{854F8839-9EF2-4FA7-9D91-9F3C2BFA2070}">
      <dsp:nvSpPr>
        <dsp:cNvPr id="0" name=""/>
        <dsp:cNvSpPr/>
      </dsp:nvSpPr>
      <dsp:spPr>
        <a:xfrm>
          <a:off x="15055" y="1305736"/>
          <a:ext cx="1175540" cy="1175540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Advance Passenger Information (SITA)</a:t>
          </a:r>
          <a:endParaRPr lang="en-GB" sz="1300" kern="1200" dirty="0"/>
        </a:p>
      </dsp:txBody>
      <dsp:txXfrm>
        <a:off x="187209" y="1477890"/>
        <a:ext cx="831232" cy="8312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D4A8F-6816-4F67-AA3C-09C19BAE6697}">
      <dsp:nvSpPr>
        <dsp:cNvPr id="0" name=""/>
        <dsp:cNvSpPr/>
      </dsp:nvSpPr>
      <dsp:spPr>
        <a:xfrm>
          <a:off x="0" y="81317"/>
          <a:ext cx="7086599" cy="1034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Income support to the poorest population of Pakistan</a:t>
          </a:r>
          <a:endParaRPr lang="en-US" sz="2600" kern="1200" dirty="0"/>
        </a:p>
      </dsp:txBody>
      <dsp:txXfrm>
        <a:off x="50489" y="131806"/>
        <a:ext cx="6985621" cy="933302"/>
      </dsp:txXfrm>
    </dsp:sp>
    <dsp:sp modelId="{4BBC31CD-A9B8-4478-AD81-96C3029FF739}">
      <dsp:nvSpPr>
        <dsp:cNvPr id="0" name=""/>
        <dsp:cNvSpPr/>
      </dsp:nvSpPr>
      <dsp:spPr>
        <a:xfrm>
          <a:off x="0" y="1190477"/>
          <a:ext cx="7086599" cy="103428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4.3 Million beneficiary forms received from elected representatives</a:t>
          </a:r>
          <a:endParaRPr lang="en-US" sz="2600" kern="1200" dirty="0"/>
        </a:p>
      </dsp:txBody>
      <dsp:txXfrm>
        <a:off x="50489" y="1240966"/>
        <a:ext cx="6985621" cy="933302"/>
      </dsp:txXfrm>
    </dsp:sp>
    <dsp:sp modelId="{2CA9DA63-215F-4709-BB6C-0FEDDFD6719C}">
      <dsp:nvSpPr>
        <dsp:cNvPr id="0" name=""/>
        <dsp:cNvSpPr/>
      </dsp:nvSpPr>
      <dsp:spPr>
        <a:xfrm>
          <a:off x="0" y="2299637"/>
          <a:ext cx="7086599" cy="103428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NADRA’s database used to validate the eligibility of nominated beneficiaries</a:t>
          </a:r>
          <a:endParaRPr lang="en-US" sz="2600" kern="1200" dirty="0"/>
        </a:p>
      </dsp:txBody>
      <dsp:txXfrm>
        <a:off x="50489" y="2350126"/>
        <a:ext cx="6985621" cy="933302"/>
      </dsp:txXfrm>
    </dsp:sp>
    <dsp:sp modelId="{E7284E7C-F713-4AEA-9340-27229EF0F2F1}">
      <dsp:nvSpPr>
        <dsp:cNvPr id="0" name=""/>
        <dsp:cNvSpPr/>
      </dsp:nvSpPr>
      <dsp:spPr>
        <a:xfrm>
          <a:off x="0" y="3408798"/>
          <a:ext cx="7086599" cy="103428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2.3 Million determined eligible</a:t>
          </a:r>
          <a:endParaRPr lang="en-GB" sz="2600" kern="1200" dirty="0"/>
        </a:p>
      </dsp:txBody>
      <dsp:txXfrm>
        <a:off x="50489" y="3459287"/>
        <a:ext cx="6985621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3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6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7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D1CD9-BF31-4F77-947D-9DC72CAA9614}" type="datetimeFigureOut">
              <a:rPr lang="en-US" smtClean="0"/>
              <a:pPr/>
              <a:t>9/27/2010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196F0-D941-4FA7-8660-53D3D61C1E2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54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96F0-D941-4FA7-8660-53D3D61C1E2E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96F0-D941-4FA7-8660-53D3D61C1E2E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96F0-D941-4FA7-8660-53D3D61C1E2E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2009, Government of Pakistan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357818" y="571503"/>
            <a:ext cx="3143243" cy="785795"/>
          </a:xfrm>
        </p:spPr>
        <p:txBody>
          <a:bodyPr>
            <a:normAutofit/>
          </a:bodyPr>
          <a:lstStyle>
            <a:lvl1pPr algn="r">
              <a:buNone/>
              <a:defRPr sz="1400"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143000" y="4000504"/>
            <a:ext cx="6929438" cy="1785950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effectLst>
                  <a:outerShdw blurRad="63500" dist="38100" dir="2700000" algn="tl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2910" y="571480"/>
            <a:ext cx="3143243" cy="78579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>
              <a:buNone/>
              <a:defRPr sz="1800" b="1" cap="none" spc="0" baseline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0015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2009, Government of Pakistan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356350"/>
            <a:ext cx="1685908" cy="365125"/>
          </a:xfrm>
          <a:prstGeom prst="rect">
            <a:avLst/>
          </a:prstGeom>
        </p:spPr>
        <p:txBody>
          <a:bodyPr/>
          <a:lstStyle/>
          <a:p>
            <a:fld id="{1F709FE5-CF64-4FB9-8B09-F291BB529CD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0015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2009, Government of Pakistan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356350"/>
            <a:ext cx="1685908" cy="365125"/>
          </a:xfrm>
          <a:prstGeom prst="rect">
            <a:avLst/>
          </a:prstGeom>
        </p:spPr>
        <p:txBody>
          <a:bodyPr/>
          <a:lstStyle/>
          <a:p>
            <a:fld id="{1F709FE5-CF64-4FB9-8B09-F291BB529CD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0015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2009, Government of Pakistan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356350"/>
            <a:ext cx="1685908" cy="365125"/>
          </a:xfrm>
          <a:prstGeom prst="rect">
            <a:avLst/>
          </a:prstGeom>
        </p:spPr>
        <p:txBody>
          <a:bodyPr/>
          <a:lstStyle/>
          <a:p>
            <a:fld id="{1F709FE5-CF64-4FB9-8B09-F291BB529C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2452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0015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356350"/>
            <a:ext cx="1685908" cy="365125"/>
          </a:xfrm>
          <a:prstGeom prst="rect">
            <a:avLst/>
          </a:prstGeom>
        </p:spPr>
        <p:txBody>
          <a:bodyPr/>
          <a:lstStyle/>
          <a:p>
            <a:fld id="{1F709FE5-CF64-4FB9-8B09-F291BB529C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9090" y="1005864"/>
            <a:ext cx="8229600" cy="422872"/>
          </a:xfrm>
          <a:prstGeom prst="rect">
            <a:avLst/>
          </a:prstGeom>
          <a:gradFill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0063" y="1000125"/>
            <a:ext cx="8143875" cy="428625"/>
          </a:xfrm>
        </p:spPr>
        <p:txBody>
          <a:bodyPr tIns="0" bIns="0">
            <a:normAutofit/>
          </a:bodyPr>
          <a:lstStyle>
            <a:lvl1pPr algn="ctr">
              <a:buNone/>
              <a:defRPr lang="en-GB" sz="18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2400" b="1" dirty="0" smtClean="0">
                <a:solidFill>
                  <a:schemeClr val="bg1"/>
                </a:solidFill>
              </a:rPr>
              <a:t>Click to add subtitle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69214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0015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356350"/>
            <a:ext cx="1685908" cy="365125"/>
          </a:xfrm>
          <a:prstGeom prst="rect">
            <a:avLst/>
          </a:prstGeom>
        </p:spPr>
        <p:txBody>
          <a:bodyPr/>
          <a:lstStyle/>
          <a:p>
            <a:fld id="{1F709FE5-CF64-4FB9-8B09-F291BB529CD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0015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2009, Government of Pakistan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0892" y="6356350"/>
            <a:ext cx="1685908" cy="365125"/>
          </a:xfrm>
          <a:prstGeom prst="rect">
            <a:avLst/>
          </a:prstGeom>
        </p:spPr>
        <p:txBody>
          <a:bodyPr/>
          <a:lstStyle/>
          <a:p>
            <a:fld id="{1F709FE5-CF64-4FB9-8B09-F291BB529CD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0015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2009, Government of Pakistan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00892" y="6356350"/>
            <a:ext cx="1685908" cy="365125"/>
          </a:xfrm>
          <a:prstGeom prst="rect">
            <a:avLst/>
          </a:prstGeom>
        </p:spPr>
        <p:txBody>
          <a:bodyPr/>
          <a:lstStyle/>
          <a:p>
            <a:fld id="{1F709FE5-CF64-4FB9-8B09-F291BB529CD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0015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2009, Government of Pakistan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0892" y="6356350"/>
            <a:ext cx="1685908" cy="365125"/>
          </a:xfrm>
          <a:prstGeom prst="rect">
            <a:avLst/>
          </a:prstGeom>
        </p:spPr>
        <p:txBody>
          <a:bodyPr/>
          <a:lstStyle/>
          <a:p>
            <a:fld id="{1F709FE5-CF64-4FB9-8B09-F291BB529CD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0015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2009, Government of Pakistan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0892" y="6356350"/>
            <a:ext cx="1685908" cy="365125"/>
          </a:xfrm>
          <a:prstGeom prst="rect">
            <a:avLst/>
          </a:prstGeom>
        </p:spPr>
        <p:txBody>
          <a:bodyPr/>
          <a:lstStyle/>
          <a:p>
            <a:fld id="{1F709FE5-CF64-4FB9-8B09-F291BB529CD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0015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2009, Government of Pakistan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0892" y="6356350"/>
            <a:ext cx="1685908" cy="365125"/>
          </a:xfrm>
          <a:prstGeom prst="rect">
            <a:avLst/>
          </a:prstGeom>
        </p:spPr>
        <p:txBody>
          <a:bodyPr/>
          <a:lstStyle/>
          <a:p>
            <a:fld id="{1F709FE5-CF64-4FB9-8B09-F291BB529CD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0015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2009, Government of Pakistan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0892" y="6356350"/>
            <a:ext cx="1685908" cy="365125"/>
          </a:xfrm>
          <a:prstGeom prst="rect">
            <a:avLst/>
          </a:prstGeom>
        </p:spPr>
        <p:txBody>
          <a:bodyPr/>
          <a:lstStyle/>
          <a:p>
            <a:fld id="{1F709FE5-CF64-4FB9-8B09-F291BB529CD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372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(c) 2008, Government of Pakistan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ransition>
    <p:fad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1.gif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4.jpeg"/><Relationship Id="rId7" Type="http://schemas.openxmlformats.org/officeDocument/2006/relationships/diagramLayout" Target="../diagrams/layout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microsoft.com/office/2007/relationships/diagramDrawing" Target="../diagrams/drawing5.xml"/><Relationship Id="rId4" Type="http://schemas.openxmlformats.org/officeDocument/2006/relationships/image" Target="../media/image11.gif"/><Relationship Id="rId9" Type="http://schemas.openxmlformats.org/officeDocument/2006/relationships/diagramColors" Target="../diagrams/colors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QuickStyle" Target="../diagrams/quickStyle7.xml"/><Relationship Id="rId18" Type="http://schemas.openxmlformats.org/officeDocument/2006/relationships/image" Target="../media/image37.jpeg"/><Relationship Id="rId3" Type="http://schemas.openxmlformats.org/officeDocument/2006/relationships/image" Target="../media/image32.png"/><Relationship Id="rId21" Type="http://schemas.openxmlformats.org/officeDocument/2006/relationships/image" Target="../media/image40.jpeg"/><Relationship Id="rId7" Type="http://schemas.openxmlformats.org/officeDocument/2006/relationships/diagramLayout" Target="../diagrams/layout6.xml"/><Relationship Id="rId12" Type="http://schemas.openxmlformats.org/officeDocument/2006/relationships/diagramLayout" Target="../diagrams/layout7.xml"/><Relationship Id="rId17" Type="http://schemas.openxmlformats.org/officeDocument/2006/relationships/image" Target="../media/image36.jpeg"/><Relationship Id="rId2" Type="http://schemas.openxmlformats.org/officeDocument/2006/relationships/image" Target="../media/image31.jpeg"/><Relationship Id="rId16" Type="http://schemas.openxmlformats.org/officeDocument/2006/relationships/image" Target="../media/image35.pn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diagramData" Target="../diagrams/data7.xml"/><Relationship Id="rId5" Type="http://schemas.openxmlformats.org/officeDocument/2006/relationships/image" Target="../media/image34.png"/><Relationship Id="rId15" Type="http://schemas.microsoft.com/office/2007/relationships/diagramDrawing" Target="../diagrams/drawing7.xml"/><Relationship Id="rId10" Type="http://schemas.microsoft.com/office/2007/relationships/diagramDrawing" Target="../diagrams/drawing6.xml"/><Relationship Id="rId19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diagramColors" Target="../diagrams/colors6.xml"/><Relationship Id="rId14" Type="http://schemas.openxmlformats.org/officeDocument/2006/relationships/diagramColors" Target="../diagrams/colors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Naveed%20Asghar\Local%20Settings\Temporary%20Internet%20Files\Content.IE5\8W7XEI4G\image%5b86%5d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7.jpeg"/><Relationship Id="rId4" Type="http://schemas.openxmlformats.org/officeDocument/2006/relationships/image" Target="../media/image1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</a:t>
            </a:r>
            <a:r>
              <a:rPr lang="en-GB" smtClean="0"/>
              <a:t>) 2010, </a:t>
            </a:r>
            <a:r>
              <a:rPr lang="en-GB" dirty="0" smtClean="0"/>
              <a:t>Government of Pakistan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Identity Management Conference, </a:t>
            </a:r>
            <a:r>
              <a:rPr lang="en-GB" dirty="0" err="1" smtClean="0"/>
              <a:t>Wahington</a:t>
            </a:r>
            <a:r>
              <a:rPr lang="en-GB" dirty="0" smtClean="0"/>
              <a:t> D.C.</a:t>
            </a:r>
          </a:p>
          <a:p>
            <a:r>
              <a:rPr lang="en-GB" dirty="0" smtClean="0"/>
              <a:t>September 27, 2010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Muhammad Tariq Malik</a:t>
            </a:r>
            <a:endPara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Deputy Chairman </a:t>
            </a:r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NADRA</a:t>
            </a:r>
          </a:p>
          <a:p>
            <a:endPara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Government of Pakistan</a:t>
            </a:r>
          </a:p>
          <a:p>
            <a:r>
              <a:rPr lang="en-GB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NADRA Headquarters, Islamabad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0" y="3018175"/>
            <a:ext cx="9144000" cy="5673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National Database and Registration</a:t>
            </a:r>
            <a:r>
              <a:rPr kumimoji="0" lang="en-GB" sz="20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Authority</a:t>
            </a:r>
            <a:endParaRPr kumimoji="0" lang="en-GB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121444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en-GB" sz="3600" dirty="0" smtClean="0"/>
              <a:t>National Identity Management in Pakistan</a:t>
            </a:r>
            <a:endParaRPr lang="en-GB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Projects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11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Projects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094839"/>
              </p:ext>
            </p:extLst>
          </p:nvPr>
        </p:nvGraphicFramePr>
        <p:xfrm>
          <a:off x="457200" y="1371600"/>
          <a:ext cx="8229600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30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cards and the national database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(c) 2010, Government of Pakistan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12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 Cards through Times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786" y="6215082"/>
            <a:ext cx="2895600" cy="365125"/>
          </a:xfrm>
        </p:spPr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pic>
        <p:nvPicPr>
          <p:cNvPr id="7" name="Picture 2" descr="\\10.10.130.18\Common\Temporary Shared Folder\CTO\NIC 1 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571612"/>
            <a:ext cx="3500462" cy="2357454"/>
          </a:xfrm>
          <a:prstGeom prst="roundRect">
            <a:avLst>
              <a:gd name="adj" fmla="val 5468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\\10.10.130.18\Common\Temporary Shared Folder\CTO\old-id-car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3286147" cy="2428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3571868" y="2643182"/>
            <a:ext cx="1643074" cy="57150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14"/>
          <p:cNvGrpSpPr/>
          <p:nvPr/>
        </p:nvGrpSpPr>
        <p:grpSpPr>
          <a:xfrm>
            <a:off x="4958686" y="4429132"/>
            <a:ext cx="3500462" cy="2214578"/>
            <a:chOff x="3436105" y="1981200"/>
            <a:chExt cx="5350737" cy="3376626"/>
          </a:xfrm>
        </p:grpSpPr>
        <p:pic>
          <p:nvPicPr>
            <p:cNvPr id="11" name="Picture 2" descr="\\10.10.130.18\Common\Temporary Shared Folder\CTO\ID-card-chip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36105" y="1981200"/>
              <a:ext cx="5350737" cy="3376626"/>
            </a:xfrm>
            <a:prstGeom prst="roundRect">
              <a:avLst>
                <a:gd name="adj" fmla="val 684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11" descr="barcode2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932" y="3995750"/>
              <a:ext cx="1219200" cy="1219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3" name="Right Arrow 12"/>
          <p:cNvSpPr/>
          <p:nvPr/>
        </p:nvSpPr>
        <p:spPr>
          <a:xfrm rot="5400000">
            <a:off x="6215074" y="3929066"/>
            <a:ext cx="1143008" cy="57150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971800" y="3810000"/>
            <a:ext cx="809644" cy="3238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1973</a:t>
            </a:r>
            <a:endParaRPr lang="en-GB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7467600" y="3810000"/>
            <a:ext cx="809644" cy="3238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2002</a:t>
            </a:r>
            <a:endParaRPr lang="en-GB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7467600" y="6422066"/>
            <a:ext cx="809644" cy="3238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2010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9882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NADRA’s Products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\\10.10.130.18\Common\Temporary Shared Folder\CTO\NIC 1 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0" y="1803629"/>
            <a:ext cx="2543172" cy="1676182"/>
          </a:xfrm>
          <a:prstGeom prst="roundRect">
            <a:avLst>
              <a:gd name="adj" fmla="val 48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\\10.10.130.18\Common\Temporary Shared Folder\CTO\NIC 1 c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00" y="1803629"/>
            <a:ext cx="2543172" cy="1676182"/>
          </a:xfrm>
          <a:prstGeom prst="roundRect">
            <a:avLst>
              <a:gd name="adj" fmla="val 41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\\10.10.130.18\Common\Temporary Shared Folder\CTO\NIC 1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" y="4114800"/>
            <a:ext cx="2543172" cy="1676182"/>
          </a:xfrm>
          <a:prstGeom prst="roundRect">
            <a:avLst>
              <a:gd name="adj" fmla="val 34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732407" y="3158140"/>
            <a:ext cx="1785950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Identity Cards for Overseas Pakistanis</a:t>
            </a:r>
            <a:br>
              <a:rPr lang="en-GB" sz="1400" dirty="0" smtClean="0"/>
            </a:br>
            <a:r>
              <a:rPr lang="en-GB" sz="1400" b="1" dirty="0"/>
              <a:t>4</a:t>
            </a:r>
            <a:r>
              <a:rPr lang="en-GB" sz="1400" b="1" dirty="0" smtClean="0"/>
              <a:t> Million</a:t>
            </a:r>
            <a:endParaRPr lang="en-GB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906587" y="3158140"/>
            <a:ext cx="1785950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National Identity Cards</a:t>
            </a:r>
            <a:br>
              <a:rPr lang="en-GB" sz="1400" dirty="0" smtClean="0"/>
            </a:br>
            <a:r>
              <a:rPr lang="en-GB" sz="1400" b="1" dirty="0" smtClean="0"/>
              <a:t>81 Million</a:t>
            </a:r>
            <a:endParaRPr lang="en-GB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906587" y="5438566"/>
            <a:ext cx="1785950" cy="704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Pakistan Origin Cards</a:t>
            </a:r>
            <a:br>
              <a:rPr lang="en-GB" sz="1400" dirty="0" smtClean="0"/>
            </a:br>
            <a:r>
              <a:rPr lang="en-GB" sz="1400" b="1" dirty="0" smtClean="0"/>
              <a:t>100,000</a:t>
            </a:r>
            <a:endParaRPr lang="en-GB" sz="1400" b="1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(c) 2010, Government of Pakistan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\\10.10.130.18\Common\Temporary Shared Folder\CTO\NIC 1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166578"/>
            <a:ext cx="2543172" cy="1598022"/>
          </a:xfrm>
          <a:prstGeom prst="roundRect">
            <a:avLst>
              <a:gd name="adj" fmla="val 34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3807611" y="5442044"/>
            <a:ext cx="1785950" cy="7013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IDs for Citizens with Special Needs</a:t>
            </a:r>
            <a:br>
              <a:rPr lang="en-GB" sz="1400" dirty="0" smtClean="0"/>
            </a:br>
            <a:r>
              <a:rPr lang="en-GB" sz="1400" b="1" dirty="0" smtClean="0"/>
              <a:t>67</a:t>
            </a:r>
            <a:r>
              <a:rPr lang="en-GB" sz="1400" b="1" dirty="0" smtClean="0"/>
              <a:t>,000</a:t>
            </a:r>
            <a:endParaRPr lang="en-GB" sz="1400" b="1" dirty="0"/>
          </a:p>
        </p:txBody>
      </p:sp>
      <p:pic>
        <p:nvPicPr>
          <p:cNvPr id="15" name="Picture 10" descr="\\10.10.130.18\Common\Temporary Shared Folder\CTO\professional-03-03-2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93" y="1803629"/>
            <a:ext cx="2530881" cy="1711701"/>
          </a:xfrm>
          <a:prstGeom prst="roundRect">
            <a:avLst>
              <a:gd name="adj" fmla="val 405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6553200" y="3171820"/>
            <a:ext cx="1785950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Drivers Licenses</a:t>
            </a:r>
          </a:p>
          <a:p>
            <a:pPr algn="ctr"/>
            <a:r>
              <a:rPr lang="en-GB" sz="1400" b="1" dirty="0" smtClean="0"/>
              <a:t> 600,000</a:t>
            </a:r>
            <a:endParaRPr lang="en-GB" sz="1400" b="1" dirty="0"/>
          </a:p>
        </p:txBody>
      </p:sp>
      <p:pic>
        <p:nvPicPr>
          <p:cNvPr id="17" name="Picture 16" descr="benazir-card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89" y="4167403"/>
            <a:ext cx="2543172" cy="1598022"/>
          </a:xfrm>
          <a:prstGeom prst="roundRect">
            <a:avLst>
              <a:gd name="adj" fmla="val 47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6596050" y="5470846"/>
            <a:ext cx="1785950" cy="7013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Social Support Cards</a:t>
            </a:r>
          </a:p>
          <a:p>
            <a:pPr algn="ctr"/>
            <a:r>
              <a:rPr lang="en-GB" sz="1400" b="1" dirty="0" smtClean="0"/>
              <a:t>400,000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210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NADRA’s Products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Passports</a:t>
            </a:r>
            <a:endParaRPr lang="en-GB" dirty="0"/>
          </a:p>
        </p:txBody>
      </p:sp>
      <p:pic>
        <p:nvPicPr>
          <p:cNvPr id="6" name="Picture 2" descr="\\10.10.130.18\Common\Temporary Shared Folder\CTO\passpor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643182"/>
            <a:ext cx="3786289" cy="24288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\\10.10.130.18\Common\Temporary Shared Folder\CTO\datapage-new-kenya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643181"/>
            <a:ext cx="3429024" cy="24145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857356" y="4857760"/>
            <a:ext cx="178595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Pakistan Passports</a:t>
            </a:r>
          </a:p>
          <a:p>
            <a:pPr algn="ctr"/>
            <a:r>
              <a:rPr lang="en-GB" sz="1400" b="1" dirty="0" smtClean="0"/>
              <a:t>10 Million</a:t>
            </a:r>
            <a:endParaRPr lang="en-GB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5786446" y="4857760"/>
            <a:ext cx="178595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Kenyan Passports</a:t>
            </a:r>
          </a:p>
          <a:p>
            <a:pPr algn="ctr"/>
            <a:r>
              <a:rPr lang="en-GB" sz="1400" b="1" dirty="0" smtClean="0"/>
              <a:t>200,000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5893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NADRA’s Products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Civil Registration Documents</a:t>
            </a:r>
            <a:endParaRPr lang="en-GB" dirty="0"/>
          </a:p>
        </p:txBody>
      </p:sp>
      <p:pic>
        <p:nvPicPr>
          <p:cNvPr id="6" name="Picture 3" descr="C:\Users\mobin\Desktop\CTO\FR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8" y="1837053"/>
            <a:ext cx="2571768" cy="35369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mobin\Desktop\CTO\CR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87" y="1826870"/>
            <a:ext cx="2587266" cy="35582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C:\Users\mobin\Desktop\CTO\death-certificat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15" y="1813222"/>
            <a:ext cx="2428893" cy="3571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70872" y="5599436"/>
            <a:ext cx="178595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Family Registration Certificates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3772534" y="5599436"/>
            <a:ext cx="178595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Children Registration Certificates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6630054" y="5599436"/>
            <a:ext cx="178595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Birth and Death Certificates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46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525128" y="1595422"/>
            <a:ext cx="3714776" cy="2214578"/>
            <a:chOff x="3436105" y="1981200"/>
            <a:chExt cx="5350737" cy="3376626"/>
          </a:xfrm>
        </p:grpSpPr>
        <p:pic>
          <p:nvPicPr>
            <p:cNvPr id="16" name="Picture 2" descr="\\10.10.130.18\Common\Temporary Shared Folder\CTO\ID-card-chip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36105" y="1981200"/>
              <a:ext cx="5350737" cy="3376626"/>
            </a:xfrm>
            <a:prstGeom prst="roundRect">
              <a:avLst>
                <a:gd name="adj" fmla="val 684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Picture 16" descr="barcode2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932" y="3995750"/>
              <a:ext cx="1219200" cy="1219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National Identity Cards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Diagram 6"/>
          <p:cNvGraphicFramePr/>
          <p:nvPr/>
        </p:nvGraphicFramePr>
        <p:xfrm>
          <a:off x="241578" y="4483724"/>
          <a:ext cx="4228490" cy="194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Down Arrow 7"/>
          <p:cNvSpPr/>
          <p:nvPr/>
        </p:nvSpPr>
        <p:spPr>
          <a:xfrm>
            <a:off x="1285852" y="3661016"/>
            <a:ext cx="2156788" cy="915046"/>
          </a:xfrm>
          <a:prstGeom prst="downArrow">
            <a:avLst>
              <a:gd name="adj1" fmla="val 69048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Services for Everyone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00694" y="2000240"/>
            <a:ext cx="1285884" cy="1143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Card Security through Digital Certificates </a:t>
            </a:r>
            <a:endParaRPr lang="en-GB" sz="1600" dirty="0"/>
          </a:p>
        </p:txBody>
      </p:sp>
      <p:sp>
        <p:nvSpPr>
          <p:cNvPr id="10" name="Right Arrow 9"/>
          <p:cNvSpPr/>
          <p:nvPr/>
        </p:nvSpPr>
        <p:spPr>
          <a:xfrm>
            <a:off x="4000496" y="1785926"/>
            <a:ext cx="1643074" cy="135732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Higher Security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929454" y="2000240"/>
            <a:ext cx="1285884" cy="1143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Owner Security through Biometrics</a:t>
            </a:r>
            <a:endParaRPr lang="en-GB" sz="1600" dirty="0"/>
          </a:p>
        </p:txBody>
      </p:sp>
      <p:sp>
        <p:nvSpPr>
          <p:cNvPr id="12" name="Right Arrow 11"/>
          <p:cNvSpPr/>
          <p:nvPr/>
        </p:nvSpPr>
        <p:spPr>
          <a:xfrm>
            <a:off x="4071934" y="4371342"/>
            <a:ext cx="928694" cy="200026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4772666" y="4429132"/>
          <a:ext cx="4228490" cy="194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6393669" y="2821777"/>
            <a:ext cx="928694" cy="200026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0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842448" y="936008"/>
            <a:ext cx="5589896" cy="5478440"/>
          </a:xfrm>
          <a:prstGeom prst="ellipse">
            <a:avLst/>
          </a:prstGeom>
          <a:ln w="38100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304" y="3451965"/>
            <a:ext cx="838200" cy="81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11"/>
          <p:cNvGrpSpPr/>
          <p:nvPr/>
        </p:nvGrpSpPr>
        <p:grpSpPr>
          <a:xfrm>
            <a:off x="3048000" y="3352800"/>
            <a:ext cx="506104" cy="887104"/>
            <a:chOff x="6225515" y="3726875"/>
            <a:chExt cx="1654496" cy="3048000"/>
          </a:xfrm>
        </p:grpSpPr>
        <p:pic>
          <p:nvPicPr>
            <p:cNvPr id="25" name="Picture 24" descr="nokia e71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25515" y="3726875"/>
              <a:ext cx="1654496" cy="30480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6412675" y="4279075"/>
              <a:ext cx="1295400" cy="914400"/>
            </a:xfrm>
            <a:prstGeom prst="rect">
              <a:avLst/>
            </a:prstGeom>
            <a:solidFill>
              <a:schemeClr val="bg1">
                <a:lumMod val="5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500" b="1" dirty="0" smtClean="0"/>
                <a:t>Balance: Rs.1,000</a:t>
              </a:r>
              <a:endParaRPr lang="en-GB" sz="500" b="1" dirty="0"/>
            </a:p>
          </p:txBody>
        </p:sp>
        <p:pic>
          <p:nvPicPr>
            <p:cNvPr id="27" name="Picture 26" descr="barcode2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4558746"/>
              <a:ext cx="565657" cy="5466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8" name="Picture 27" descr="bio93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75764"/>
            <a:ext cx="990600" cy="7198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Delivery Strategy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2895600" cy="365125"/>
          </a:xfrm>
        </p:spPr>
        <p:txBody>
          <a:bodyPr/>
          <a:lstStyle/>
          <a:p>
            <a:r>
              <a:rPr lang="en-GB" smtClean="0"/>
              <a:t>(c) 2010, Government of Pakistan</a:t>
            </a:r>
            <a:endParaRPr lang="en-GB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1371600" y="1219200"/>
          <a:ext cx="65532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1" name="Group 36"/>
          <p:cNvGrpSpPr/>
          <p:nvPr/>
        </p:nvGrpSpPr>
        <p:grpSpPr>
          <a:xfrm>
            <a:off x="4038600" y="3352800"/>
            <a:ext cx="1219200" cy="762000"/>
            <a:chOff x="6713248" y="1786388"/>
            <a:chExt cx="2150135" cy="1356860"/>
          </a:xfrm>
        </p:grpSpPr>
        <p:pic>
          <p:nvPicPr>
            <p:cNvPr id="22" name="Picture 2" descr="\\10.10.130.18\Common\Temporary Shared Folder\CTO\ID-card-chip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13248" y="1786388"/>
              <a:ext cx="2150135" cy="1356860"/>
            </a:xfrm>
            <a:prstGeom prst="roundRect">
              <a:avLst>
                <a:gd name="adj" fmla="val 684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Picture 22" descr="barcode2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168" y="2571744"/>
              <a:ext cx="489922" cy="4899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4" name="Up Arrow 33"/>
          <p:cNvSpPr/>
          <p:nvPr/>
        </p:nvSpPr>
        <p:spPr>
          <a:xfrm rot="17923108">
            <a:off x="2109734" y="1795163"/>
            <a:ext cx="381000" cy="882927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8443052">
            <a:off x="5951462" y="5507257"/>
            <a:ext cx="381000" cy="882927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3884382">
            <a:off x="6888032" y="2060459"/>
            <a:ext cx="381000" cy="882927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620000" y="1828800"/>
            <a:ext cx="1295400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705600" y="5791200"/>
            <a:ext cx="1295400" cy="838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Insurance, and other services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57200" y="1676400"/>
            <a:ext cx="1295400" cy="838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Services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57200" y="4648200"/>
            <a:ext cx="1371600" cy="838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Government Services</a:t>
            </a:r>
            <a:endParaRPr lang="en-US" dirty="0"/>
          </a:p>
        </p:txBody>
      </p:sp>
      <p:sp>
        <p:nvSpPr>
          <p:cNvPr id="42" name="Up Arrow 41"/>
          <p:cNvSpPr/>
          <p:nvPr/>
        </p:nvSpPr>
        <p:spPr>
          <a:xfrm rot="15215543">
            <a:off x="1810796" y="3828379"/>
            <a:ext cx="381000" cy="882927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Benefits to citizens and the state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(c) 2010, Government of Pakistan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71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Brief History of National Identification in Pakistan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1717344" y="4569728"/>
            <a:ext cx="7807656" cy="609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nut 7"/>
          <p:cNvSpPr/>
          <p:nvPr/>
        </p:nvSpPr>
        <p:spPr>
          <a:xfrm>
            <a:off x="3622344" y="4569728"/>
            <a:ext cx="609600" cy="609600"/>
          </a:xfrm>
          <a:prstGeom prst="don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Line Callout 3 (Accent Bar) 6"/>
          <p:cNvSpPr/>
          <p:nvPr/>
        </p:nvSpPr>
        <p:spPr>
          <a:xfrm>
            <a:off x="2784144" y="1902728"/>
            <a:ext cx="2209800" cy="160020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6481"/>
              <a:gd name="adj8" fmla="val 5203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First </a:t>
            </a:r>
            <a:r>
              <a:rPr lang="en-US" dirty="0"/>
              <a:t>s</a:t>
            </a:r>
            <a:r>
              <a:rPr lang="en-US" dirty="0" smtClean="0"/>
              <a:t>ystem of Identity Cards introduced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Paper-based and manual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40320" y="5257800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1973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5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Citizens and the State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3741553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62000" y="2362200"/>
            <a:ext cx="2057400" cy="2708434"/>
            <a:chOff x="762000" y="1557456"/>
            <a:chExt cx="2057400" cy="2708434"/>
          </a:xfrm>
        </p:grpSpPr>
        <p:sp>
          <p:nvSpPr>
            <p:cNvPr id="8" name="Oval 7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  <a:endParaRPr lang="en-US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3416" y="2666897"/>
              <a:ext cx="1931160" cy="79462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Good Governance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43300" y="2396687"/>
            <a:ext cx="2057400" cy="2708434"/>
            <a:chOff x="3543300" y="1591943"/>
            <a:chExt cx="2057400" cy="2708434"/>
          </a:xfrm>
        </p:grpSpPr>
        <p:sp>
          <p:nvSpPr>
            <p:cNvPr id="13" name="Oval 12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  <a:endParaRPr lang="en-US" sz="170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01872" y="2507112"/>
              <a:ext cx="1931160" cy="990600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Law Enforcement and National Security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24600" y="2392255"/>
            <a:ext cx="2057400" cy="2708434"/>
            <a:chOff x="6324600" y="1587511"/>
            <a:chExt cx="2057400" cy="2708434"/>
          </a:xfrm>
        </p:grpSpPr>
        <p:sp>
          <p:nvSpPr>
            <p:cNvPr id="18" name="Oval 17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  <a:endParaRPr lang="en-US" sz="17000" b="1" dirty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11810" y="2674651"/>
              <a:ext cx="1931160" cy="786876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Efficient Social Support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8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Governance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 to Citizens and the State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(c) 2010, Government of Pakistan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6332560" y="421944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  <a:endParaRPr lang="en-US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3416" y="2666897"/>
              <a:ext cx="1931160" cy="79462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endParaRPr lang="en-US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333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Improvement of the Electoral Rolls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1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existing electoral rolls of 80+ Million records has potentially missing, duplicate, and inserted entries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3160094"/>
            <a:ext cx="100013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No Missing</a:t>
            </a:r>
            <a:br>
              <a:rPr lang="en-GB" sz="1400" dirty="0" smtClean="0"/>
            </a:br>
            <a:r>
              <a:rPr lang="en-GB" sz="1400" dirty="0" smtClean="0"/>
              <a:t>Entries</a:t>
            </a:r>
            <a:endParaRPr lang="en-GB" sz="1400" dirty="0"/>
          </a:p>
        </p:txBody>
      </p:sp>
      <p:pic>
        <p:nvPicPr>
          <p:cNvPr id="8" name="Picture 7" descr="portrait-icon-grey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3" y="2517153"/>
            <a:ext cx="357190" cy="7013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3306" y="3160094"/>
            <a:ext cx="114300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No Duplicate</a:t>
            </a:r>
            <a:br>
              <a:rPr lang="en-GB" sz="1400" dirty="0" smtClean="0"/>
            </a:br>
            <a:r>
              <a:rPr lang="en-GB" sz="1400" dirty="0" smtClean="0"/>
              <a:t>Entries</a:t>
            </a:r>
            <a:endParaRPr lang="en-GB" sz="1400" dirty="0"/>
          </a:p>
        </p:txBody>
      </p:sp>
      <p:grpSp>
        <p:nvGrpSpPr>
          <p:cNvPr id="3" name="Group 14"/>
          <p:cNvGrpSpPr/>
          <p:nvPr/>
        </p:nvGrpSpPr>
        <p:grpSpPr>
          <a:xfrm>
            <a:off x="4071934" y="2530800"/>
            <a:ext cx="571504" cy="714380"/>
            <a:chOff x="4148140" y="2714620"/>
            <a:chExt cx="1281116" cy="1533525"/>
          </a:xfrm>
        </p:grpSpPr>
        <p:pic>
          <p:nvPicPr>
            <p:cNvPr id="11" name="Picture 10" descr="portrait-icon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6" y="2714620"/>
              <a:ext cx="781050" cy="1533525"/>
            </a:xfrm>
            <a:prstGeom prst="rect">
              <a:avLst/>
            </a:prstGeom>
          </p:spPr>
        </p:pic>
        <p:pic>
          <p:nvPicPr>
            <p:cNvPr id="12" name="Picture 11" descr="portrait-icon-red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140" y="2714620"/>
              <a:ext cx="781050" cy="153352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143504" y="3160094"/>
            <a:ext cx="108841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No Inserted</a:t>
            </a:r>
            <a:br>
              <a:rPr lang="en-GB" sz="1400" dirty="0" smtClean="0"/>
            </a:br>
            <a:r>
              <a:rPr lang="en-GB" sz="1400" dirty="0" smtClean="0"/>
              <a:t>Entries</a:t>
            </a:r>
            <a:endParaRPr lang="en-GB" sz="1400" dirty="0"/>
          </a:p>
        </p:txBody>
      </p:sp>
      <p:pic>
        <p:nvPicPr>
          <p:cNvPr id="14" name="Picture 13" descr="portrait-icon-red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2517152"/>
            <a:ext cx="374036" cy="734388"/>
          </a:xfrm>
          <a:prstGeom prst="rect">
            <a:avLst/>
          </a:prstGeom>
        </p:spPr>
      </p:pic>
      <p:sp>
        <p:nvSpPr>
          <p:cNvPr id="15" name="Multiply 14"/>
          <p:cNvSpPr/>
          <p:nvPr/>
        </p:nvSpPr>
        <p:spPr>
          <a:xfrm>
            <a:off x="1857356" y="2302838"/>
            <a:ext cx="1785918" cy="1785950"/>
          </a:xfrm>
          <a:prstGeom prst="mathMultiply">
            <a:avLst/>
          </a:prstGeom>
          <a:solidFill>
            <a:srgbClr val="FFC000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ultiply 15"/>
          <p:cNvSpPr/>
          <p:nvPr/>
        </p:nvSpPr>
        <p:spPr>
          <a:xfrm>
            <a:off x="3357554" y="2285992"/>
            <a:ext cx="1785918" cy="1785950"/>
          </a:xfrm>
          <a:prstGeom prst="mathMultiply">
            <a:avLst/>
          </a:prstGeom>
          <a:solidFill>
            <a:srgbClr val="FFC000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ultiply 16"/>
          <p:cNvSpPr/>
          <p:nvPr/>
        </p:nvSpPr>
        <p:spPr>
          <a:xfrm>
            <a:off x="4786346" y="2302838"/>
            <a:ext cx="1785918" cy="1785950"/>
          </a:xfrm>
          <a:prstGeom prst="mathMultiply">
            <a:avLst/>
          </a:prstGeom>
          <a:solidFill>
            <a:srgbClr val="FFC000">
              <a:alpha val="20000"/>
            </a:srgbClr>
          </a:solidFill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8508" y="3886217"/>
            <a:ext cx="8229600" cy="1471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NADRA </a:t>
            </a:r>
            <a:r>
              <a:rPr lang="en-GB" sz="2400" noProof="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is helping the Election Commission clean the electoral rolls by removing the records that are duplicate and not verified, and inserting the records that are missing using the Identity Cards database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5857892"/>
            <a:ext cx="100013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No Missing</a:t>
            </a:r>
            <a:br>
              <a:rPr lang="en-GB" sz="1400" dirty="0" smtClean="0"/>
            </a:br>
            <a:r>
              <a:rPr lang="en-GB" sz="1400" dirty="0" smtClean="0"/>
              <a:t>Entries</a:t>
            </a:r>
            <a:endParaRPr lang="en-GB" sz="1400" dirty="0"/>
          </a:p>
        </p:txBody>
      </p:sp>
      <p:pic>
        <p:nvPicPr>
          <p:cNvPr id="20" name="Picture 19" descr="portrait-icon-grey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3" y="5214951"/>
            <a:ext cx="357190" cy="7013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43306" y="5857892"/>
            <a:ext cx="114300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No Duplicate</a:t>
            </a:r>
            <a:br>
              <a:rPr lang="en-GB" sz="1400" dirty="0" smtClean="0"/>
            </a:br>
            <a:r>
              <a:rPr lang="en-GB" sz="1400" dirty="0" smtClean="0"/>
              <a:t>Entries</a:t>
            </a:r>
            <a:endParaRPr lang="en-GB" sz="1400" dirty="0"/>
          </a:p>
        </p:txBody>
      </p:sp>
      <p:grpSp>
        <p:nvGrpSpPr>
          <p:cNvPr id="10" name="Group 21"/>
          <p:cNvGrpSpPr/>
          <p:nvPr/>
        </p:nvGrpSpPr>
        <p:grpSpPr>
          <a:xfrm>
            <a:off x="4071934" y="5228598"/>
            <a:ext cx="571504" cy="714380"/>
            <a:chOff x="4148140" y="2714620"/>
            <a:chExt cx="1281116" cy="1533525"/>
          </a:xfrm>
        </p:grpSpPr>
        <p:pic>
          <p:nvPicPr>
            <p:cNvPr id="23" name="Picture 22" descr="portrait-icon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6" y="2714620"/>
              <a:ext cx="781050" cy="1533525"/>
            </a:xfrm>
            <a:prstGeom prst="rect">
              <a:avLst/>
            </a:prstGeom>
          </p:spPr>
        </p:pic>
        <p:pic>
          <p:nvPicPr>
            <p:cNvPr id="24" name="Picture 23" descr="portrait-icon-red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140" y="2714620"/>
              <a:ext cx="781050" cy="1533525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143504" y="5857892"/>
            <a:ext cx="108841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No Inserted</a:t>
            </a:r>
            <a:br>
              <a:rPr lang="en-GB" sz="1400" dirty="0" smtClean="0"/>
            </a:br>
            <a:r>
              <a:rPr lang="en-GB" sz="1400" dirty="0" smtClean="0"/>
              <a:t>Entries</a:t>
            </a:r>
            <a:endParaRPr lang="en-GB" sz="1400" dirty="0"/>
          </a:p>
        </p:txBody>
      </p:sp>
      <p:pic>
        <p:nvPicPr>
          <p:cNvPr id="26" name="Picture 25" descr="portrait-icon-red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5214950"/>
            <a:ext cx="374036" cy="734388"/>
          </a:xfrm>
          <a:prstGeom prst="rect">
            <a:avLst/>
          </a:prstGeom>
        </p:spPr>
      </p:pic>
      <p:sp>
        <p:nvSpPr>
          <p:cNvPr id="27" name="Donut 26"/>
          <p:cNvSpPr/>
          <p:nvPr/>
        </p:nvSpPr>
        <p:spPr>
          <a:xfrm>
            <a:off x="2098966" y="5259092"/>
            <a:ext cx="1228094" cy="1241742"/>
          </a:xfrm>
          <a:prstGeom prst="donut">
            <a:avLst/>
          </a:prstGeom>
          <a:solidFill>
            <a:srgbClr val="FFC000">
              <a:alpha val="20000"/>
            </a:srgb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L-Shape 27"/>
          <p:cNvSpPr/>
          <p:nvPr/>
        </p:nvSpPr>
        <p:spPr>
          <a:xfrm rot="18355668">
            <a:off x="3664358" y="5376642"/>
            <a:ext cx="1244198" cy="788061"/>
          </a:xfrm>
          <a:prstGeom prst="corner">
            <a:avLst/>
          </a:prstGeom>
          <a:solidFill>
            <a:srgbClr val="9CE23E">
              <a:alpha val="30000"/>
            </a:srgb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-Shape 28"/>
          <p:cNvSpPr/>
          <p:nvPr/>
        </p:nvSpPr>
        <p:spPr>
          <a:xfrm rot="18355668">
            <a:off x="5153687" y="5371851"/>
            <a:ext cx="1244198" cy="788061"/>
          </a:xfrm>
          <a:prstGeom prst="corner">
            <a:avLst/>
          </a:prstGeom>
          <a:solidFill>
            <a:srgbClr val="9CE23E">
              <a:alpha val="30000"/>
            </a:srgb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61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Broadening the Tax 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Using Data Mining Techniques</a:t>
            </a:r>
            <a:endParaRPr lang="en-US" dirty="0"/>
          </a:p>
        </p:txBody>
      </p:sp>
      <p:sp>
        <p:nvSpPr>
          <p:cNvPr id="19" name="Documents"/>
          <p:cNvSpPr>
            <a:spLocks noEditPoints="1" noChangeArrowheads="1"/>
          </p:cNvSpPr>
          <p:nvPr/>
        </p:nvSpPr>
        <p:spPr bwMode="auto">
          <a:xfrm>
            <a:off x="685800" y="1828800"/>
            <a:ext cx="1219200" cy="16002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List of known tax-payers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2286000" y="2286000"/>
            <a:ext cx="1295400" cy="685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11715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581400" y="3429000"/>
            <a:ext cx="16764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NADRA </a:t>
            </a:r>
            <a:r>
              <a:rPr lang="en-US" dirty="0" err="1" smtClean="0"/>
              <a:t>Datawarehouse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5257800" y="2286000"/>
            <a:ext cx="1295400" cy="685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81800" y="2057400"/>
            <a:ext cx="1752600" cy="1219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Taxpayer profile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568657" y="4495800"/>
            <a:ext cx="1752600" cy="1219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Taxpayer profile</a:t>
            </a:r>
            <a:endParaRPr lang="en-US" sz="2000" dirty="0"/>
          </a:p>
        </p:txBody>
      </p:sp>
      <p:sp>
        <p:nvSpPr>
          <p:cNvPr id="27" name="Right Arrow 26"/>
          <p:cNvSpPr/>
          <p:nvPr/>
        </p:nvSpPr>
        <p:spPr>
          <a:xfrm rot="19677478">
            <a:off x="2484596" y="4152900"/>
            <a:ext cx="1295400" cy="685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2018657">
            <a:off x="5126625" y="4113041"/>
            <a:ext cx="1295400" cy="6858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cuments"/>
          <p:cNvSpPr>
            <a:spLocks noEditPoints="1" noChangeArrowheads="1"/>
          </p:cNvSpPr>
          <p:nvPr/>
        </p:nvSpPr>
        <p:spPr bwMode="auto">
          <a:xfrm>
            <a:off x="6757916" y="3861506"/>
            <a:ext cx="1547884" cy="1853494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List of people who should be paying taxes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71229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enforcement and national security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 to Citizens and the State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(c) 2010, Government of Pakistan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6324600" y="457200"/>
            <a:ext cx="2057400" cy="2708434"/>
            <a:chOff x="3543300" y="1591943"/>
            <a:chExt cx="2057400" cy="2708434"/>
          </a:xfrm>
        </p:grpSpPr>
        <p:sp>
          <p:nvSpPr>
            <p:cNvPr id="11" name="Oval 10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  <a:endParaRPr lang="en-US" sz="170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1872" y="2507112"/>
              <a:ext cx="1931160" cy="99060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endParaRPr lang="en-US" sz="23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858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Islamabad Security Project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(c) 2009,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3" name="Group 20"/>
          <p:cNvGrpSpPr/>
          <p:nvPr/>
        </p:nvGrpSpPr>
        <p:grpSpPr>
          <a:xfrm>
            <a:off x="571500" y="5143512"/>
            <a:ext cx="2214550" cy="1077916"/>
            <a:chOff x="642938" y="2922588"/>
            <a:chExt cx="6492875" cy="3521075"/>
          </a:xfrm>
        </p:grpSpPr>
        <p:pic>
          <p:nvPicPr>
            <p:cNvPr id="7" name="Picture 3" descr="C:\Users\mobin\Desktop\security\model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8" y="2922588"/>
              <a:ext cx="6492875" cy="352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C:\Users\mobin\AppData\Local\Microsoft\Windows\Temporary Internet Files\Content.IE5\A5GRBZJ5\MCj04338120000[1]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38" y="4000500"/>
              <a:ext cx="357187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5" y="4857750"/>
              <a:ext cx="4762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4838" y="3786188"/>
              <a:ext cx="585787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" name="Diagram 10"/>
          <p:cNvGraphicFramePr/>
          <p:nvPr/>
        </p:nvGraphicFramePr>
        <p:xfrm>
          <a:off x="2285984" y="1643050"/>
          <a:ext cx="457203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Content Placeholder 4"/>
          <p:cNvGraphicFramePr>
            <a:graphicFrameLocks/>
          </p:cNvGraphicFramePr>
          <p:nvPr/>
        </p:nvGraphicFramePr>
        <p:xfrm>
          <a:off x="285720" y="1357298"/>
          <a:ext cx="2500330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6" name="Group 9"/>
          <p:cNvGrpSpPr/>
          <p:nvPr/>
        </p:nvGrpSpPr>
        <p:grpSpPr>
          <a:xfrm>
            <a:off x="6500845" y="1214439"/>
            <a:ext cx="2285997" cy="2143123"/>
            <a:chOff x="5214961" y="1214438"/>
            <a:chExt cx="2714625" cy="2714625"/>
          </a:xfrm>
        </p:grpSpPr>
        <p:pic>
          <p:nvPicPr>
            <p:cNvPr id="14" name="Picture 5" descr="C:\Users\mobin\AppData\Local\Microsoft\Windows\Temporary Internet Files\Content.IE5\GJ71S6Q0\MCj04348180000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61" y="1214438"/>
              <a:ext cx="2714625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ounded Rectangle 14"/>
            <p:cNvSpPr/>
            <p:nvPr/>
          </p:nvSpPr>
          <p:spPr>
            <a:xfrm>
              <a:off x="5429249" y="3214678"/>
              <a:ext cx="642942" cy="285752"/>
            </a:xfrm>
            <a:prstGeom prst="roundRect">
              <a:avLst/>
            </a:prstGeom>
            <a:scene3d>
              <a:camera prst="isometricOffAxis2Left">
                <a:rot lat="1665473" lon="1882811" rev="22392"/>
              </a:camera>
              <a:lightRig rig="threePt" dir="t"/>
            </a:scene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GH-084</a:t>
              </a:r>
            </a:p>
          </p:txBody>
        </p:sp>
        <p:pic>
          <p:nvPicPr>
            <p:cNvPr id="16" name="Picture 15" descr="rfid-tag.jpg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57" y="2071678"/>
              <a:ext cx="270143" cy="214314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</p:spPr>
        </p:pic>
      </p:grpSp>
      <p:sp>
        <p:nvSpPr>
          <p:cNvPr id="17" name="Oval 16"/>
          <p:cNvSpPr/>
          <p:nvPr/>
        </p:nvSpPr>
        <p:spPr>
          <a:xfrm rot="1061820">
            <a:off x="6572264" y="2714620"/>
            <a:ext cx="785818" cy="428628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543095">
            <a:off x="7510400" y="1820920"/>
            <a:ext cx="469279" cy="308491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4"/>
          <p:cNvGrpSpPr/>
          <p:nvPr/>
        </p:nvGrpSpPr>
        <p:grpSpPr>
          <a:xfrm>
            <a:off x="642910" y="3429000"/>
            <a:ext cx="1857388" cy="1179711"/>
            <a:chOff x="5072066" y="4035239"/>
            <a:chExt cx="3357586" cy="2108405"/>
          </a:xfrm>
        </p:grpSpPr>
        <p:pic>
          <p:nvPicPr>
            <p:cNvPr id="20" name="Picture 19" descr="liscense1.jp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066" y="4035239"/>
              <a:ext cx="3357586" cy="2108405"/>
            </a:xfrm>
            <a:prstGeom prst="roundRect">
              <a:avLst>
                <a:gd name="adj" fmla="val 760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Picture 2"/>
            <p:cNvPicPr>
              <a:picLocks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471" y="5256023"/>
              <a:ext cx="585787" cy="788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21" descr="surveillance-cam-noise.jp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3" y="3357562"/>
            <a:ext cx="2071702" cy="1250634"/>
          </a:xfrm>
          <a:prstGeom prst="roundRect">
            <a:avLst>
              <a:gd name="adj" fmla="val 10593"/>
            </a:avLst>
          </a:prstGeom>
          <a:ln w="57150"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9" name="Group 50"/>
          <p:cNvGrpSpPr/>
          <p:nvPr/>
        </p:nvGrpSpPr>
        <p:grpSpPr>
          <a:xfrm>
            <a:off x="6572264" y="4857760"/>
            <a:ext cx="2285985" cy="1428747"/>
            <a:chOff x="285750" y="1571625"/>
            <a:chExt cx="8575675" cy="5024438"/>
          </a:xfrm>
        </p:grpSpPr>
        <p:pic>
          <p:nvPicPr>
            <p:cNvPr id="24" name="Picture 12" descr="closeup4b.jpg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1571625"/>
              <a:ext cx="8575675" cy="5024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57188" y="1643063"/>
              <a:ext cx="8429625" cy="485775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C000"/>
                </a:solidFill>
                <a:latin typeface="OCR A Extended" pitchFamily="50" charset="0"/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8286776" y="3857628"/>
              <a:ext cx="285752" cy="285752"/>
            </a:xfrm>
            <a:prstGeom prst="flowChartConnector">
              <a:avLst/>
            </a:prstGeom>
            <a:ln w="38100"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1500166" y="4429132"/>
              <a:ext cx="180000" cy="180000"/>
            </a:xfrm>
            <a:prstGeom prst="flowChartConnector">
              <a:avLst/>
            </a:prstGeom>
            <a:ln w="381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5357818" y="2571744"/>
              <a:ext cx="180000" cy="180000"/>
            </a:xfrm>
            <a:prstGeom prst="flowChartConnector">
              <a:avLst/>
            </a:prstGeom>
            <a:ln w="381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5500694" y="3857628"/>
              <a:ext cx="144000" cy="144000"/>
            </a:xfrm>
            <a:prstGeom prst="flowChartConnector">
              <a:avLst/>
            </a:prstGeom>
            <a:ln w="38100"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1928794" y="5572140"/>
              <a:ext cx="144000" cy="144000"/>
            </a:xfrm>
            <a:prstGeom prst="flowChartConnector">
              <a:avLst/>
            </a:prstGeom>
            <a:ln w="38100"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357818" y="5500702"/>
              <a:ext cx="144000" cy="144000"/>
            </a:xfrm>
            <a:prstGeom prst="flowChartConnector">
              <a:avLst/>
            </a:prstGeom>
            <a:ln w="38100"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1000100" y="2571744"/>
              <a:ext cx="144000" cy="144000"/>
            </a:xfrm>
            <a:prstGeom prst="flowChartConnector">
              <a:avLst/>
            </a:prstGeom>
            <a:ln w="38100"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928662" y="3714752"/>
              <a:ext cx="144000" cy="144000"/>
            </a:xfrm>
            <a:prstGeom prst="flowChartConnector">
              <a:avLst/>
            </a:prstGeom>
            <a:ln w="38100"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2071670" y="4714884"/>
              <a:ext cx="144000" cy="144000"/>
            </a:xfrm>
            <a:prstGeom prst="flowChartConnector">
              <a:avLst/>
            </a:prstGeom>
            <a:ln w="38100"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3929058" y="5000636"/>
              <a:ext cx="144000" cy="144000"/>
            </a:xfrm>
            <a:prstGeom prst="flowChartConnector">
              <a:avLst/>
            </a:prstGeom>
            <a:ln w="38100"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 rot="3661825">
              <a:off x="1163638" y="1820863"/>
              <a:ext cx="1111250" cy="1193800"/>
            </a:xfrm>
            <a:prstGeom prst="rect">
              <a:avLst/>
            </a:prstGeom>
            <a:noFill/>
            <a:ln w="317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3286116" y="5357826"/>
              <a:ext cx="144000" cy="144000"/>
            </a:xfrm>
            <a:prstGeom prst="flowChartConnector">
              <a:avLst/>
            </a:prstGeom>
            <a:ln w="38100"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2500298" y="3857628"/>
              <a:ext cx="144000" cy="144000"/>
            </a:xfrm>
            <a:prstGeom prst="flowChartConnector">
              <a:avLst/>
            </a:prstGeom>
            <a:ln w="38100"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8286776" y="4286256"/>
              <a:ext cx="144000" cy="144000"/>
            </a:xfrm>
            <a:prstGeom prst="flowChartConnector">
              <a:avLst/>
            </a:prstGeom>
            <a:ln w="38100"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 rot="3661825">
              <a:off x="1689895" y="3837781"/>
              <a:ext cx="2932112" cy="1673225"/>
            </a:xfrm>
            <a:prstGeom prst="rect">
              <a:avLst/>
            </a:prstGeom>
            <a:noFill/>
            <a:ln w="317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 rot="3661825">
              <a:off x="7369175" y="4568825"/>
              <a:ext cx="603250" cy="1524000"/>
            </a:xfrm>
            <a:prstGeom prst="rect">
              <a:avLst/>
            </a:prstGeom>
            <a:noFill/>
            <a:ln w="317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6299200" y="1849438"/>
              <a:ext cx="209550" cy="234950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74333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Integrated Border Management System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(c) 2009,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Deployed at Islamabad Airport as a Pilot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9" y="1552596"/>
            <a:ext cx="50387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\\10.10.130.18\Common\Temporary Shared Folder\CTO\nico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093" y="4857760"/>
            <a:ext cx="1071570" cy="672895"/>
          </a:xfrm>
          <a:prstGeom prst="roundRect">
            <a:avLst>
              <a:gd name="adj" fmla="val 350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8" name="Diagram 7"/>
          <p:cNvGraphicFramePr/>
          <p:nvPr/>
        </p:nvGraphicFramePr>
        <p:xfrm>
          <a:off x="5000628" y="1339210"/>
          <a:ext cx="3857652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Left-Right Arrow 8"/>
          <p:cNvSpPr/>
          <p:nvPr/>
        </p:nvSpPr>
        <p:spPr>
          <a:xfrm>
            <a:off x="5344170" y="3843980"/>
            <a:ext cx="1214446" cy="357190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022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Forensic Applications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2009, Government of Pakistan</a:t>
            </a:r>
            <a:endParaRPr lang="en-GB" dirty="0"/>
          </a:p>
        </p:txBody>
      </p:sp>
      <p:pic>
        <p:nvPicPr>
          <p:cNvPr id="7" name="Picture 7" descr="C:\Documents and Settings\Naveed Asghar\Local Settings\Temporary Internet Files\Content.IE5\8W7XEI4G\image[86].jpg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43320"/>
            <a:ext cx="2133600" cy="2743200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428992" y="4000504"/>
            <a:ext cx="5181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/>
              <a:t>Name:		</a:t>
            </a:r>
            <a:r>
              <a:rPr lang="en-US" sz="1600" b="1" dirty="0" err="1"/>
              <a:t>Abid</a:t>
            </a:r>
            <a:endParaRPr lang="en-US" sz="1600" b="1" dirty="0"/>
          </a:p>
          <a:p>
            <a:pPr eaLnBrk="0" hangingPunct="0"/>
            <a:r>
              <a:rPr lang="en-US" sz="1600" dirty="0"/>
              <a:t>S/O:		</a:t>
            </a:r>
            <a:r>
              <a:rPr lang="en-US" sz="1600" b="1" dirty="0"/>
              <a:t>Abdul </a:t>
            </a:r>
            <a:r>
              <a:rPr lang="en-US" sz="1600" b="1" dirty="0" err="1"/>
              <a:t>Rahim</a:t>
            </a:r>
            <a:endParaRPr lang="en-US" sz="1600" b="1" dirty="0"/>
          </a:p>
          <a:p>
            <a:pPr eaLnBrk="0" hangingPunct="0"/>
            <a:r>
              <a:rPr lang="en-US" sz="1600" dirty="0"/>
              <a:t>DOB:		</a:t>
            </a:r>
            <a:r>
              <a:rPr lang="en-US" sz="1600" b="1" dirty="0"/>
              <a:t>1</a:t>
            </a:r>
            <a:r>
              <a:rPr lang="en-US" sz="1600" b="1" baseline="30000" dirty="0"/>
              <a:t>st</a:t>
            </a:r>
            <a:r>
              <a:rPr lang="en-US" sz="1600" b="1" dirty="0"/>
              <a:t> Jan 1990</a:t>
            </a:r>
          </a:p>
          <a:p>
            <a:pPr eaLnBrk="0" hangingPunct="0"/>
            <a:r>
              <a:rPr lang="en-US" sz="1600" dirty="0"/>
              <a:t>CNIC:		21706-1333491-3</a:t>
            </a:r>
          </a:p>
          <a:p>
            <a:pPr eaLnBrk="0" hangingPunct="0"/>
            <a:r>
              <a:rPr lang="en-US" sz="1600" dirty="0"/>
              <a:t>MRP:		CR1074911</a:t>
            </a:r>
          </a:p>
          <a:p>
            <a:pPr eaLnBrk="0" hangingPunct="0"/>
            <a:r>
              <a:rPr lang="en-US" sz="1600" dirty="0"/>
              <a:t>Address:		</a:t>
            </a:r>
            <a:r>
              <a:rPr lang="en-US" sz="1600" b="1" dirty="0" err="1"/>
              <a:t>Baroond</a:t>
            </a:r>
            <a:r>
              <a:rPr lang="en-US" sz="1600" b="1" dirty="0"/>
              <a:t>, </a:t>
            </a:r>
            <a:r>
              <a:rPr lang="en-US" sz="1600" b="1" dirty="0" err="1"/>
              <a:t>Teyarza</a:t>
            </a:r>
            <a:r>
              <a:rPr lang="en-US" sz="1600" b="1" dirty="0"/>
              <a:t>, SWA</a:t>
            </a:r>
          </a:p>
          <a:p>
            <a:pPr eaLnBrk="0" hangingPunct="0"/>
            <a:r>
              <a:rPr lang="en-US" sz="1600" dirty="0"/>
              <a:t>Attester:		Ali </a:t>
            </a:r>
            <a:r>
              <a:rPr lang="en-US" sz="1600" dirty="0" err="1"/>
              <a:t>Akber</a:t>
            </a:r>
            <a:r>
              <a:rPr lang="en-US" sz="1600" dirty="0"/>
              <a:t> (</a:t>
            </a:r>
            <a:r>
              <a:rPr lang="en-US" sz="1600" dirty="0">
                <a:latin typeface="Verdana" pitchFamily="34" charset="0"/>
              </a:rPr>
              <a:t>11201-5916450-9</a:t>
            </a:r>
            <a:r>
              <a:rPr lang="en-US" sz="1600" dirty="0"/>
              <a:t>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33400" y="1581176"/>
            <a:ext cx="439579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Muzaffarabad</a:t>
            </a:r>
            <a:r>
              <a:rPr lang="en-US" dirty="0"/>
              <a:t>- 26 June 2009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A suicide bomber ripped through an Army vehicle near </a:t>
            </a:r>
            <a:r>
              <a:rPr lang="en-US" sz="1600" dirty="0" err="1"/>
              <a:t>Shuakat</a:t>
            </a:r>
            <a:r>
              <a:rPr lang="en-US" sz="1600" dirty="0"/>
              <a:t> Lines, </a:t>
            </a:r>
            <a:r>
              <a:rPr lang="en-US" sz="1600" dirty="0" err="1"/>
              <a:t>Muzaffarabad</a:t>
            </a:r>
            <a:r>
              <a:rPr lang="en-US" sz="1600" dirty="0"/>
              <a:t>, killing two soldiers and injuring three others.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NADRA was able to identify suicide bomber through his remains within three hours of incident.</a:t>
            </a:r>
          </a:p>
        </p:txBody>
      </p:sp>
    </p:spTree>
    <p:extLst>
      <p:ext uri="{BB962C8B-B14F-4D97-AF65-F5344CB8AC3E}">
        <p14:creationId xmlns:p14="http://schemas.microsoft.com/office/powerpoint/2010/main" val="3855193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019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Forensic Applications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2009, Government of Pakistan</a:t>
            </a:r>
            <a:endParaRPr lang="en-GB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24600" y="4643446"/>
            <a:ext cx="2667000" cy="1908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Arial" charset="0"/>
                <a:cs typeface="Arial" charset="0"/>
              </a:rPr>
              <a:t>Name: </a:t>
            </a:r>
            <a:r>
              <a:rPr lang="en-US" sz="1400" b="1" dirty="0" err="1">
                <a:latin typeface="Arial" charset="0"/>
              </a:rPr>
              <a:t>Syed</a:t>
            </a:r>
            <a:r>
              <a:rPr lang="en-US" sz="1400" b="1" dirty="0">
                <a:latin typeface="Arial" charset="0"/>
              </a:rPr>
              <a:t> Abdullah Adam </a:t>
            </a:r>
            <a:endParaRPr lang="en-US" sz="1400" b="1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Arial" charset="0"/>
                <a:cs typeface="Arial" charset="0"/>
              </a:rPr>
              <a:t>S/O:    </a:t>
            </a:r>
            <a:r>
              <a:rPr lang="en-US" sz="1400" b="1" dirty="0" err="1">
                <a:latin typeface="Arial" charset="0"/>
              </a:rPr>
              <a:t>Syed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400" b="1" dirty="0" err="1">
                <a:latin typeface="Arial" charset="0"/>
              </a:rPr>
              <a:t>Afzal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400" b="1" dirty="0" err="1">
                <a:latin typeface="Arial" charset="0"/>
              </a:rPr>
              <a:t>Hussain</a:t>
            </a:r>
            <a:r>
              <a:rPr lang="en-US" sz="1400" b="1" dirty="0">
                <a:latin typeface="Arial" charset="0"/>
                <a:cs typeface="Arial" charset="0"/>
              </a:rPr>
              <a:t> DOB:   </a:t>
            </a:r>
            <a:r>
              <a:rPr lang="en-US" sz="1400" b="1" dirty="0">
                <a:solidFill>
                  <a:srgbClr val="FF3300"/>
                </a:solidFill>
                <a:latin typeface="Arial" charset="0"/>
              </a:rPr>
              <a:t>02-10-1977</a:t>
            </a:r>
            <a:r>
              <a:rPr lang="en-US" sz="1400" b="1" dirty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Arial" charset="0"/>
                <a:cs typeface="Arial" charset="0"/>
              </a:rPr>
              <a:t>CNIC:</a:t>
            </a:r>
            <a:r>
              <a:rPr lang="en-US" sz="1400" b="1" dirty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FF3300"/>
                </a:solidFill>
                <a:latin typeface="Verdana" pitchFamily="34" charset="0"/>
              </a:rPr>
              <a:t>34201-3884478-1</a:t>
            </a:r>
            <a:r>
              <a:rPr lang="en-US" sz="1600" b="1" dirty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Arial" charset="0"/>
                <a:cs typeface="Arial" charset="0"/>
              </a:rPr>
              <a:t>MRP:</a:t>
            </a:r>
            <a:r>
              <a:rPr lang="en-US" sz="1400" b="1" dirty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>
                <a:solidFill>
                  <a:srgbClr val="FF3300"/>
                </a:solidFill>
                <a:latin typeface="Arial" charset="0"/>
              </a:rPr>
              <a:t>AA1454781</a:t>
            </a:r>
            <a:r>
              <a:rPr lang="en-US" sz="1600" b="1" dirty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Arial" charset="0"/>
                <a:cs typeface="Arial" charset="0"/>
              </a:rPr>
              <a:t>Expiry on: </a:t>
            </a:r>
            <a:r>
              <a:rPr lang="en-US" sz="1400" b="1" dirty="0">
                <a:latin typeface="Arial" charset="0"/>
              </a:rPr>
              <a:t>30-11-2017</a:t>
            </a:r>
            <a:r>
              <a:rPr lang="en-US" sz="1400" b="1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9" name="Picture 9" descr="abdullah ada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04" y="1571612"/>
            <a:ext cx="1841500" cy="2362200"/>
          </a:xfrm>
          <a:prstGeom prst="rect">
            <a:avLst/>
          </a:prstGeom>
          <a:noFill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114800" cy="330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0034" y="1571612"/>
            <a:ext cx="6477000" cy="1338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charset="0"/>
                <a:cs typeface="Arial" charset="0"/>
              </a:rPr>
              <a:t>Islamabad, 20</a:t>
            </a:r>
            <a:r>
              <a:rPr lang="en-US" sz="1800" b="1" baseline="30000" dirty="0">
                <a:latin typeface="Arial" charset="0"/>
                <a:cs typeface="Arial" charset="0"/>
              </a:rPr>
              <a:t>th</a:t>
            </a:r>
            <a:r>
              <a:rPr lang="en-US" sz="1800" b="1" dirty="0">
                <a:latin typeface="Arial" charset="0"/>
                <a:cs typeface="Arial" charset="0"/>
              </a:rPr>
              <a:t> February  2009:</a:t>
            </a:r>
            <a:r>
              <a:rPr lang="en-US" sz="1800" dirty="0">
                <a:latin typeface="Arial" charset="0"/>
                <a:cs typeface="Arial" charset="0"/>
              </a:rPr>
              <a:t>  French Embassy in Pakistan approached NADRA through MOI to identify and trace a suspect of multiple rape and murder cases in France.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  <a:cs typeface="Arial" charset="0"/>
              </a:rPr>
              <a:t>NADRA was able to identity suspect through his fingerprints.</a:t>
            </a:r>
          </a:p>
        </p:txBody>
      </p:sp>
    </p:spTree>
    <p:extLst>
      <p:ext uri="{BB962C8B-B14F-4D97-AF65-F5344CB8AC3E}">
        <p14:creationId xmlns:p14="http://schemas.microsoft.com/office/powerpoint/2010/main" val="2217802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324600" y="443552"/>
            <a:ext cx="2057400" cy="2708434"/>
            <a:chOff x="6324600" y="1587511"/>
            <a:chExt cx="2057400" cy="2708434"/>
          </a:xfrm>
        </p:grpSpPr>
        <p:sp>
          <p:nvSpPr>
            <p:cNvPr id="16" name="Oval 15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  <a:endParaRPr lang="en-US" sz="17000" b="1" dirty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674651"/>
              <a:ext cx="1931160" cy="78687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social support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 to Citizens and the State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(c) 2010, Government of Pakistan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21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Brief History of National Identification in Pakistan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717344" y="1897040"/>
            <a:ext cx="19999656" cy="3824697"/>
            <a:chOff x="1717344" y="1897040"/>
            <a:chExt cx="19999656" cy="3824697"/>
          </a:xfrm>
        </p:grpSpPr>
        <p:sp>
          <p:nvSpPr>
            <p:cNvPr id="6" name="Left-Right Arrow 5"/>
            <p:cNvSpPr/>
            <p:nvPr/>
          </p:nvSpPr>
          <p:spPr>
            <a:xfrm>
              <a:off x="1717344" y="4569728"/>
              <a:ext cx="19999656" cy="6096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nut 7"/>
            <p:cNvSpPr/>
            <p:nvPr/>
          </p:nvSpPr>
          <p:spPr>
            <a:xfrm>
              <a:off x="3622344" y="4569728"/>
              <a:ext cx="609600" cy="609600"/>
            </a:xfrm>
            <a:prstGeom prst="don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Line Callout 3 (Accent Bar) 6"/>
            <p:cNvSpPr/>
            <p:nvPr/>
          </p:nvSpPr>
          <p:spPr>
            <a:xfrm>
              <a:off x="2784144" y="1902728"/>
              <a:ext cx="2209800" cy="1600200"/>
            </a:xfrm>
            <a:prstGeom prst="accent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186481"/>
                <a:gd name="adj8" fmla="val 52032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First </a:t>
              </a:r>
              <a:r>
                <a:rPr lang="en-US" dirty="0"/>
                <a:t>s</a:t>
              </a:r>
              <a:r>
                <a:rPr lang="en-US" dirty="0" smtClean="0"/>
                <a:t>ystem of Identity Cards introduced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Paper-based and manual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40320" y="5257800"/>
              <a:ext cx="8066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1973</a:t>
              </a:r>
              <a:endPara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13032337" y="4569728"/>
              <a:ext cx="609600" cy="609600"/>
            </a:xfrm>
            <a:prstGeom prst="don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50313" y="5257800"/>
              <a:ext cx="80663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1999</a:t>
              </a:r>
              <a:endPara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2" name="Line Callout 3 (Accent Bar) 11"/>
            <p:cNvSpPr/>
            <p:nvPr/>
          </p:nvSpPr>
          <p:spPr>
            <a:xfrm>
              <a:off x="12766344" y="1897040"/>
              <a:ext cx="3845256" cy="1986888"/>
            </a:xfrm>
            <a:prstGeom prst="accent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150601"/>
                <a:gd name="adj8" fmla="val 1512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National Database and Registration Authority (NADRA) established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All management and registration functions transferred to NADRA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National </a:t>
              </a:r>
              <a:r>
                <a:rPr lang="en-US" dirty="0" err="1" smtClean="0"/>
                <a:t>Datawarehouse</a:t>
              </a:r>
              <a:r>
                <a:rPr lang="en-US" dirty="0" smtClean="0"/>
                <a:t> and Network established</a:t>
              </a:r>
              <a:endParaRPr lang="en-US" dirty="0"/>
            </a:p>
          </p:txBody>
        </p:sp>
        <p:sp>
          <p:nvSpPr>
            <p:cNvPr id="13" name="Donut 12"/>
            <p:cNvSpPr/>
            <p:nvPr/>
          </p:nvSpPr>
          <p:spPr>
            <a:xfrm>
              <a:off x="18288000" y="4572000"/>
              <a:ext cx="609600" cy="609600"/>
            </a:xfrm>
            <a:prstGeom prst="don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Line Callout 3 (Accent Bar) 13"/>
            <p:cNvSpPr/>
            <p:nvPr/>
          </p:nvSpPr>
          <p:spPr>
            <a:xfrm>
              <a:off x="17602200" y="1905000"/>
              <a:ext cx="1828800" cy="1978928"/>
            </a:xfrm>
            <a:prstGeom prst="accent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151309"/>
                <a:gd name="adj8" fmla="val 5406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Online Enrolment </a:t>
              </a:r>
              <a:r>
                <a:rPr lang="en-US" sz="1600" dirty="0" err="1" smtClean="0"/>
                <a:t>Centres</a:t>
              </a:r>
              <a:r>
                <a:rPr lang="en-US" sz="1600" dirty="0" smtClean="0"/>
                <a:t> introduced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Biometric enrolment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205976" y="5260072"/>
              <a:ext cx="80663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2002</a:t>
              </a:r>
              <a:endPara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8" name="Line Callout 3 (Accent Bar) 17"/>
          <p:cNvSpPr/>
          <p:nvPr/>
        </p:nvSpPr>
        <p:spPr>
          <a:xfrm>
            <a:off x="19645952" y="1905000"/>
            <a:ext cx="1905000" cy="197892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51309"/>
              <a:gd name="adj8" fmla="val 6123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Online Verification Service launched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Face and Fingerprint Identification Systems introduced</a:t>
            </a:r>
          </a:p>
        </p:txBody>
      </p:sp>
    </p:spTree>
    <p:extLst>
      <p:ext uri="{BB962C8B-B14F-4D97-AF65-F5344CB8AC3E}">
        <p14:creationId xmlns:p14="http://schemas.microsoft.com/office/powerpoint/2010/main" val="3916711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60777E-7 L -1.20642 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3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60777E-7 L -1.20642 0.0002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33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Income Support to the Poor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Benazir Income Support Program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350129"/>
              </p:ext>
            </p:extLst>
          </p:nvPr>
        </p:nvGraphicFramePr>
        <p:xfrm>
          <a:off x="1028700" y="1752600"/>
          <a:ext cx="7086600" cy="452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153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2438400" y="2362200"/>
            <a:ext cx="1654496" cy="3048000"/>
            <a:chOff x="6225515" y="3726875"/>
            <a:chExt cx="1654496" cy="3048000"/>
          </a:xfrm>
        </p:grpSpPr>
        <p:pic>
          <p:nvPicPr>
            <p:cNvPr id="8" name="Picture 7" descr="nokia e71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25515" y="3726875"/>
              <a:ext cx="1654496" cy="304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12675" y="4279075"/>
              <a:ext cx="1295400" cy="914400"/>
            </a:xfrm>
            <a:prstGeom prst="rect">
              <a:avLst/>
            </a:prstGeom>
            <a:solidFill>
              <a:schemeClr val="bg1">
                <a:lumMod val="50000"/>
                <a:alpha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100" b="1" dirty="0" smtClean="0"/>
                <a:t>Balance: Rs.1,000</a:t>
              </a:r>
              <a:endParaRPr lang="en-GB" sz="1100" b="1" dirty="0"/>
            </a:p>
          </p:txBody>
        </p:sp>
        <p:pic>
          <p:nvPicPr>
            <p:cNvPr id="10" name="Picture 9" descr="barcode2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4558746"/>
              <a:ext cx="565657" cy="5466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Benazir Smart Card with Barcode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benazir-card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96" y="2362200"/>
            <a:ext cx="2266944" cy="1423533"/>
          </a:xfrm>
          <a:prstGeom prst="roundRect">
            <a:avLst>
              <a:gd name="adj" fmla="val 47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3"/>
          <p:cNvGrpSpPr/>
          <p:nvPr/>
        </p:nvGrpSpPr>
        <p:grpSpPr>
          <a:xfrm>
            <a:off x="4473896" y="3960600"/>
            <a:ext cx="2305587" cy="1447800"/>
            <a:chOff x="6400800" y="3581400"/>
            <a:chExt cx="2305587" cy="1447800"/>
          </a:xfrm>
        </p:grpSpPr>
        <p:pic>
          <p:nvPicPr>
            <p:cNvPr id="13" name="Picture 12" descr="final-design-by-chairman-back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3581400"/>
              <a:ext cx="2305587" cy="1447800"/>
            </a:xfrm>
            <a:prstGeom prst="roundRect">
              <a:avLst>
                <a:gd name="adj" fmla="val 5731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 descr="barcode2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367" y="4540433"/>
              <a:ext cx="415906" cy="4019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25508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Partner Shops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4000500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1"/>
            <a:ext cx="4000500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7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Scorecards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NADRA is developing a Poverty Database of Pakistan based on World Bank’s Poverty Scorecard</a:t>
            </a:r>
          </a:p>
          <a:p>
            <a:r>
              <a:rPr lang="en-US" dirty="0" smtClean="0"/>
              <a:t>The Scorecard employs Proxy Mean Testing based on 13 variables or factors</a:t>
            </a:r>
          </a:p>
          <a:p>
            <a:pPr lvl="1"/>
            <a:r>
              <a:rPr lang="en-US" dirty="0" smtClean="0"/>
              <a:t>These variables include the number of people in the household, the type of toilets, whether the household has a freezer, ownership of livestock, and so 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BISP World Bank Poverty Scorecards Project</a:t>
            </a:r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914400" y="3962400"/>
          <a:ext cx="7467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6072198" y="3929066"/>
            <a:ext cx="2286000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Poverty Results obtained by running the Proxy Mean Test on 1,717,160 households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38600" y="6477000"/>
            <a:ext cx="16002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Poverty Score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152400" y="5029200"/>
            <a:ext cx="16002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Households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47800" y="6477000"/>
            <a:ext cx="1143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Poorest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543800" y="6477000"/>
            <a:ext cx="1143000" cy="228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Richest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48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891595" y="6415150"/>
            <a:ext cx="1143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Poorest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Effective Subsidy Management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Since poverty scorecards assign a score to every household, we can have a targeted and tiered approach to subsidy: the poorest get more subsidy; the less poor get less subsidy; and the well-off get no subsidy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1481" y="6415150"/>
            <a:ext cx="2895600" cy="365125"/>
          </a:xfrm>
        </p:spPr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Using  the Poverty Database</a:t>
            </a:r>
            <a:endParaRPr lang="en-US" dirty="0"/>
          </a:p>
        </p:txBody>
      </p:sp>
      <p:pic>
        <p:nvPicPr>
          <p:cNvPr id="6" name="Picture 5" descr="bellcurv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r="13000" b="11706"/>
          <a:stretch>
            <a:fillRect/>
          </a:stretch>
        </p:blipFill>
        <p:spPr>
          <a:xfrm>
            <a:off x="990600" y="3657600"/>
            <a:ext cx="4495800" cy="25146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6200000">
            <a:off x="-566675" y="4700650"/>
            <a:ext cx="2819400" cy="533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946498" y="5679913"/>
            <a:ext cx="922351" cy="437322"/>
          </a:xfrm>
          <a:custGeom>
            <a:avLst/>
            <a:gdLst>
              <a:gd name="connsiteX0" fmla="*/ 71562 w 922351"/>
              <a:gd name="connsiteY0" fmla="*/ 71562 h 437322"/>
              <a:gd name="connsiteX1" fmla="*/ 341906 w 922351"/>
              <a:gd name="connsiteY1" fmla="*/ 230588 h 437322"/>
              <a:gd name="connsiteX2" fmla="*/ 580445 w 922351"/>
              <a:gd name="connsiteY2" fmla="*/ 341906 h 437322"/>
              <a:gd name="connsiteX3" fmla="*/ 922351 w 922351"/>
              <a:gd name="connsiteY3" fmla="*/ 437322 h 437322"/>
              <a:gd name="connsiteX4" fmla="*/ 15903 w 922351"/>
              <a:gd name="connsiteY4" fmla="*/ 437322 h 437322"/>
              <a:gd name="connsiteX5" fmla="*/ 0 w 922351"/>
              <a:gd name="connsiteY5" fmla="*/ 0 h 437322"/>
              <a:gd name="connsiteX6" fmla="*/ 71562 w 922351"/>
              <a:gd name="connsiteY6" fmla="*/ 71562 h 4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351" h="437322">
                <a:moveTo>
                  <a:pt x="71562" y="71562"/>
                </a:moveTo>
                <a:lnTo>
                  <a:pt x="341906" y="230588"/>
                </a:lnTo>
                <a:lnTo>
                  <a:pt x="580445" y="341906"/>
                </a:lnTo>
                <a:lnTo>
                  <a:pt x="922351" y="437322"/>
                </a:lnTo>
                <a:lnTo>
                  <a:pt x="15903" y="437322"/>
                </a:lnTo>
                <a:lnTo>
                  <a:pt x="0" y="0"/>
                </a:lnTo>
                <a:lnTo>
                  <a:pt x="71562" y="71562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3347499" y="4996101"/>
            <a:ext cx="612251" cy="1121134"/>
          </a:xfrm>
          <a:custGeom>
            <a:avLst/>
            <a:gdLst>
              <a:gd name="connsiteX0" fmla="*/ 0 w 612251"/>
              <a:gd name="connsiteY0" fmla="*/ 1113182 h 1121134"/>
              <a:gd name="connsiteX1" fmla="*/ 0 w 612251"/>
              <a:gd name="connsiteY1" fmla="*/ 0 h 1121134"/>
              <a:gd name="connsiteX2" fmla="*/ 286247 w 612251"/>
              <a:gd name="connsiteY2" fmla="*/ 397565 h 1121134"/>
              <a:gd name="connsiteX3" fmla="*/ 580445 w 612251"/>
              <a:gd name="connsiteY3" fmla="*/ 683812 h 1121134"/>
              <a:gd name="connsiteX4" fmla="*/ 612251 w 612251"/>
              <a:gd name="connsiteY4" fmla="*/ 707666 h 1121134"/>
              <a:gd name="connsiteX5" fmla="*/ 612251 w 612251"/>
              <a:gd name="connsiteY5" fmla="*/ 1121134 h 1121134"/>
              <a:gd name="connsiteX6" fmla="*/ 0 w 612251"/>
              <a:gd name="connsiteY6" fmla="*/ 1113182 h 112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251" h="1121134">
                <a:moveTo>
                  <a:pt x="0" y="1113182"/>
                </a:moveTo>
                <a:lnTo>
                  <a:pt x="0" y="0"/>
                </a:lnTo>
                <a:lnTo>
                  <a:pt x="286247" y="397565"/>
                </a:lnTo>
                <a:lnTo>
                  <a:pt x="580445" y="683812"/>
                </a:lnTo>
                <a:lnTo>
                  <a:pt x="612251" y="707666"/>
                </a:lnTo>
                <a:lnTo>
                  <a:pt x="612251" y="1121134"/>
                </a:lnTo>
                <a:lnTo>
                  <a:pt x="0" y="111318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ine Callout 2 12"/>
          <p:cNvSpPr/>
          <p:nvPr/>
        </p:nvSpPr>
        <p:spPr>
          <a:xfrm>
            <a:off x="6324600" y="4953000"/>
            <a:ext cx="1752600" cy="76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4826"/>
              <a:gd name="adj6" fmla="val -1176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Income Support</a:t>
            </a:r>
            <a:endParaRPr lang="en-US" dirty="0"/>
          </a:p>
        </p:txBody>
      </p:sp>
      <p:sp>
        <p:nvSpPr>
          <p:cNvPr id="14" name="Line Callout 2 13"/>
          <p:cNvSpPr/>
          <p:nvPr/>
        </p:nvSpPr>
        <p:spPr>
          <a:xfrm>
            <a:off x="6324600" y="3886200"/>
            <a:ext cx="1752600" cy="76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47849"/>
              <a:gd name="adj6" fmla="val -1546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Higher Subsidies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1525" y="6415150"/>
            <a:ext cx="1143000" cy="228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Richest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140015" y="4658264"/>
            <a:ext cx="207034" cy="1466491"/>
          </a:xfrm>
          <a:custGeom>
            <a:avLst/>
            <a:gdLst>
              <a:gd name="connsiteX0" fmla="*/ 198408 w 207034"/>
              <a:gd name="connsiteY0" fmla="*/ 1457864 h 1466491"/>
              <a:gd name="connsiteX1" fmla="*/ 207034 w 207034"/>
              <a:gd name="connsiteY1" fmla="*/ 336430 h 1466491"/>
              <a:gd name="connsiteX2" fmla="*/ 8627 w 207034"/>
              <a:gd name="connsiteY2" fmla="*/ 0 h 1466491"/>
              <a:gd name="connsiteX3" fmla="*/ 0 w 207034"/>
              <a:gd name="connsiteY3" fmla="*/ 1466491 h 146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034" h="1466491">
                <a:moveTo>
                  <a:pt x="198408" y="1457864"/>
                </a:moveTo>
                <a:cubicBezTo>
                  <a:pt x="201283" y="1084053"/>
                  <a:pt x="204159" y="710241"/>
                  <a:pt x="207034" y="336430"/>
                </a:cubicBezTo>
                <a:lnTo>
                  <a:pt x="8627" y="0"/>
                </a:lnTo>
                <a:cubicBezTo>
                  <a:pt x="5751" y="488830"/>
                  <a:pt x="2876" y="977661"/>
                  <a:pt x="0" y="1466491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14500" y="5996050"/>
            <a:ext cx="5076700" cy="533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Poverty</a:t>
            </a:r>
            <a:endParaRPr lang="en-US" dirty="0"/>
          </a:p>
        </p:txBody>
      </p:sp>
      <p:sp>
        <p:nvSpPr>
          <p:cNvPr id="17" name="Line Callout 2 16"/>
          <p:cNvSpPr/>
          <p:nvPr/>
        </p:nvSpPr>
        <p:spPr>
          <a:xfrm>
            <a:off x="4343400" y="3538268"/>
            <a:ext cx="1371600" cy="76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2566"/>
              <a:gd name="adj6" fmla="val -7737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Lower Subsidies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66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7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Support to IDPs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2009</a:t>
            </a:r>
            <a:endParaRPr lang="en-GB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933906" cy="415292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Operations against the Taliban launched in Swat</a:t>
            </a:r>
          </a:p>
          <a:p>
            <a:r>
              <a:rPr lang="en-GB" sz="2400" dirty="0" smtClean="0"/>
              <a:t>Millions of people displaced</a:t>
            </a:r>
          </a:p>
          <a:p>
            <a:r>
              <a:rPr lang="en-GB" sz="2400" dirty="0" smtClean="0"/>
              <a:t>755,464 families registered as IDPs</a:t>
            </a:r>
          </a:p>
          <a:p>
            <a:r>
              <a:rPr lang="en-GB" sz="2400" dirty="0" smtClean="0"/>
              <a:t>NADRA directed to verify registration</a:t>
            </a:r>
            <a:endParaRPr lang="en-GB" sz="2400" dirty="0"/>
          </a:p>
        </p:txBody>
      </p:sp>
      <p:pic>
        <p:nvPicPr>
          <p:cNvPr id="22" name="Picture 21" descr="C:\Documents and Settings\a.mehdi\Desktop\IDP\Military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08" y="2133600"/>
            <a:ext cx="3808730" cy="2838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ight Arrow 22"/>
          <p:cNvSpPr/>
          <p:nvPr/>
        </p:nvSpPr>
        <p:spPr>
          <a:xfrm>
            <a:off x="685800" y="5650468"/>
            <a:ext cx="7924800" cy="4572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215093" y="5664958"/>
            <a:ext cx="457200" cy="4572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332631" y="5676626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7391400" y="5638800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062822" y="6122158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27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167533" y="609229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167792" y="613580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10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004053" y="6109648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21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3273862" y="5678606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58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IDP Registration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</p:nvPr>
        </p:nvGraphicFramePr>
        <p:xfrm>
          <a:off x="1126318" y="2819400"/>
          <a:ext cx="6891365" cy="346682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634901"/>
                <a:gridCol w="1280696"/>
                <a:gridCol w="975768"/>
              </a:tblGrid>
              <a:tr h="416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Total Registered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/>
                        <a:t>755,464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100%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16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Eligible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/>
                        <a:t>329,792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/>
                        <a:t>43.65%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16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Non </a:t>
                      </a:r>
                      <a:r>
                        <a:rPr lang="en-US" sz="1800" u="none" strike="noStrike" dirty="0"/>
                        <a:t>Eligible - CNIC not available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/>
                        <a:t>44,697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/>
                        <a:t>5.92%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16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Non </a:t>
                      </a:r>
                      <a:r>
                        <a:rPr lang="en-US" sz="1800" u="none" strike="noStrike" dirty="0"/>
                        <a:t>Eligible - Multiple Registrations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/>
                        <a:t>224,895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/>
                        <a:t>29.77%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16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Non </a:t>
                      </a:r>
                      <a:r>
                        <a:rPr lang="en-US" sz="1800" u="none" strike="noStrike" dirty="0"/>
                        <a:t>Eligible - Invalid CNIC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/>
                        <a:t>43,966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/>
                        <a:t>5.82%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16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Non </a:t>
                      </a:r>
                      <a:r>
                        <a:rPr lang="en-US" sz="1800" u="none" strike="noStrike" dirty="0"/>
                        <a:t>Eligible - Unclear CNIC in </a:t>
                      </a:r>
                      <a:r>
                        <a:rPr lang="en-US" sz="1800" u="none" strike="noStrike" dirty="0" smtClean="0"/>
                        <a:t>Data Warehouse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/>
                        <a:t>1,314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/>
                        <a:t>0.17%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16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Non </a:t>
                      </a:r>
                      <a:r>
                        <a:rPr lang="en-US" sz="1800" u="none" strike="noStrike" dirty="0"/>
                        <a:t>Eligible - Addresses not from </a:t>
                      </a:r>
                      <a:r>
                        <a:rPr lang="en-US" sz="1800" u="none" strike="noStrike" dirty="0" smtClean="0"/>
                        <a:t>affected area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/>
                        <a:t>37,216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/>
                        <a:t>4.93%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17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 Non Eligible - Duplicate within family (husband-wife or unmarried Children)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/>
                        <a:t>73,584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/>
                        <a:t>9.74%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1143000" y="1403499"/>
          <a:ext cx="68580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414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Support to IDPs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2009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685800" y="5650468"/>
            <a:ext cx="7924800" cy="4572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215093" y="5664958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332631" y="5676626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391400" y="5638800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062822" y="6122158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27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167533" y="609229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167792" y="613580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10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004053" y="6109648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21</a:t>
            </a:r>
            <a:endParaRPr lang="en-GB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53196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NADRA directed to design and implement cash disbursement to IDPs in a manner that ensures transparency</a:t>
            </a:r>
            <a:endParaRPr lang="en-GB" sz="2400" dirty="0"/>
          </a:p>
        </p:txBody>
      </p:sp>
      <p:pic>
        <p:nvPicPr>
          <p:cNvPr id="23" name="Picture 22" descr="idp-cash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11104"/>
            <a:ext cx="4114800" cy="3061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Oval 23"/>
          <p:cNvSpPr/>
          <p:nvPr/>
        </p:nvSpPr>
        <p:spPr>
          <a:xfrm>
            <a:off x="3273862" y="5678606"/>
            <a:ext cx="457200" cy="4572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574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Support to IDPs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2009</a:t>
            </a:r>
            <a:endParaRPr lang="en-GB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53196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NADRA finishes design of cash disbursement system; Visa Debit cards to be issued to beneficiaries, backed by virtual accounts in collaboration with a partner bank</a:t>
            </a:r>
          </a:p>
          <a:p>
            <a:r>
              <a:rPr lang="en-GB" sz="2400" dirty="0" smtClean="0"/>
              <a:t>Features of NADRA’s design</a:t>
            </a:r>
          </a:p>
          <a:p>
            <a:pPr lvl="1"/>
            <a:r>
              <a:rPr lang="en-GB" sz="2000" dirty="0" smtClean="0"/>
              <a:t>Transparent</a:t>
            </a:r>
          </a:p>
          <a:p>
            <a:pPr lvl="1"/>
            <a:r>
              <a:rPr lang="en-GB" sz="2000" dirty="0" smtClean="0"/>
              <a:t>Secure</a:t>
            </a:r>
          </a:p>
          <a:p>
            <a:pPr lvl="1"/>
            <a:r>
              <a:rPr lang="en-GB" sz="2000" dirty="0" smtClean="0"/>
              <a:t>Cost Effective</a:t>
            </a:r>
          </a:p>
          <a:p>
            <a:pPr lvl="1"/>
            <a:r>
              <a:rPr lang="en-GB" sz="2000" dirty="0" smtClean="0"/>
              <a:t>Does not make cash grant</a:t>
            </a:r>
            <a:br>
              <a:rPr lang="en-GB" sz="2000" dirty="0" smtClean="0"/>
            </a:br>
            <a:r>
              <a:rPr lang="en-GB" sz="2000" dirty="0" smtClean="0"/>
              <a:t>look like charity</a:t>
            </a:r>
          </a:p>
        </p:txBody>
      </p:sp>
      <p:pic>
        <p:nvPicPr>
          <p:cNvPr id="22" name="Picture 21" descr="idpcar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5209836" y="2105364"/>
            <a:ext cx="2438401" cy="4018874"/>
          </a:xfrm>
          <a:prstGeom prst="roundRect">
            <a:avLst>
              <a:gd name="adj" fmla="val 345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Right Arrow 22"/>
          <p:cNvSpPr/>
          <p:nvPr/>
        </p:nvSpPr>
        <p:spPr>
          <a:xfrm>
            <a:off x="685800" y="5650468"/>
            <a:ext cx="7924800" cy="4572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215093" y="5664958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332631" y="5676626"/>
            <a:ext cx="457200" cy="4572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7391400" y="5638800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062822" y="6122158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27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167533" y="609229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167792" y="613580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10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004053" y="6109648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21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3273862" y="5678606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08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Support to IDPs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2009</a:t>
            </a:r>
            <a:endParaRPr lang="en-GB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12954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Visa cards distributed at the first camp</a:t>
            </a:r>
          </a:p>
          <a:p>
            <a:r>
              <a:rPr lang="en-GB" sz="2400" dirty="0" smtClean="0"/>
              <a:t>Cards activated after biometric verification  of beneficiaries</a:t>
            </a:r>
          </a:p>
        </p:txBody>
      </p:sp>
      <p:pic>
        <p:nvPicPr>
          <p:cNvPr id="22" name="Picture 21" descr="idp-cash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05" y="2438400"/>
            <a:ext cx="4063190" cy="303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ight Arrow 23"/>
          <p:cNvSpPr/>
          <p:nvPr/>
        </p:nvSpPr>
        <p:spPr>
          <a:xfrm>
            <a:off x="685800" y="5650468"/>
            <a:ext cx="7924800" cy="4572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215093" y="5664958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332631" y="5676626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391400" y="5638800"/>
            <a:ext cx="457200" cy="4572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062822" y="6122158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27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5167533" y="609229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167792" y="613580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10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004053" y="6109648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21</a:t>
            </a:r>
            <a:endParaRPr lang="en-GB" dirty="0"/>
          </a:p>
        </p:txBody>
      </p:sp>
      <p:sp>
        <p:nvSpPr>
          <p:cNvPr id="32" name="Oval 31"/>
          <p:cNvSpPr/>
          <p:nvPr/>
        </p:nvSpPr>
        <p:spPr>
          <a:xfrm>
            <a:off x="3273862" y="5678606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2893207" y="2895600"/>
            <a:ext cx="3357586" cy="1928826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Time from Program Start till the First Payment:</a:t>
            </a:r>
            <a:br>
              <a:rPr lang="en-GB" b="1" dirty="0" smtClean="0"/>
            </a:br>
            <a:endParaRPr lang="en-GB" b="1" dirty="0" smtClean="0"/>
          </a:p>
          <a:p>
            <a:pPr algn="ctr"/>
            <a:r>
              <a:rPr lang="en-GB" sz="2800" b="1" dirty="0" smtClean="0"/>
              <a:t>14 days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156448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Brief History of National Identification in Pakistan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967552" y="1897040"/>
            <a:ext cx="17512352" cy="3824697"/>
            <a:chOff x="-443552" y="1897040"/>
            <a:chExt cx="17512352" cy="3824697"/>
          </a:xfrm>
        </p:grpSpPr>
        <p:sp>
          <p:nvSpPr>
            <p:cNvPr id="6" name="Left-Right Arrow 5"/>
            <p:cNvSpPr/>
            <p:nvPr/>
          </p:nvSpPr>
          <p:spPr>
            <a:xfrm>
              <a:off x="-443552" y="4569728"/>
              <a:ext cx="17512352" cy="6096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nut 9"/>
            <p:cNvSpPr/>
            <p:nvPr/>
          </p:nvSpPr>
          <p:spPr>
            <a:xfrm>
              <a:off x="3520985" y="4569728"/>
              <a:ext cx="609600" cy="609600"/>
            </a:xfrm>
            <a:prstGeom prst="don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38961" y="5257800"/>
              <a:ext cx="80663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1999</a:t>
              </a:r>
              <a:endPara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2" name="Line Callout 3 (Accent Bar) 11"/>
            <p:cNvSpPr/>
            <p:nvPr/>
          </p:nvSpPr>
          <p:spPr>
            <a:xfrm>
              <a:off x="3254992" y="1897040"/>
              <a:ext cx="3845256" cy="1986888"/>
            </a:xfrm>
            <a:prstGeom prst="accent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150601"/>
                <a:gd name="adj8" fmla="val 1512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National Database and Registration Authority (NADRA) established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All management and registration functions transferred to NADRA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National </a:t>
              </a:r>
              <a:r>
                <a:rPr lang="en-US" dirty="0" err="1" smtClean="0"/>
                <a:t>Datawarehouse</a:t>
              </a:r>
              <a:r>
                <a:rPr lang="en-US" dirty="0" smtClean="0"/>
                <a:t> and Network established</a:t>
              </a:r>
              <a:endParaRPr lang="en-US" dirty="0"/>
            </a:p>
          </p:txBody>
        </p:sp>
        <p:sp>
          <p:nvSpPr>
            <p:cNvPr id="13" name="Donut 12"/>
            <p:cNvSpPr/>
            <p:nvPr/>
          </p:nvSpPr>
          <p:spPr>
            <a:xfrm>
              <a:off x="8776648" y="4572000"/>
              <a:ext cx="609600" cy="609600"/>
            </a:xfrm>
            <a:prstGeom prst="don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Line Callout 3 (Accent Bar) 13"/>
            <p:cNvSpPr/>
            <p:nvPr/>
          </p:nvSpPr>
          <p:spPr>
            <a:xfrm>
              <a:off x="8090848" y="1905000"/>
              <a:ext cx="1828800" cy="1978928"/>
            </a:xfrm>
            <a:prstGeom prst="accent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151309"/>
                <a:gd name="adj8" fmla="val 5406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Online Enrolment </a:t>
              </a:r>
              <a:r>
                <a:rPr lang="en-US" sz="1600" dirty="0" err="1" smtClean="0"/>
                <a:t>Centres</a:t>
              </a:r>
              <a:r>
                <a:rPr lang="en-US" sz="1600" dirty="0" smtClean="0"/>
                <a:t> introduced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Biometric enrolment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94624" y="5260072"/>
              <a:ext cx="80663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2002</a:t>
              </a:r>
              <a:endPara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6" name="Donut 15"/>
            <p:cNvSpPr/>
            <p:nvPr/>
          </p:nvSpPr>
          <p:spPr>
            <a:xfrm>
              <a:off x="10972800" y="4572000"/>
              <a:ext cx="609600" cy="609600"/>
            </a:xfrm>
            <a:prstGeom prst="don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Line Callout 3 (Accent Bar) 17"/>
            <p:cNvSpPr/>
            <p:nvPr/>
          </p:nvSpPr>
          <p:spPr>
            <a:xfrm>
              <a:off x="10134600" y="1905000"/>
              <a:ext cx="1905000" cy="1978928"/>
            </a:xfrm>
            <a:prstGeom prst="accent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151309"/>
                <a:gd name="adj8" fmla="val 61231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Online Verification Service launched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Face and Fingerprint Identification Systems introduced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890776" y="5260072"/>
              <a:ext cx="80663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2004</a:t>
              </a:r>
              <a:endPara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0" name="Donut 19"/>
            <p:cNvSpPr/>
            <p:nvPr/>
          </p:nvSpPr>
          <p:spPr>
            <a:xfrm>
              <a:off x="13168952" y="4572000"/>
              <a:ext cx="609600" cy="609600"/>
            </a:xfrm>
            <a:prstGeom prst="don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Line Callout 3 (Accent Bar) 20"/>
            <p:cNvSpPr/>
            <p:nvPr/>
          </p:nvSpPr>
          <p:spPr>
            <a:xfrm>
              <a:off x="12483152" y="1905000"/>
              <a:ext cx="2196152" cy="1978928"/>
            </a:xfrm>
            <a:prstGeom prst="accent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150619"/>
                <a:gd name="adj8" fmla="val 44746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100 Million identities issued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Focus on use of system for</a:t>
              </a:r>
            </a:p>
            <a:p>
              <a:pPr marL="548640" lvl="1" indent="-285750">
                <a:buFont typeface="Arial" pitchFamily="34" charset="0"/>
                <a:buChar char="•"/>
              </a:pPr>
              <a:r>
                <a:rPr lang="en-US" sz="1600" dirty="0" smtClean="0"/>
                <a:t>Good governance</a:t>
              </a:r>
            </a:p>
            <a:p>
              <a:pPr marL="548640" lvl="1" indent="-285750">
                <a:buFont typeface="Arial" pitchFamily="34" charset="0"/>
                <a:buChar char="•"/>
              </a:pPr>
              <a:r>
                <a:rPr lang="en-US" sz="1600" dirty="0" smtClean="0"/>
                <a:t>National Security</a:t>
              </a:r>
            </a:p>
            <a:p>
              <a:pPr marL="548640" lvl="1" indent="-285750">
                <a:buFont typeface="Arial" pitchFamily="34" charset="0"/>
                <a:buChar char="•"/>
              </a:pPr>
              <a:r>
                <a:rPr lang="en-US" sz="1600" dirty="0" smtClean="0"/>
                <a:t>Law Enforcement</a:t>
              </a:r>
            </a:p>
            <a:p>
              <a:pPr marL="548640" lvl="1" indent="-285750">
                <a:buFont typeface="Arial" pitchFamily="34" charset="0"/>
                <a:buChar char="•"/>
              </a:pPr>
              <a:r>
                <a:rPr lang="en-US" sz="1600" dirty="0" smtClean="0"/>
                <a:t>Social Support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086928" y="5260072"/>
              <a:ext cx="80663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2009</a:t>
              </a:r>
              <a:endPara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3" name="Donut 22"/>
            <p:cNvSpPr/>
            <p:nvPr/>
          </p:nvSpPr>
          <p:spPr>
            <a:xfrm>
              <a:off x="15365104" y="4572000"/>
              <a:ext cx="609600" cy="609600"/>
            </a:xfrm>
            <a:prstGeom prst="don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Line Callout 3 (Accent Bar) 23"/>
            <p:cNvSpPr/>
            <p:nvPr/>
          </p:nvSpPr>
          <p:spPr>
            <a:xfrm>
              <a:off x="15011400" y="1905000"/>
              <a:ext cx="1600200" cy="1978928"/>
            </a:xfrm>
            <a:prstGeom prst="accent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149930"/>
                <a:gd name="adj8" fmla="val 4312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Smart Identity Cards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/>
                <a:t>Automated, Transparent, and Secure Issuance</a:t>
              </a:r>
              <a:endParaRPr lang="en-US" sz="16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283080" y="5260072"/>
              <a:ext cx="80663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2010</a:t>
              </a:r>
              <a:endPara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3416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60777E-7 L -0.85069 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Support to IDPs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2009</a:t>
            </a:r>
            <a:endParaRPr lang="en-GB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714488"/>
          <a:ext cx="525780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3886192" y="1714488"/>
          <a:ext cx="525780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11"/>
          <p:cNvGrpSpPr/>
          <p:nvPr/>
        </p:nvGrpSpPr>
        <p:grpSpPr>
          <a:xfrm>
            <a:off x="3786182" y="6000768"/>
            <a:ext cx="1746594" cy="338554"/>
            <a:chOff x="3786182" y="6000768"/>
            <a:chExt cx="1746594" cy="338554"/>
          </a:xfrm>
        </p:grpSpPr>
        <p:sp>
          <p:nvSpPr>
            <p:cNvPr id="9" name="Rectangle 8"/>
            <p:cNvSpPr/>
            <p:nvPr/>
          </p:nvSpPr>
          <p:spPr bwMode="auto">
            <a:xfrm>
              <a:off x="3786182" y="6099502"/>
              <a:ext cx="142875" cy="142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626592" y="6089052"/>
              <a:ext cx="142875" cy="1428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3891294" y="6000768"/>
              <a:ext cx="606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 smtClean="0">
                  <a:latin typeface="Calibri" pitchFamily="34" charset="0"/>
                </a:rPr>
                <a:t>Male</a:t>
              </a:r>
              <a:endParaRPr lang="en-GB" sz="1600" dirty="0">
                <a:latin typeface="Calibri" pitchFamily="34" charset="0"/>
              </a:endParaRP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4743586" y="6000768"/>
              <a:ext cx="789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 smtClean="0">
                  <a:latin typeface="Calibri" pitchFamily="34" charset="0"/>
                </a:rPr>
                <a:t>Female</a:t>
              </a:r>
              <a:endParaRPr lang="en-GB" sz="1600" dirty="0">
                <a:latin typeface="Calibri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893207" y="4000504"/>
            <a:ext cx="3357586" cy="1928826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Total Amount Distributed:</a:t>
            </a:r>
          </a:p>
          <a:p>
            <a:pPr algn="ctr"/>
            <a:r>
              <a:rPr lang="en-GB" sz="2800" b="1" dirty="0" err="1"/>
              <a:t>Rs</a:t>
            </a:r>
            <a:r>
              <a:rPr lang="en-GB" sz="2800" b="1" dirty="0"/>
              <a:t>. </a:t>
            </a:r>
            <a:r>
              <a:rPr lang="en-US" sz="2800" b="1" dirty="0" smtClean="0"/>
              <a:t>10,579,687,775</a:t>
            </a:r>
          </a:p>
        </p:txBody>
      </p:sp>
      <p:pic>
        <p:nvPicPr>
          <p:cNvPr id="14" name="Picture 13" descr="idpcard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3900318" y="1814682"/>
            <a:ext cx="1219201" cy="2009438"/>
          </a:xfrm>
          <a:prstGeom prst="roundRect">
            <a:avLst>
              <a:gd name="adj" fmla="val 961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69017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Support to IDPs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Recognition as One of the Best Cash Disbursements in the World</a:t>
            </a:r>
            <a:endParaRPr lang="en-GB" dirty="0"/>
          </a:p>
        </p:txBody>
      </p:sp>
      <p:pic>
        <p:nvPicPr>
          <p:cNvPr id="42" name="Picture 41" descr="economis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8077200" cy="5048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6411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Support to Flood Victims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2010</a:t>
            </a:r>
            <a:endParaRPr lang="en-GB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657600" cy="415292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Pakistan is hit by the worst floods in its recorded history</a:t>
            </a:r>
          </a:p>
          <a:p>
            <a:r>
              <a:rPr lang="en-GB" sz="2400" dirty="0" smtClean="0"/>
              <a:t>Over 20 Million people affected</a:t>
            </a:r>
            <a:endParaRPr lang="en-GB" sz="2400" dirty="0"/>
          </a:p>
        </p:txBody>
      </p:sp>
      <p:sp>
        <p:nvSpPr>
          <p:cNvPr id="23" name="Right Arrow 22"/>
          <p:cNvSpPr/>
          <p:nvPr/>
        </p:nvSpPr>
        <p:spPr>
          <a:xfrm>
            <a:off x="1295400" y="5650468"/>
            <a:ext cx="6553200" cy="4572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205693" y="5664958"/>
            <a:ext cx="457200" cy="4572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323231" y="5676626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798961" y="6122158"/>
            <a:ext cx="138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September 6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857730" y="6092293"/>
            <a:ext cx="138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September 9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994653" y="6109648"/>
            <a:ext cx="83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August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4264462" y="5678606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13" y="1981200"/>
            <a:ext cx="4319587" cy="3109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3883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Support to Flood Victims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2010</a:t>
            </a:r>
            <a:endParaRPr lang="en-GB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657600" cy="415292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NADRA is given the go-ahead to implement a financial support system which is transparent and efficient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13" y="1981200"/>
            <a:ext cx="4319587" cy="3109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ight Arrow 15"/>
          <p:cNvSpPr/>
          <p:nvPr/>
        </p:nvSpPr>
        <p:spPr>
          <a:xfrm>
            <a:off x="1295400" y="5650468"/>
            <a:ext cx="6553200" cy="4572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205693" y="5664958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323231" y="5676626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798961" y="6122158"/>
            <a:ext cx="138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September 6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57730" y="6092293"/>
            <a:ext cx="138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September 9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994653" y="6109648"/>
            <a:ext cx="83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August</a:t>
            </a:r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4264462" y="5678606"/>
            <a:ext cx="457200" cy="4572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464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Support to Flood Victims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2010</a:t>
            </a:r>
            <a:endParaRPr lang="en-GB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17526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First beneficiary card issuance site launched</a:t>
            </a:r>
          </a:p>
          <a:p>
            <a:r>
              <a:rPr lang="en-GB" sz="2400" dirty="0" smtClean="0"/>
              <a:t>First card activated</a:t>
            </a:r>
            <a:endParaRPr lang="en-GB" sz="2400" dirty="0"/>
          </a:p>
        </p:txBody>
      </p:sp>
      <p:sp>
        <p:nvSpPr>
          <p:cNvPr id="23" name="Right Arrow 22"/>
          <p:cNvSpPr/>
          <p:nvPr/>
        </p:nvSpPr>
        <p:spPr>
          <a:xfrm>
            <a:off x="1219200" y="5650468"/>
            <a:ext cx="6705600" cy="4572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205693" y="5664958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323231" y="5676626"/>
            <a:ext cx="457200" cy="4572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798961" y="6122158"/>
            <a:ext cx="138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September 6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857730" y="6092293"/>
            <a:ext cx="138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September 9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994653" y="6109648"/>
            <a:ext cx="83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August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4264462" y="5678606"/>
            <a:ext cx="457200" cy="4572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E:\Zohaib Work\PMO\NDRP\Card design\Watan Card Front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26360"/>
            <a:ext cx="8692515" cy="28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2893207" y="2133600"/>
            <a:ext cx="3357586" cy="144780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Time from Program Start till the First Payment:</a:t>
            </a:r>
            <a:br>
              <a:rPr lang="en-GB" b="1" dirty="0" smtClean="0"/>
            </a:br>
            <a:endParaRPr lang="en-GB" b="1" dirty="0" smtClean="0"/>
          </a:p>
          <a:p>
            <a:pPr algn="ctr"/>
            <a:r>
              <a:rPr lang="en-GB" sz="2800" b="1" dirty="0"/>
              <a:t>3</a:t>
            </a:r>
            <a:r>
              <a:rPr lang="en-GB" sz="2800" b="1" dirty="0" smtClean="0"/>
              <a:t> days</a:t>
            </a:r>
            <a:endParaRPr lang="en-US" sz="2800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2895600" y="4038600"/>
            <a:ext cx="3357586" cy="144780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Total Money Distributed till September </a:t>
            </a:r>
            <a:r>
              <a:rPr lang="en-GB" b="1" dirty="0" smtClean="0"/>
              <a:t>27, </a:t>
            </a:r>
            <a:r>
              <a:rPr lang="en-GB" b="1" dirty="0" smtClean="0"/>
              <a:t>2010:</a:t>
            </a:r>
          </a:p>
          <a:p>
            <a:pPr algn="ctr"/>
            <a:endParaRPr lang="en-GB" b="1" dirty="0" smtClean="0"/>
          </a:p>
          <a:p>
            <a:pPr algn="ctr"/>
            <a:r>
              <a:rPr lang="en-GB" sz="2800" b="1" dirty="0" err="1" smtClean="0"/>
              <a:t>Rs</a:t>
            </a:r>
            <a:r>
              <a:rPr lang="en-GB" sz="2800" b="1" dirty="0" smtClean="0"/>
              <a:t>. </a:t>
            </a:r>
            <a:r>
              <a:rPr lang="en-GB" sz="2800" b="1" smtClean="0"/>
              <a:t>2,077,160,000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808665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136207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714752"/>
            <a:ext cx="9143999" cy="6921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(c) 2010, Government of Pakistan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9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National Database and Registration Authority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895600" cy="365125"/>
          </a:xfrm>
        </p:spPr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3815543" y="3177654"/>
            <a:ext cx="1512912" cy="1512912"/>
          </a:xfrm>
          <a:custGeom>
            <a:avLst/>
            <a:gdLst>
              <a:gd name="connsiteX0" fmla="*/ 0 w 1512912"/>
              <a:gd name="connsiteY0" fmla="*/ 756456 h 1512912"/>
              <a:gd name="connsiteX1" fmla="*/ 756456 w 1512912"/>
              <a:gd name="connsiteY1" fmla="*/ 0 h 1512912"/>
              <a:gd name="connsiteX2" fmla="*/ 1512912 w 1512912"/>
              <a:gd name="connsiteY2" fmla="*/ 756456 h 1512912"/>
              <a:gd name="connsiteX3" fmla="*/ 756456 w 1512912"/>
              <a:gd name="connsiteY3" fmla="*/ 1512912 h 1512912"/>
              <a:gd name="connsiteX4" fmla="*/ 0 w 1512912"/>
              <a:gd name="connsiteY4" fmla="*/ 756456 h 151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912" h="1512912">
                <a:moveTo>
                  <a:pt x="0" y="756456"/>
                </a:moveTo>
                <a:cubicBezTo>
                  <a:pt x="0" y="338677"/>
                  <a:pt x="338677" y="0"/>
                  <a:pt x="756456" y="0"/>
                </a:cubicBezTo>
                <a:cubicBezTo>
                  <a:pt x="1174235" y="0"/>
                  <a:pt x="1512912" y="338677"/>
                  <a:pt x="1512912" y="756456"/>
                </a:cubicBezTo>
                <a:cubicBezTo>
                  <a:pt x="1512912" y="1174235"/>
                  <a:pt x="1174235" y="1512912"/>
                  <a:pt x="756456" y="1512912"/>
                </a:cubicBezTo>
                <a:cubicBezTo>
                  <a:pt x="338677" y="1512912"/>
                  <a:pt x="0" y="1174235"/>
                  <a:pt x="0" y="75645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311" tIns="253311" rIns="253311" bIns="25331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500" b="1" kern="1200" dirty="0" smtClean="0"/>
              <a:t>NADRA</a:t>
            </a:r>
            <a:endParaRPr lang="en-GB" sz="2500" b="1" kern="1200" dirty="0"/>
          </a:p>
        </p:txBody>
      </p:sp>
      <p:sp>
        <p:nvSpPr>
          <p:cNvPr id="9" name="Freeform 8"/>
          <p:cNvSpPr/>
          <p:nvPr/>
        </p:nvSpPr>
        <p:spPr>
          <a:xfrm rot="16200000">
            <a:off x="4323275" y="2465246"/>
            <a:ext cx="497449" cy="514390"/>
          </a:xfrm>
          <a:custGeom>
            <a:avLst/>
            <a:gdLst>
              <a:gd name="connsiteX0" fmla="*/ 0 w 497449"/>
              <a:gd name="connsiteY0" fmla="*/ 257195 h 514390"/>
              <a:gd name="connsiteX1" fmla="*/ 248725 w 497449"/>
              <a:gd name="connsiteY1" fmla="*/ 0 h 514390"/>
              <a:gd name="connsiteX2" fmla="*/ 248725 w 497449"/>
              <a:gd name="connsiteY2" fmla="*/ 128598 h 514390"/>
              <a:gd name="connsiteX3" fmla="*/ 497449 w 497449"/>
              <a:gd name="connsiteY3" fmla="*/ 128598 h 514390"/>
              <a:gd name="connsiteX4" fmla="*/ 497449 w 497449"/>
              <a:gd name="connsiteY4" fmla="*/ 385793 h 514390"/>
              <a:gd name="connsiteX5" fmla="*/ 248725 w 497449"/>
              <a:gd name="connsiteY5" fmla="*/ 385793 h 514390"/>
              <a:gd name="connsiteX6" fmla="*/ 248725 w 497449"/>
              <a:gd name="connsiteY6" fmla="*/ 514390 h 514390"/>
              <a:gd name="connsiteX7" fmla="*/ 0 w 497449"/>
              <a:gd name="connsiteY7" fmla="*/ 257195 h 51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449" h="514390">
                <a:moveTo>
                  <a:pt x="0" y="257195"/>
                </a:moveTo>
                <a:lnTo>
                  <a:pt x="248725" y="0"/>
                </a:lnTo>
                <a:lnTo>
                  <a:pt x="248725" y="128598"/>
                </a:lnTo>
                <a:lnTo>
                  <a:pt x="497449" y="128598"/>
                </a:lnTo>
                <a:lnTo>
                  <a:pt x="497449" y="385793"/>
                </a:lnTo>
                <a:lnTo>
                  <a:pt x="248725" y="385793"/>
                </a:lnTo>
                <a:lnTo>
                  <a:pt x="248725" y="514390"/>
                </a:lnTo>
                <a:lnTo>
                  <a:pt x="0" y="25719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2879" rIns="149236" bIns="10287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b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3966835" y="1028740"/>
            <a:ext cx="1210329" cy="1210329"/>
          </a:xfrm>
          <a:custGeom>
            <a:avLst/>
            <a:gdLst>
              <a:gd name="connsiteX0" fmla="*/ 0 w 1210329"/>
              <a:gd name="connsiteY0" fmla="*/ 605165 h 1210329"/>
              <a:gd name="connsiteX1" fmla="*/ 605165 w 1210329"/>
              <a:gd name="connsiteY1" fmla="*/ 0 h 1210329"/>
              <a:gd name="connsiteX2" fmla="*/ 1210330 w 1210329"/>
              <a:gd name="connsiteY2" fmla="*/ 605165 h 1210329"/>
              <a:gd name="connsiteX3" fmla="*/ 605165 w 1210329"/>
              <a:gd name="connsiteY3" fmla="*/ 1210330 h 1210329"/>
              <a:gd name="connsiteX4" fmla="*/ 0 w 1210329"/>
              <a:gd name="connsiteY4" fmla="*/ 605165 h 121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29" h="1210329">
                <a:moveTo>
                  <a:pt x="0" y="605165"/>
                </a:moveTo>
                <a:cubicBezTo>
                  <a:pt x="0" y="270942"/>
                  <a:pt x="270942" y="0"/>
                  <a:pt x="605165" y="0"/>
                </a:cubicBezTo>
                <a:cubicBezTo>
                  <a:pt x="939388" y="0"/>
                  <a:pt x="1210330" y="270942"/>
                  <a:pt x="1210330" y="605165"/>
                </a:cubicBezTo>
                <a:cubicBezTo>
                  <a:pt x="1210330" y="939388"/>
                  <a:pt x="939388" y="1210330"/>
                  <a:pt x="605165" y="1210330"/>
                </a:cubicBezTo>
                <a:cubicBezTo>
                  <a:pt x="270942" y="1210330"/>
                  <a:pt x="0" y="939388"/>
                  <a:pt x="0" y="60516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489" tIns="192489" rIns="192489" bIns="1924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dirty="0" smtClean="0"/>
              <a:t>Thirteen Thousand Employees</a:t>
            </a:r>
            <a:endParaRPr lang="en-GB" sz="1200" b="1" kern="1200" dirty="0"/>
          </a:p>
        </p:txBody>
      </p:sp>
      <p:sp>
        <p:nvSpPr>
          <p:cNvPr id="11" name="Freeform 10"/>
          <p:cNvSpPr/>
          <p:nvPr/>
        </p:nvSpPr>
        <p:spPr>
          <a:xfrm rot="18600000">
            <a:off x="5102121" y="2748722"/>
            <a:ext cx="497449" cy="514390"/>
          </a:xfrm>
          <a:custGeom>
            <a:avLst/>
            <a:gdLst>
              <a:gd name="connsiteX0" fmla="*/ 0 w 497449"/>
              <a:gd name="connsiteY0" fmla="*/ 257195 h 514390"/>
              <a:gd name="connsiteX1" fmla="*/ 248725 w 497449"/>
              <a:gd name="connsiteY1" fmla="*/ 0 h 514390"/>
              <a:gd name="connsiteX2" fmla="*/ 248725 w 497449"/>
              <a:gd name="connsiteY2" fmla="*/ 128598 h 514390"/>
              <a:gd name="connsiteX3" fmla="*/ 497449 w 497449"/>
              <a:gd name="connsiteY3" fmla="*/ 128598 h 514390"/>
              <a:gd name="connsiteX4" fmla="*/ 497449 w 497449"/>
              <a:gd name="connsiteY4" fmla="*/ 385793 h 514390"/>
              <a:gd name="connsiteX5" fmla="*/ 248725 w 497449"/>
              <a:gd name="connsiteY5" fmla="*/ 385793 h 514390"/>
              <a:gd name="connsiteX6" fmla="*/ 248725 w 497449"/>
              <a:gd name="connsiteY6" fmla="*/ 514390 h 514390"/>
              <a:gd name="connsiteX7" fmla="*/ 0 w 497449"/>
              <a:gd name="connsiteY7" fmla="*/ 257195 h 51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449" h="514390">
                <a:moveTo>
                  <a:pt x="0" y="257195"/>
                </a:moveTo>
                <a:lnTo>
                  <a:pt x="248725" y="0"/>
                </a:lnTo>
                <a:lnTo>
                  <a:pt x="248725" y="128598"/>
                </a:lnTo>
                <a:lnTo>
                  <a:pt x="497449" y="128598"/>
                </a:lnTo>
                <a:lnTo>
                  <a:pt x="497449" y="385793"/>
                </a:lnTo>
                <a:lnTo>
                  <a:pt x="248725" y="385793"/>
                </a:lnTo>
                <a:lnTo>
                  <a:pt x="248725" y="514390"/>
                </a:lnTo>
                <a:lnTo>
                  <a:pt x="0" y="25719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406283"/>
              <a:satOff val="-2110"/>
              <a:lumOff val="-343"/>
              <a:alphaOff val="0"/>
            </a:schemeClr>
          </a:fillRef>
          <a:effectRef idx="2">
            <a:schemeClr val="accent3">
              <a:hueOff val="1406283"/>
              <a:satOff val="-2110"/>
              <a:lumOff val="-3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2877" rIns="149235" bIns="10287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b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5445378" y="1566886"/>
            <a:ext cx="1210329" cy="1210329"/>
          </a:xfrm>
          <a:custGeom>
            <a:avLst/>
            <a:gdLst>
              <a:gd name="connsiteX0" fmla="*/ 0 w 1210329"/>
              <a:gd name="connsiteY0" fmla="*/ 605165 h 1210329"/>
              <a:gd name="connsiteX1" fmla="*/ 605165 w 1210329"/>
              <a:gd name="connsiteY1" fmla="*/ 0 h 1210329"/>
              <a:gd name="connsiteX2" fmla="*/ 1210330 w 1210329"/>
              <a:gd name="connsiteY2" fmla="*/ 605165 h 1210329"/>
              <a:gd name="connsiteX3" fmla="*/ 605165 w 1210329"/>
              <a:gd name="connsiteY3" fmla="*/ 1210330 h 1210329"/>
              <a:gd name="connsiteX4" fmla="*/ 0 w 1210329"/>
              <a:gd name="connsiteY4" fmla="*/ 605165 h 121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29" h="1210329">
                <a:moveTo>
                  <a:pt x="0" y="605165"/>
                </a:moveTo>
                <a:cubicBezTo>
                  <a:pt x="0" y="270942"/>
                  <a:pt x="270942" y="0"/>
                  <a:pt x="605165" y="0"/>
                </a:cubicBezTo>
                <a:cubicBezTo>
                  <a:pt x="939388" y="0"/>
                  <a:pt x="1210330" y="270942"/>
                  <a:pt x="1210330" y="605165"/>
                </a:cubicBezTo>
                <a:cubicBezTo>
                  <a:pt x="1210330" y="939388"/>
                  <a:pt x="939388" y="1210330"/>
                  <a:pt x="605165" y="1210330"/>
                </a:cubicBezTo>
                <a:cubicBezTo>
                  <a:pt x="270942" y="1210330"/>
                  <a:pt x="0" y="939388"/>
                  <a:pt x="0" y="60516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406283"/>
              <a:satOff val="-2110"/>
              <a:lumOff val="-343"/>
              <a:alphaOff val="0"/>
            </a:schemeClr>
          </a:fillRef>
          <a:effectRef idx="2">
            <a:schemeClr val="accent3">
              <a:hueOff val="1406283"/>
              <a:satOff val="-2110"/>
              <a:lumOff val="-3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489" tIns="192489" rIns="192489" bIns="1924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dirty="0" smtClean="0"/>
              <a:t>374 Registration Centres; 10 Overseas</a:t>
            </a:r>
            <a:endParaRPr lang="en-GB" sz="1200" b="1" kern="1200" dirty="0"/>
          </a:p>
        </p:txBody>
      </p:sp>
      <p:sp>
        <p:nvSpPr>
          <p:cNvPr id="13" name="Freeform 12"/>
          <p:cNvSpPr/>
          <p:nvPr/>
        </p:nvSpPr>
        <p:spPr>
          <a:xfrm rot="21000000">
            <a:off x="5516536" y="3466511"/>
            <a:ext cx="497449" cy="514390"/>
          </a:xfrm>
          <a:custGeom>
            <a:avLst/>
            <a:gdLst>
              <a:gd name="connsiteX0" fmla="*/ 0 w 497449"/>
              <a:gd name="connsiteY0" fmla="*/ 257195 h 514390"/>
              <a:gd name="connsiteX1" fmla="*/ 248725 w 497449"/>
              <a:gd name="connsiteY1" fmla="*/ 0 h 514390"/>
              <a:gd name="connsiteX2" fmla="*/ 248725 w 497449"/>
              <a:gd name="connsiteY2" fmla="*/ 128598 h 514390"/>
              <a:gd name="connsiteX3" fmla="*/ 497449 w 497449"/>
              <a:gd name="connsiteY3" fmla="*/ 128598 h 514390"/>
              <a:gd name="connsiteX4" fmla="*/ 497449 w 497449"/>
              <a:gd name="connsiteY4" fmla="*/ 385793 h 514390"/>
              <a:gd name="connsiteX5" fmla="*/ 248725 w 497449"/>
              <a:gd name="connsiteY5" fmla="*/ 385793 h 514390"/>
              <a:gd name="connsiteX6" fmla="*/ 248725 w 497449"/>
              <a:gd name="connsiteY6" fmla="*/ 514390 h 514390"/>
              <a:gd name="connsiteX7" fmla="*/ 0 w 497449"/>
              <a:gd name="connsiteY7" fmla="*/ 257195 h 51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449" h="514390">
                <a:moveTo>
                  <a:pt x="0" y="257195"/>
                </a:moveTo>
                <a:lnTo>
                  <a:pt x="248725" y="0"/>
                </a:lnTo>
                <a:lnTo>
                  <a:pt x="248725" y="128598"/>
                </a:lnTo>
                <a:lnTo>
                  <a:pt x="497449" y="128598"/>
                </a:lnTo>
                <a:lnTo>
                  <a:pt x="497449" y="385793"/>
                </a:lnTo>
                <a:lnTo>
                  <a:pt x="248725" y="385793"/>
                </a:lnTo>
                <a:lnTo>
                  <a:pt x="248725" y="514390"/>
                </a:lnTo>
                <a:lnTo>
                  <a:pt x="0" y="25719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2812566"/>
              <a:satOff val="-4220"/>
              <a:lumOff val="-686"/>
              <a:alphaOff val="0"/>
            </a:schemeClr>
          </a:fillRef>
          <a:effectRef idx="2">
            <a:schemeClr val="accent3">
              <a:hueOff val="2812566"/>
              <a:satOff val="-4220"/>
              <a:lumOff val="-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2877" rIns="149234" bIns="10287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6232094" y="2929519"/>
            <a:ext cx="1210329" cy="1210329"/>
          </a:xfrm>
          <a:custGeom>
            <a:avLst/>
            <a:gdLst>
              <a:gd name="connsiteX0" fmla="*/ 0 w 1210329"/>
              <a:gd name="connsiteY0" fmla="*/ 605165 h 1210329"/>
              <a:gd name="connsiteX1" fmla="*/ 605165 w 1210329"/>
              <a:gd name="connsiteY1" fmla="*/ 0 h 1210329"/>
              <a:gd name="connsiteX2" fmla="*/ 1210330 w 1210329"/>
              <a:gd name="connsiteY2" fmla="*/ 605165 h 1210329"/>
              <a:gd name="connsiteX3" fmla="*/ 605165 w 1210329"/>
              <a:gd name="connsiteY3" fmla="*/ 1210330 h 1210329"/>
              <a:gd name="connsiteX4" fmla="*/ 0 w 1210329"/>
              <a:gd name="connsiteY4" fmla="*/ 605165 h 121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29" h="1210329">
                <a:moveTo>
                  <a:pt x="0" y="605165"/>
                </a:moveTo>
                <a:cubicBezTo>
                  <a:pt x="0" y="270942"/>
                  <a:pt x="270942" y="0"/>
                  <a:pt x="605165" y="0"/>
                </a:cubicBezTo>
                <a:cubicBezTo>
                  <a:pt x="939388" y="0"/>
                  <a:pt x="1210330" y="270942"/>
                  <a:pt x="1210330" y="605165"/>
                </a:cubicBezTo>
                <a:cubicBezTo>
                  <a:pt x="1210330" y="939388"/>
                  <a:pt x="939388" y="1210330"/>
                  <a:pt x="605165" y="1210330"/>
                </a:cubicBezTo>
                <a:cubicBezTo>
                  <a:pt x="270942" y="1210330"/>
                  <a:pt x="0" y="939388"/>
                  <a:pt x="0" y="60516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2812566"/>
              <a:satOff val="-4220"/>
              <a:lumOff val="-686"/>
              <a:alphaOff val="0"/>
            </a:schemeClr>
          </a:fillRef>
          <a:effectRef idx="2">
            <a:schemeClr val="accent3">
              <a:hueOff val="2812566"/>
              <a:satOff val="-4220"/>
              <a:lumOff val="-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489" tIns="192489" rIns="192489" bIns="1924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/>
              <a:t>201</a:t>
            </a:r>
            <a:r>
              <a:rPr lang="en-GB" sz="1200" b="1" kern="1200" dirty="0" smtClean="0"/>
              <a:t> Mobile Vans; 199 Semi-Mobile Units</a:t>
            </a:r>
            <a:endParaRPr lang="en-GB" sz="1200" b="1" kern="1200" dirty="0"/>
          </a:p>
        </p:txBody>
      </p:sp>
      <p:sp>
        <p:nvSpPr>
          <p:cNvPr id="15" name="Freeform 14"/>
          <p:cNvSpPr/>
          <p:nvPr/>
        </p:nvSpPr>
        <p:spPr>
          <a:xfrm rot="1800000">
            <a:off x="5372611" y="4282750"/>
            <a:ext cx="497449" cy="514390"/>
          </a:xfrm>
          <a:custGeom>
            <a:avLst/>
            <a:gdLst>
              <a:gd name="connsiteX0" fmla="*/ 0 w 497449"/>
              <a:gd name="connsiteY0" fmla="*/ 257195 h 514390"/>
              <a:gd name="connsiteX1" fmla="*/ 248725 w 497449"/>
              <a:gd name="connsiteY1" fmla="*/ 0 h 514390"/>
              <a:gd name="connsiteX2" fmla="*/ 248725 w 497449"/>
              <a:gd name="connsiteY2" fmla="*/ 128598 h 514390"/>
              <a:gd name="connsiteX3" fmla="*/ 497449 w 497449"/>
              <a:gd name="connsiteY3" fmla="*/ 128598 h 514390"/>
              <a:gd name="connsiteX4" fmla="*/ 497449 w 497449"/>
              <a:gd name="connsiteY4" fmla="*/ 385793 h 514390"/>
              <a:gd name="connsiteX5" fmla="*/ 248725 w 497449"/>
              <a:gd name="connsiteY5" fmla="*/ 385793 h 514390"/>
              <a:gd name="connsiteX6" fmla="*/ 248725 w 497449"/>
              <a:gd name="connsiteY6" fmla="*/ 514390 h 514390"/>
              <a:gd name="connsiteX7" fmla="*/ 0 w 497449"/>
              <a:gd name="connsiteY7" fmla="*/ 257195 h 51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449" h="514390">
                <a:moveTo>
                  <a:pt x="0" y="257195"/>
                </a:moveTo>
                <a:lnTo>
                  <a:pt x="248725" y="0"/>
                </a:lnTo>
                <a:lnTo>
                  <a:pt x="248725" y="128598"/>
                </a:lnTo>
                <a:lnTo>
                  <a:pt x="497449" y="128598"/>
                </a:lnTo>
                <a:lnTo>
                  <a:pt x="497449" y="385793"/>
                </a:lnTo>
                <a:lnTo>
                  <a:pt x="248725" y="385793"/>
                </a:lnTo>
                <a:lnTo>
                  <a:pt x="248725" y="514390"/>
                </a:lnTo>
                <a:lnTo>
                  <a:pt x="0" y="25719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4218849"/>
              <a:satOff val="-6330"/>
              <a:lumOff val="-1029"/>
              <a:alphaOff val="0"/>
            </a:schemeClr>
          </a:fillRef>
          <a:effectRef idx="2">
            <a:schemeClr val="accent3">
              <a:hueOff val="4218849"/>
              <a:satOff val="-6330"/>
              <a:lumOff val="-10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2877" rIns="149235" bIns="10287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/>
          </a:p>
        </p:txBody>
      </p:sp>
      <p:sp>
        <p:nvSpPr>
          <p:cNvPr id="16" name="Freeform 15"/>
          <p:cNvSpPr/>
          <p:nvPr/>
        </p:nvSpPr>
        <p:spPr>
          <a:xfrm>
            <a:off x="5958871" y="4479048"/>
            <a:ext cx="1210329" cy="1210329"/>
          </a:xfrm>
          <a:custGeom>
            <a:avLst/>
            <a:gdLst>
              <a:gd name="connsiteX0" fmla="*/ 0 w 1210329"/>
              <a:gd name="connsiteY0" fmla="*/ 605165 h 1210329"/>
              <a:gd name="connsiteX1" fmla="*/ 605165 w 1210329"/>
              <a:gd name="connsiteY1" fmla="*/ 0 h 1210329"/>
              <a:gd name="connsiteX2" fmla="*/ 1210330 w 1210329"/>
              <a:gd name="connsiteY2" fmla="*/ 605165 h 1210329"/>
              <a:gd name="connsiteX3" fmla="*/ 605165 w 1210329"/>
              <a:gd name="connsiteY3" fmla="*/ 1210330 h 1210329"/>
              <a:gd name="connsiteX4" fmla="*/ 0 w 1210329"/>
              <a:gd name="connsiteY4" fmla="*/ 605165 h 121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29" h="1210329">
                <a:moveTo>
                  <a:pt x="0" y="605165"/>
                </a:moveTo>
                <a:cubicBezTo>
                  <a:pt x="0" y="270942"/>
                  <a:pt x="270942" y="0"/>
                  <a:pt x="605165" y="0"/>
                </a:cubicBezTo>
                <a:cubicBezTo>
                  <a:pt x="939388" y="0"/>
                  <a:pt x="1210330" y="270942"/>
                  <a:pt x="1210330" y="605165"/>
                </a:cubicBezTo>
                <a:cubicBezTo>
                  <a:pt x="1210330" y="939388"/>
                  <a:pt x="939388" y="1210330"/>
                  <a:pt x="605165" y="1210330"/>
                </a:cubicBezTo>
                <a:cubicBezTo>
                  <a:pt x="270942" y="1210330"/>
                  <a:pt x="0" y="939388"/>
                  <a:pt x="0" y="60516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4218849"/>
              <a:satOff val="-6330"/>
              <a:lumOff val="-1029"/>
              <a:alphaOff val="0"/>
            </a:schemeClr>
          </a:fillRef>
          <a:effectRef idx="2">
            <a:schemeClr val="accent3">
              <a:hueOff val="4218849"/>
              <a:satOff val="-6330"/>
              <a:lumOff val="-10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489" tIns="192489" rIns="192489" bIns="1924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dirty="0" smtClean="0"/>
              <a:t>Two data-centres 150 miles apart</a:t>
            </a:r>
            <a:endParaRPr lang="en-GB" sz="1200" b="1" kern="1200" dirty="0"/>
          </a:p>
        </p:txBody>
      </p:sp>
      <p:sp>
        <p:nvSpPr>
          <p:cNvPr id="17" name="Freeform 16"/>
          <p:cNvSpPr/>
          <p:nvPr/>
        </p:nvSpPr>
        <p:spPr>
          <a:xfrm rot="4200000">
            <a:off x="4737690" y="4815512"/>
            <a:ext cx="497449" cy="514390"/>
          </a:xfrm>
          <a:custGeom>
            <a:avLst/>
            <a:gdLst>
              <a:gd name="connsiteX0" fmla="*/ 0 w 497449"/>
              <a:gd name="connsiteY0" fmla="*/ 257195 h 514390"/>
              <a:gd name="connsiteX1" fmla="*/ 248725 w 497449"/>
              <a:gd name="connsiteY1" fmla="*/ 0 h 514390"/>
              <a:gd name="connsiteX2" fmla="*/ 248725 w 497449"/>
              <a:gd name="connsiteY2" fmla="*/ 128598 h 514390"/>
              <a:gd name="connsiteX3" fmla="*/ 497449 w 497449"/>
              <a:gd name="connsiteY3" fmla="*/ 128598 h 514390"/>
              <a:gd name="connsiteX4" fmla="*/ 497449 w 497449"/>
              <a:gd name="connsiteY4" fmla="*/ 385793 h 514390"/>
              <a:gd name="connsiteX5" fmla="*/ 248725 w 497449"/>
              <a:gd name="connsiteY5" fmla="*/ 385793 h 514390"/>
              <a:gd name="connsiteX6" fmla="*/ 248725 w 497449"/>
              <a:gd name="connsiteY6" fmla="*/ 514390 h 514390"/>
              <a:gd name="connsiteX7" fmla="*/ 0 w 497449"/>
              <a:gd name="connsiteY7" fmla="*/ 257195 h 51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449" h="514390">
                <a:moveTo>
                  <a:pt x="0" y="257195"/>
                </a:moveTo>
                <a:lnTo>
                  <a:pt x="248725" y="0"/>
                </a:lnTo>
                <a:lnTo>
                  <a:pt x="248725" y="128598"/>
                </a:lnTo>
                <a:lnTo>
                  <a:pt x="497449" y="128598"/>
                </a:lnTo>
                <a:lnTo>
                  <a:pt x="497449" y="385793"/>
                </a:lnTo>
                <a:lnTo>
                  <a:pt x="248725" y="385793"/>
                </a:lnTo>
                <a:lnTo>
                  <a:pt x="248725" y="514390"/>
                </a:lnTo>
                <a:lnTo>
                  <a:pt x="0" y="25719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2877" rIns="149235" bIns="10287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/>
          </a:p>
        </p:txBody>
      </p:sp>
      <p:sp>
        <p:nvSpPr>
          <p:cNvPr id="18" name="Freeform 17"/>
          <p:cNvSpPr/>
          <p:nvPr/>
        </p:nvSpPr>
        <p:spPr>
          <a:xfrm>
            <a:off x="4753551" y="5490431"/>
            <a:ext cx="1210329" cy="1210329"/>
          </a:xfrm>
          <a:custGeom>
            <a:avLst/>
            <a:gdLst>
              <a:gd name="connsiteX0" fmla="*/ 0 w 1210329"/>
              <a:gd name="connsiteY0" fmla="*/ 605165 h 1210329"/>
              <a:gd name="connsiteX1" fmla="*/ 605165 w 1210329"/>
              <a:gd name="connsiteY1" fmla="*/ 0 h 1210329"/>
              <a:gd name="connsiteX2" fmla="*/ 1210330 w 1210329"/>
              <a:gd name="connsiteY2" fmla="*/ 605165 h 1210329"/>
              <a:gd name="connsiteX3" fmla="*/ 605165 w 1210329"/>
              <a:gd name="connsiteY3" fmla="*/ 1210330 h 1210329"/>
              <a:gd name="connsiteX4" fmla="*/ 0 w 1210329"/>
              <a:gd name="connsiteY4" fmla="*/ 605165 h 121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29" h="1210329">
                <a:moveTo>
                  <a:pt x="0" y="605165"/>
                </a:moveTo>
                <a:cubicBezTo>
                  <a:pt x="0" y="270942"/>
                  <a:pt x="270942" y="0"/>
                  <a:pt x="605165" y="0"/>
                </a:cubicBezTo>
                <a:cubicBezTo>
                  <a:pt x="939388" y="0"/>
                  <a:pt x="1210330" y="270942"/>
                  <a:pt x="1210330" y="605165"/>
                </a:cubicBezTo>
                <a:cubicBezTo>
                  <a:pt x="1210330" y="939388"/>
                  <a:pt x="939388" y="1210330"/>
                  <a:pt x="605165" y="1210330"/>
                </a:cubicBezTo>
                <a:cubicBezTo>
                  <a:pt x="270942" y="1210330"/>
                  <a:pt x="0" y="939388"/>
                  <a:pt x="0" y="60516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489" tIns="192489" rIns="192489" bIns="1924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dirty="0" smtClean="0"/>
              <a:t>1,000 servers and 8,000 computers</a:t>
            </a:r>
            <a:endParaRPr lang="en-GB" sz="1200" b="1" kern="1200" dirty="0"/>
          </a:p>
        </p:txBody>
      </p:sp>
      <p:sp>
        <p:nvSpPr>
          <p:cNvPr id="19" name="Freeform 18"/>
          <p:cNvSpPr/>
          <p:nvPr/>
        </p:nvSpPr>
        <p:spPr>
          <a:xfrm rot="17400000">
            <a:off x="3908859" y="4815511"/>
            <a:ext cx="497450" cy="514391"/>
          </a:xfrm>
          <a:custGeom>
            <a:avLst/>
            <a:gdLst>
              <a:gd name="connsiteX0" fmla="*/ 0 w 497449"/>
              <a:gd name="connsiteY0" fmla="*/ 257195 h 514390"/>
              <a:gd name="connsiteX1" fmla="*/ 248725 w 497449"/>
              <a:gd name="connsiteY1" fmla="*/ 0 h 514390"/>
              <a:gd name="connsiteX2" fmla="*/ 248725 w 497449"/>
              <a:gd name="connsiteY2" fmla="*/ 128598 h 514390"/>
              <a:gd name="connsiteX3" fmla="*/ 497449 w 497449"/>
              <a:gd name="connsiteY3" fmla="*/ 128598 h 514390"/>
              <a:gd name="connsiteX4" fmla="*/ 497449 w 497449"/>
              <a:gd name="connsiteY4" fmla="*/ 385793 h 514390"/>
              <a:gd name="connsiteX5" fmla="*/ 248725 w 497449"/>
              <a:gd name="connsiteY5" fmla="*/ 385793 h 514390"/>
              <a:gd name="connsiteX6" fmla="*/ 248725 w 497449"/>
              <a:gd name="connsiteY6" fmla="*/ 514390 h 514390"/>
              <a:gd name="connsiteX7" fmla="*/ 0 w 497449"/>
              <a:gd name="connsiteY7" fmla="*/ 257195 h 51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449" h="514390">
                <a:moveTo>
                  <a:pt x="497449" y="257195"/>
                </a:moveTo>
                <a:lnTo>
                  <a:pt x="248724" y="514390"/>
                </a:lnTo>
                <a:lnTo>
                  <a:pt x="248724" y="385792"/>
                </a:lnTo>
                <a:lnTo>
                  <a:pt x="0" y="385792"/>
                </a:lnTo>
                <a:lnTo>
                  <a:pt x="0" y="128597"/>
                </a:lnTo>
                <a:lnTo>
                  <a:pt x="248724" y="128597"/>
                </a:lnTo>
                <a:lnTo>
                  <a:pt x="248724" y="0"/>
                </a:lnTo>
                <a:lnTo>
                  <a:pt x="497449" y="25719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031415"/>
              <a:satOff val="-10550"/>
              <a:lumOff val="-1716"/>
              <a:alphaOff val="0"/>
            </a:schemeClr>
          </a:fillRef>
          <a:effectRef idx="2">
            <a:schemeClr val="accent3">
              <a:hueOff val="7031415"/>
              <a:satOff val="-10550"/>
              <a:lumOff val="-17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234" tIns="102877" rIns="1" bIns="10287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/>
          </a:p>
        </p:txBody>
      </p:sp>
      <p:sp>
        <p:nvSpPr>
          <p:cNvPr id="20" name="Freeform 19"/>
          <p:cNvSpPr/>
          <p:nvPr/>
        </p:nvSpPr>
        <p:spPr>
          <a:xfrm>
            <a:off x="3180118" y="5490431"/>
            <a:ext cx="1210329" cy="1210329"/>
          </a:xfrm>
          <a:custGeom>
            <a:avLst/>
            <a:gdLst>
              <a:gd name="connsiteX0" fmla="*/ 0 w 1210329"/>
              <a:gd name="connsiteY0" fmla="*/ 605165 h 1210329"/>
              <a:gd name="connsiteX1" fmla="*/ 605165 w 1210329"/>
              <a:gd name="connsiteY1" fmla="*/ 0 h 1210329"/>
              <a:gd name="connsiteX2" fmla="*/ 1210330 w 1210329"/>
              <a:gd name="connsiteY2" fmla="*/ 605165 h 1210329"/>
              <a:gd name="connsiteX3" fmla="*/ 605165 w 1210329"/>
              <a:gd name="connsiteY3" fmla="*/ 1210330 h 1210329"/>
              <a:gd name="connsiteX4" fmla="*/ 0 w 1210329"/>
              <a:gd name="connsiteY4" fmla="*/ 605165 h 121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29" h="1210329">
                <a:moveTo>
                  <a:pt x="0" y="605165"/>
                </a:moveTo>
                <a:cubicBezTo>
                  <a:pt x="0" y="270942"/>
                  <a:pt x="270942" y="0"/>
                  <a:pt x="605165" y="0"/>
                </a:cubicBezTo>
                <a:cubicBezTo>
                  <a:pt x="939388" y="0"/>
                  <a:pt x="1210330" y="270942"/>
                  <a:pt x="1210330" y="605165"/>
                </a:cubicBezTo>
                <a:cubicBezTo>
                  <a:pt x="1210330" y="939388"/>
                  <a:pt x="939388" y="1210330"/>
                  <a:pt x="605165" y="1210330"/>
                </a:cubicBezTo>
                <a:cubicBezTo>
                  <a:pt x="270942" y="1210330"/>
                  <a:pt x="0" y="939388"/>
                  <a:pt x="0" y="60516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031415"/>
              <a:satOff val="-10550"/>
              <a:lumOff val="-1716"/>
              <a:alphaOff val="0"/>
            </a:schemeClr>
          </a:fillRef>
          <a:effectRef idx="2">
            <a:schemeClr val="accent3">
              <a:hueOff val="7031415"/>
              <a:satOff val="-10550"/>
              <a:lumOff val="-17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489" tIns="192489" rIns="192489" bIns="1924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dirty="0" smtClean="0"/>
              <a:t>115 Million Identities Issued</a:t>
            </a:r>
            <a:endParaRPr lang="en-GB" sz="1200" b="1" kern="1200" dirty="0"/>
          </a:p>
        </p:txBody>
      </p:sp>
      <p:sp>
        <p:nvSpPr>
          <p:cNvPr id="21" name="Freeform 20"/>
          <p:cNvSpPr/>
          <p:nvPr/>
        </p:nvSpPr>
        <p:spPr>
          <a:xfrm rot="19800000">
            <a:off x="3273938" y="4282749"/>
            <a:ext cx="497450" cy="514391"/>
          </a:xfrm>
          <a:custGeom>
            <a:avLst/>
            <a:gdLst>
              <a:gd name="connsiteX0" fmla="*/ 0 w 497449"/>
              <a:gd name="connsiteY0" fmla="*/ 257195 h 514390"/>
              <a:gd name="connsiteX1" fmla="*/ 248725 w 497449"/>
              <a:gd name="connsiteY1" fmla="*/ 0 h 514390"/>
              <a:gd name="connsiteX2" fmla="*/ 248725 w 497449"/>
              <a:gd name="connsiteY2" fmla="*/ 128598 h 514390"/>
              <a:gd name="connsiteX3" fmla="*/ 497449 w 497449"/>
              <a:gd name="connsiteY3" fmla="*/ 128598 h 514390"/>
              <a:gd name="connsiteX4" fmla="*/ 497449 w 497449"/>
              <a:gd name="connsiteY4" fmla="*/ 385793 h 514390"/>
              <a:gd name="connsiteX5" fmla="*/ 248725 w 497449"/>
              <a:gd name="connsiteY5" fmla="*/ 385793 h 514390"/>
              <a:gd name="connsiteX6" fmla="*/ 248725 w 497449"/>
              <a:gd name="connsiteY6" fmla="*/ 514390 h 514390"/>
              <a:gd name="connsiteX7" fmla="*/ 0 w 497449"/>
              <a:gd name="connsiteY7" fmla="*/ 257195 h 51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449" h="514390">
                <a:moveTo>
                  <a:pt x="497449" y="257195"/>
                </a:moveTo>
                <a:lnTo>
                  <a:pt x="248724" y="514390"/>
                </a:lnTo>
                <a:lnTo>
                  <a:pt x="248724" y="385792"/>
                </a:lnTo>
                <a:lnTo>
                  <a:pt x="0" y="385792"/>
                </a:lnTo>
                <a:lnTo>
                  <a:pt x="0" y="128597"/>
                </a:lnTo>
                <a:lnTo>
                  <a:pt x="248724" y="128597"/>
                </a:lnTo>
                <a:lnTo>
                  <a:pt x="248724" y="0"/>
                </a:lnTo>
                <a:lnTo>
                  <a:pt x="497449" y="25719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8437698"/>
              <a:satOff val="-12660"/>
              <a:lumOff val="-2059"/>
              <a:alphaOff val="0"/>
            </a:schemeClr>
          </a:fillRef>
          <a:effectRef idx="2">
            <a:schemeClr val="accent3">
              <a:hueOff val="8437698"/>
              <a:satOff val="-12660"/>
              <a:lumOff val="-2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234" tIns="102878" rIns="1" bIns="10287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/>
          </a:p>
        </p:txBody>
      </p:sp>
      <p:sp>
        <p:nvSpPr>
          <p:cNvPr id="22" name="Freeform 21"/>
          <p:cNvSpPr/>
          <p:nvPr/>
        </p:nvSpPr>
        <p:spPr>
          <a:xfrm>
            <a:off x="1974799" y="4479048"/>
            <a:ext cx="1210329" cy="1210329"/>
          </a:xfrm>
          <a:custGeom>
            <a:avLst/>
            <a:gdLst>
              <a:gd name="connsiteX0" fmla="*/ 0 w 1210329"/>
              <a:gd name="connsiteY0" fmla="*/ 605165 h 1210329"/>
              <a:gd name="connsiteX1" fmla="*/ 605165 w 1210329"/>
              <a:gd name="connsiteY1" fmla="*/ 0 h 1210329"/>
              <a:gd name="connsiteX2" fmla="*/ 1210330 w 1210329"/>
              <a:gd name="connsiteY2" fmla="*/ 605165 h 1210329"/>
              <a:gd name="connsiteX3" fmla="*/ 605165 w 1210329"/>
              <a:gd name="connsiteY3" fmla="*/ 1210330 h 1210329"/>
              <a:gd name="connsiteX4" fmla="*/ 0 w 1210329"/>
              <a:gd name="connsiteY4" fmla="*/ 605165 h 121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29" h="1210329">
                <a:moveTo>
                  <a:pt x="0" y="605165"/>
                </a:moveTo>
                <a:cubicBezTo>
                  <a:pt x="0" y="270942"/>
                  <a:pt x="270942" y="0"/>
                  <a:pt x="605165" y="0"/>
                </a:cubicBezTo>
                <a:cubicBezTo>
                  <a:pt x="939388" y="0"/>
                  <a:pt x="1210330" y="270942"/>
                  <a:pt x="1210330" y="605165"/>
                </a:cubicBezTo>
                <a:cubicBezTo>
                  <a:pt x="1210330" y="939388"/>
                  <a:pt x="939388" y="1210330"/>
                  <a:pt x="605165" y="1210330"/>
                </a:cubicBezTo>
                <a:cubicBezTo>
                  <a:pt x="270942" y="1210330"/>
                  <a:pt x="0" y="939388"/>
                  <a:pt x="0" y="60516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8437698"/>
              <a:satOff val="-12660"/>
              <a:lumOff val="-2059"/>
              <a:alphaOff val="0"/>
            </a:schemeClr>
          </a:fillRef>
          <a:effectRef idx="2">
            <a:schemeClr val="accent3">
              <a:hueOff val="8437698"/>
              <a:satOff val="-12660"/>
              <a:lumOff val="-2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489" tIns="192489" rIns="192489" bIns="1924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/>
              <a:t>81</a:t>
            </a:r>
            <a:r>
              <a:rPr lang="en-GB" sz="1200" b="1" kern="1200" dirty="0" smtClean="0"/>
              <a:t> Million Identity Cards Issued</a:t>
            </a:r>
            <a:endParaRPr lang="en-GB" sz="1200" b="1" kern="1200" dirty="0"/>
          </a:p>
        </p:txBody>
      </p:sp>
      <p:sp>
        <p:nvSpPr>
          <p:cNvPr id="23" name="Freeform 22"/>
          <p:cNvSpPr/>
          <p:nvPr/>
        </p:nvSpPr>
        <p:spPr>
          <a:xfrm rot="600000">
            <a:off x="3130013" y="3466510"/>
            <a:ext cx="497450" cy="514391"/>
          </a:xfrm>
          <a:custGeom>
            <a:avLst/>
            <a:gdLst>
              <a:gd name="connsiteX0" fmla="*/ 0 w 497449"/>
              <a:gd name="connsiteY0" fmla="*/ 257195 h 514390"/>
              <a:gd name="connsiteX1" fmla="*/ 248725 w 497449"/>
              <a:gd name="connsiteY1" fmla="*/ 0 h 514390"/>
              <a:gd name="connsiteX2" fmla="*/ 248725 w 497449"/>
              <a:gd name="connsiteY2" fmla="*/ 128598 h 514390"/>
              <a:gd name="connsiteX3" fmla="*/ 497449 w 497449"/>
              <a:gd name="connsiteY3" fmla="*/ 128598 h 514390"/>
              <a:gd name="connsiteX4" fmla="*/ 497449 w 497449"/>
              <a:gd name="connsiteY4" fmla="*/ 385793 h 514390"/>
              <a:gd name="connsiteX5" fmla="*/ 248725 w 497449"/>
              <a:gd name="connsiteY5" fmla="*/ 385793 h 514390"/>
              <a:gd name="connsiteX6" fmla="*/ 248725 w 497449"/>
              <a:gd name="connsiteY6" fmla="*/ 514390 h 514390"/>
              <a:gd name="connsiteX7" fmla="*/ 0 w 497449"/>
              <a:gd name="connsiteY7" fmla="*/ 257195 h 51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449" h="514390">
                <a:moveTo>
                  <a:pt x="497449" y="257195"/>
                </a:moveTo>
                <a:lnTo>
                  <a:pt x="248724" y="514390"/>
                </a:lnTo>
                <a:lnTo>
                  <a:pt x="248724" y="385792"/>
                </a:lnTo>
                <a:lnTo>
                  <a:pt x="0" y="385792"/>
                </a:lnTo>
                <a:lnTo>
                  <a:pt x="0" y="128597"/>
                </a:lnTo>
                <a:lnTo>
                  <a:pt x="248724" y="128597"/>
                </a:lnTo>
                <a:lnTo>
                  <a:pt x="248724" y="0"/>
                </a:lnTo>
                <a:lnTo>
                  <a:pt x="497449" y="25719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843981"/>
              <a:satOff val="-14770"/>
              <a:lumOff val="-2402"/>
              <a:alphaOff val="0"/>
            </a:schemeClr>
          </a:fillRef>
          <a:effectRef idx="2">
            <a:schemeClr val="accent3">
              <a:hueOff val="9843981"/>
              <a:satOff val="-14770"/>
              <a:lumOff val="-24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234" tIns="102878" rIns="1" bIns="10287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/>
          </a:p>
        </p:txBody>
      </p:sp>
      <p:sp>
        <p:nvSpPr>
          <p:cNvPr id="24" name="Freeform 23"/>
          <p:cNvSpPr/>
          <p:nvPr/>
        </p:nvSpPr>
        <p:spPr>
          <a:xfrm>
            <a:off x="1701575" y="2929519"/>
            <a:ext cx="1210329" cy="1210329"/>
          </a:xfrm>
          <a:custGeom>
            <a:avLst/>
            <a:gdLst>
              <a:gd name="connsiteX0" fmla="*/ 0 w 1210329"/>
              <a:gd name="connsiteY0" fmla="*/ 605165 h 1210329"/>
              <a:gd name="connsiteX1" fmla="*/ 605165 w 1210329"/>
              <a:gd name="connsiteY1" fmla="*/ 0 h 1210329"/>
              <a:gd name="connsiteX2" fmla="*/ 1210330 w 1210329"/>
              <a:gd name="connsiteY2" fmla="*/ 605165 h 1210329"/>
              <a:gd name="connsiteX3" fmla="*/ 605165 w 1210329"/>
              <a:gd name="connsiteY3" fmla="*/ 1210330 h 1210329"/>
              <a:gd name="connsiteX4" fmla="*/ 0 w 1210329"/>
              <a:gd name="connsiteY4" fmla="*/ 605165 h 121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29" h="1210329">
                <a:moveTo>
                  <a:pt x="0" y="605165"/>
                </a:moveTo>
                <a:cubicBezTo>
                  <a:pt x="0" y="270942"/>
                  <a:pt x="270942" y="0"/>
                  <a:pt x="605165" y="0"/>
                </a:cubicBezTo>
                <a:cubicBezTo>
                  <a:pt x="939388" y="0"/>
                  <a:pt x="1210330" y="270942"/>
                  <a:pt x="1210330" y="605165"/>
                </a:cubicBezTo>
                <a:cubicBezTo>
                  <a:pt x="1210330" y="939388"/>
                  <a:pt x="939388" y="1210330"/>
                  <a:pt x="605165" y="1210330"/>
                </a:cubicBezTo>
                <a:cubicBezTo>
                  <a:pt x="270942" y="1210330"/>
                  <a:pt x="0" y="939388"/>
                  <a:pt x="0" y="60516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9843981"/>
              <a:satOff val="-14770"/>
              <a:lumOff val="-2402"/>
              <a:alphaOff val="0"/>
            </a:schemeClr>
          </a:fillRef>
          <a:effectRef idx="2">
            <a:schemeClr val="accent3">
              <a:hueOff val="9843981"/>
              <a:satOff val="-14770"/>
              <a:lumOff val="-24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489" tIns="192489" rIns="192489" bIns="1924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dirty="0" smtClean="0"/>
              <a:t>92</a:t>
            </a:r>
            <a:r>
              <a:rPr lang="en-GB" sz="1200" b="1" kern="1200" dirty="0" smtClean="0"/>
              <a:t> Million Facial Images</a:t>
            </a:r>
            <a:endParaRPr lang="en-GB" sz="1200" b="1" kern="1200" dirty="0"/>
          </a:p>
        </p:txBody>
      </p:sp>
      <p:sp>
        <p:nvSpPr>
          <p:cNvPr id="25" name="Freeform 24"/>
          <p:cNvSpPr/>
          <p:nvPr/>
        </p:nvSpPr>
        <p:spPr>
          <a:xfrm rot="3000000">
            <a:off x="3544429" y="2748722"/>
            <a:ext cx="497450" cy="514390"/>
          </a:xfrm>
          <a:custGeom>
            <a:avLst/>
            <a:gdLst>
              <a:gd name="connsiteX0" fmla="*/ 0 w 497449"/>
              <a:gd name="connsiteY0" fmla="*/ 257195 h 514390"/>
              <a:gd name="connsiteX1" fmla="*/ 248725 w 497449"/>
              <a:gd name="connsiteY1" fmla="*/ 0 h 514390"/>
              <a:gd name="connsiteX2" fmla="*/ 248725 w 497449"/>
              <a:gd name="connsiteY2" fmla="*/ 128598 h 514390"/>
              <a:gd name="connsiteX3" fmla="*/ 497449 w 497449"/>
              <a:gd name="connsiteY3" fmla="*/ 128598 h 514390"/>
              <a:gd name="connsiteX4" fmla="*/ 497449 w 497449"/>
              <a:gd name="connsiteY4" fmla="*/ 385793 h 514390"/>
              <a:gd name="connsiteX5" fmla="*/ 248725 w 497449"/>
              <a:gd name="connsiteY5" fmla="*/ 385793 h 514390"/>
              <a:gd name="connsiteX6" fmla="*/ 248725 w 497449"/>
              <a:gd name="connsiteY6" fmla="*/ 514390 h 514390"/>
              <a:gd name="connsiteX7" fmla="*/ 0 w 497449"/>
              <a:gd name="connsiteY7" fmla="*/ 257195 h 51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449" h="514390">
                <a:moveTo>
                  <a:pt x="497449" y="257195"/>
                </a:moveTo>
                <a:lnTo>
                  <a:pt x="248724" y="514390"/>
                </a:lnTo>
                <a:lnTo>
                  <a:pt x="248724" y="385792"/>
                </a:lnTo>
                <a:lnTo>
                  <a:pt x="0" y="385792"/>
                </a:lnTo>
                <a:lnTo>
                  <a:pt x="0" y="128597"/>
                </a:lnTo>
                <a:lnTo>
                  <a:pt x="248724" y="128597"/>
                </a:lnTo>
                <a:lnTo>
                  <a:pt x="248724" y="0"/>
                </a:lnTo>
                <a:lnTo>
                  <a:pt x="497449" y="25719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235" tIns="102877" rIns="0" bIns="10287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/>
          </a:p>
        </p:txBody>
      </p:sp>
      <p:sp>
        <p:nvSpPr>
          <p:cNvPr id="26" name="Freeform 25"/>
          <p:cNvSpPr/>
          <p:nvPr/>
        </p:nvSpPr>
        <p:spPr>
          <a:xfrm>
            <a:off x="2488291" y="1566886"/>
            <a:ext cx="1210329" cy="1210329"/>
          </a:xfrm>
          <a:custGeom>
            <a:avLst/>
            <a:gdLst>
              <a:gd name="connsiteX0" fmla="*/ 0 w 1210329"/>
              <a:gd name="connsiteY0" fmla="*/ 605165 h 1210329"/>
              <a:gd name="connsiteX1" fmla="*/ 605165 w 1210329"/>
              <a:gd name="connsiteY1" fmla="*/ 0 h 1210329"/>
              <a:gd name="connsiteX2" fmla="*/ 1210330 w 1210329"/>
              <a:gd name="connsiteY2" fmla="*/ 605165 h 1210329"/>
              <a:gd name="connsiteX3" fmla="*/ 605165 w 1210329"/>
              <a:gd name="connsiteY3" fmla="*/ 1210330 h 1210329"/>
              <a:gd name="connsiteX4" fmla="*/ 0 w 1210329"/>
              <a:gd name="connsiteY4" fmla="*/ 605165 h 121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329" h="1210329">
                <a:moveTo>
                  <a:pt x="0" y="605165"/>
                </a:moveTo>
                <a:cubicBezTo>
                  <a:pt x="0" y="270942"/>
                  <a:pt x="270942" y="0"/>
                  <a:pt x="605165" y="0"/>
                </a:cubicBezTo>
                <a:cubicBezTo>
                  <a:pt x="939388" y="0"/>
                  <a:pt x="1210330" y="270942"/>
                  <a:pt x="1210330" y="605165"/>
                </a:cubicBezTo>
                <a:cubicBezTo>
                  <a:pt x="1210330" y="939388"/>
                  <a:pt x="939388" y="1210330"/>
                  <a:pt x="605165" y="1210330"/>
                </a:cubicBezTo>
                <a:cubicBezTo>
                  <a:pt x="270942" y="1210330"/>
                  <a:pt x="0" y="939388"/>
                  <a:pt x="0" y="60516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489" tIns="192489" rIns="192489" bIns="1924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b="1" kern="1200" dirty="0" smtClean="0"/>
              <a:t>235 Million Fingerprints</a:t>
            </a:r>
            <a:endParaRPr lang="en-GB" sz="1200" kern="1200" dirty="0"/>
          </a:p>
        </p:txBody>
      </p:sp>
    </p:spTree>
    <p:extLst>
      <p:ext uri="{BB962C8B-B14F-4D97-AF65-F5344CB8AC3E}">
        <p14:creationId xmlns:p14="http://schemas.microsoft.com/office/powerpoint/2010/main" val="27130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"/>
                            </p:stCondLst>
                            <p:childTnLst>
                              <p:par>
                                <p:cTn id="5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"/>
                            </p:stCondLst>
                            <p:childTnLst>
                              <p:par>
                                <p:cTn id="6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"/>
                            </p:stCondLst>
                            <p:childTnLst>
                              <p:par>
                                <p:cTn id="9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"/>
                            </p:stCondLst>
                            <p:childTnLst>
                              <p:par>
                                <p:cTn id="11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"/>
                            </p:stCondLst>
                            <p:childTnLst>
                              <p:par>
                                <p:cTn id="1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703" y="838200"/>
            <a:ext cx="8991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Media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066800"/>
            <a:ext cx="7086600" cy="5791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Registration Centres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43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Reaching Everyone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Registration Centres and Mobile Registration Vans</a:t>
            </a:r>
            <a:endParaRPr lang="en-GB" dirty="0"/>
          </a:p>
        </p:txBody>
      </p:sp>
      <p:pic>
        <p:nvPicPr>
          <p:cNvPr id="6" name="Picture 5" descr="Image044_resiz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75" y="1643050"/>
            <a:ext cx="3021013" cy="2265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077_resiz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96" y="1654792"/>
            <a:ext cx="3352800" cy="2258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24880" y="6356350"/>
            <a:ext cx="2895600" cy="365125"/>
          </a:xfrm>
        </p:spPr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pic>
        <p:nvPicPr>
          <p:cNvPr id="9" name="Picture 8" descr="Image044_resiz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88" y="4114800"/>
            <a:ext cx="3251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077_resiz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44" y="4134136"/>
            <a:ext cx="3251200" cy="2419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10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Reaching Everyone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Backpack Units and Mobile Registration Motorcycles</a:t>
            </a:r>
            <a:endParaRPr lang="en-GB" dirty="0"/>
          </a:p>
        </p:txBody>
      </p:sp>
      <p:pic>
        <p:nvPicPr>
          <p:cNvPr id="6" name="Picture 3" descr="E:\Personal\Doc\Presentations\Povert Aleviation Program\Pictures of Laptop\IMG_044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4643470" cy="3482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044_resiz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2" y="3000372"/>
            <a:ext cx="4643470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7706" y="6356350"/>
            <a:ext cx="2895600" cy="365125"/>
          </a:xfrm>
        </p:spPr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1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Identity Card Coverage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(c) 2010, Government of Pakistan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382619"/>
              </p:ext>
            </p:extLst>
          </p:nvPr>
        </p:nvGraphicFramePr>
        <p:xfrm>
          <a:off x="457200" y="4812016"/>
          <a:ext cx="8186766" cy="741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93383"/>
                <a:gridCol w="40933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Women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 Million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34 Million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1916706"/>
              </p:ext>
            </p:extLst>
          </p:nvPr>
        </p:nvGraphicFramePr>
        <p:xfrm>
          <a:off x="4572000" y="1961703"/>
          <a:ext cx="407196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1640664"/>
              </p:ext>
            </p:extLst>
          </p:nvPr>
        </p:nvGraphicFramePr>
        <p:xfrm>
          <a:off x="500034" y="1961703"/>
          <a:ext cx="407196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97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man Mobin II Standard Dual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Usman Mobin II Standard Dual Office</Template>
  <TotalTime>1624</TotalTime>
  <Words>1739</Words>
  <Application>Microsoft Office PowerPoint</Application>
  <PresentationFormat>On-screen Show (4:3)</PresentationFormat>
  <Paragraphs>395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Usman Mobin II Standard Dual Office</vt:lpstr>
      <vt:lpstr>National Identity Management in Pakistan</vt:lpstr>
      <vt:lpstr>A Brief History of National Identification in Pakistan</vt:lpstr>
      <vt:lpstr>A Brief History of National Identification in Pakistan</vt:lpstr>
      <vt:lpstr>A Brief History of National Identification in Pakistan</vt:lpstr>
      <vt:lpstr>National Database and Registration Authority</vt:lpstr>
      <vt:lpstr>Registration Centres</vt:lpstr>
      <vt:lpstr>Reaching Everyone</vt:lpstr>
      <vt:lpstr>Reaching Everyone</vt:lpstr>
      <vt:lpstr>Identity Card Coverage</vt:lpstr>
      <vt:lpstr>Major Projects</vt:lpstr>
      <vt:lpstr>Major Projects</vt:lpstr>
      <vt:lpstr>Identity cards and the national database</vt:lpstr>
      <vt:lpstr>ID Cards through Times</vt:lpstr>
      <vt:lpstr>NADRA’s Products</vt:lpstr>
      <vt:lpstr>NADRA’s Products</vt:lpstr>
      <vt:lpstr>NADRA’s Products</vt:lpstr>
      <vt:lpstr>Smart National Identity Cards</vt:lpstr>
      <vt:lpstr>Service Delivery Strategy</vt:lpstr>
      <vt:lpstr>Benefits to citizens and the state</vt:lpstr>
      <vt:lpstr>Benefits to Citizens and the State</vt:lpstr>
      <vt:lpstr>Good Governance</vt:lpstr>
      <vt:lpstr>Improvement of the Electoral Rolls</vt:lpstr>
      <vt:lpstr>Broadening the Tax Net</vt:lpstr>
      <vt:lpstr>Law enforcement and national security</vt:lpstr>
      <vt:lpstr>Islamabad Security Project</vt:lpstr>
      <vt:lpstr>Integrated Border Management System</vt:lpstr>
      <vt:lpstr>Forensic Applications</vt:lpstr>
      <vt:lpstr>Forensic Applications</vt:lpstr>
      <vt:lpstr>Efficient social support</vt:lpstr>
      <vt:lpstr>Income Support to the Poor</vt:lpstr>
      <vt:lpstr>The Benazir Smart Card with Barcode</vt:lpstr>
      <vt:lpstr>Partner Shops</vt:lpstr>
      <vt:lpstr>Poverty Scorecards</vt:lpstr>
      <vt:lpstr>Effective Subsidy Management</vt:lpstr>
      <vt:lpstr>Financial Support to IDPs</vt:lpstr>
      <vt:lpstr>IDP Registration</vt:lpstr>
      <vt:lpstr>Financial Support to IDPs</vt:lpstr>
      <vt:lpstr>Financial Support to IDPs</vt:lpstr>
      <vt:lpstr>Financial Support to IDPs</vt:lpstr>
      <vt:lpstr>Financial Support to IDPs</vt:lpstr>
      <vt:lpstr>Financial Support to IDPs</vt:lpstr>
      <vt:lpstr>Financial Support to Flood Victims</vt:lpstr>
      <vt:lpstr>Financial Support to Flood Victims</vt:lpstr>
      <vt:lpstr>Financial Support to Flood Victims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root</dc:creator>
  <cp:lastModifiedBy>root</cp:lastModifiedBy>
  <cp:revision>59</cp:revision>
  <cp:lastPrinted>2010-09-22T12:34:01Z</cp:lastPrinted>
  <dcterms:created xsi:type="dcterms:W3CDTF">2010-08-31T17:44:58Z</dcterms:created>
  <dcterms:modified xsi:type="dcterms:W3CDTF">2010-09-27T14:40:07Z</dcterms:modified>
</cp:coreProperties>
</file>