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308" r:id="rId3"/>
    <p:sldId id="267" r:id="rId4"/>
    <p:sldId id="285" r:id="rId5"/>
    <p:sldId id="275" r:id="rId6"/>
    <p:sldId id="288" r:id="rId7"/>
    <p:sldId id="277" r:id="rId8"/>
    <p:sldId id="316" r:id="rId9"/>
    <p:sldId id="276" r:id="rId10"/>
    <p:sldId id="302" r:id="rId11"/>
    <p:sldId id="315" r:id="rId12"/>
    <p:sldId id="309" r:id="rId13"/>
    <p:sldId id="310" r:id="rId14"/>
    <p:sldId id="311" r:id="rId15"/>
    <p:sldId id="312" r:id="rId16"/>
    <p:sldId id="313" r:id="rId17"/>
    <p:sldId id="314" r:id="rId18"/>
    <p:sldId id="299" r:id="rId19"/>
    <p:sldId id="300" r:id="rId20"/>
    <p:sldId id="305"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9DBEE7"/>
    <a:srgbClr val="AAC2E0"/>
    <a:srgbClr val="FFFF99"/>
    <a:srgbClr val="9F9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77" autoAdjust="0"/>
  </p:normalViewPr>
  <p:slideViewPr>
    <p:cSldViewPr>
      <p:cViewPr varScale="1">
        <p:scale>
          <a:sx n="76" d="100"/>
          <a:sy n="76" d="100"/>
        </p:scale>
        <p:origin x="-9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0DC61-1BD6-4877-8F0E-F8A5B57A4FD0}" type="datetimeFigureOut">
              <a:rPr lang="en-US" smtClean="0"/>
              <a:pPr/>
              <a:t>10/10/2011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D44F6-1D8B-48F6-BD22-F61544983F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46175" y="685800"/>
            <a:ext cx="4567238" cy="3425825"/>
          </a:xfrm>
          <a:ln/>
        </p:spPr>
      </p:sp>
      <p:sp>
        <p:nvSpPr>
          <p:cNvPr id="10243"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5CD44F6-1D8B-48F6-BD22-F61544983FE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D44F6-1D8B-48F6-BD22-F61544983FE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1BD98-484E-4CAB-AB4D-279061888304}" type="datetime1">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19030-A0CF-445D-9D20-FCD49B876313}" type="slidenum">
              <a:rPr lang="en-US" smtClean="0"/>
              <a:pPr/>
              <a:t>‹#›</a:t>
            </a:fld>
            <a:endParaRPr lang="en-US"/>
          </a:p>
        </p:txBody>
      </p:sp>
      <p:pic>
        <p:nvPicPr>
          <p:cNvPr id="7" name="Picture 36"/>
          <p:cNvPicPr>
            <a:picLocks noChangeAspect="1" noChangeArrowheads="1"/>
          </p:cNvPicPr>
          <p:nvPr userDrawn="1"/>
        </p:nvPicPr>
        <p:blipFill>
          <a:blip r:embed="rId2" cstate="print"/>
          <a:srcRect/>
          <a:stretch>
            <a:fillRect/>
          </a:stretch>
        </p:blipFill>
        <p:spPr bwMode="auto">
          <a:xfrm>
            <a:off x="3155950" y="33338"/>
            <a:ext cx="4035425" cy="2449512"/>
          </a:xfrm>
          <a:prstGeom prst="rect">
            <a:avLst/>
          </a:prstGeom>
          <a:noFill/>
          <a:ln w="9525">
            <a:noFill/>
            <a:miter lim="800000"/>
            <a:headEnd/>
            <a:tailEnd/>
          </a:ln>
        </p:spPr>
      </p:pic>
      <p:pic>
        <p:nvPicPr>
          <p:cNvPr id="8" name="Picture 35"/>
          <p:cNvPicPr>
            <a:picLocks noChangeAspect="1" noChangeArrowheads="1"/>
          </p:cNvPicPr>
          <p:nvPr userDrawn="1"/>
        </p:nvPicPr>
        <p:blipFill>
          <a:blip r:embed="rId3" cstate="print"/>
          <a:srcRect/>
          <a:stretch>
            <a:fillRect/>
          </a:stretch>
        </p:blipFill>
        <p:spPr bwMode="auto">
          <a:xfrm>
            <a:off x="7591425" y="103188"/>
            <a:ext cx="1270000" cy="13811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AE60A-9615-4CB0-BAEC-B139ABCD76DB}" type="datetime1">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A3CF5-19C6-4226-85F6-0AE9BD83FED8}" type="datetime1">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737D7-062D-4045-A550-86C8C8E3F9B3}" type="datetime1">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80F7E-1A09-4DA9-ABF8-53F05554021C}" type="datetime1">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D7E94-5EDF-4A3F-B67D-7CBFE5FB78E6}" type="datetime1">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E843C-CE49-425A-B056-45DC7AA4535F}" type="datetime1">
              <a:rPr lang="en-US" smtClean="0"/>
              <a:pPr/>
              <a:t>10/10/2011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629400" cy="1143000"/>
          </a:xfrm>
        </p:spPr>
        <p:txBody>
          <a:bodyPr/>
          <a:lstStyle/>
          <a:p>
            <a:r>
              <a:rPr lang="en-US" dirty="0" smtClean="0"/>
              <a:t>Click to edit Master title style</a:t>
            </a:r>
            <a:endParaRPr lang="en-US" dirty="0"/>
          </a:p>
        </p:txBody>
      </p:sp>
      <p:pic>
        <p:nvPicPr>
          <p:cNvPr id="6" name="Picture 36"/>
          <p:cNvPicPr>
            <a:picLocks noChangeAspect="1" noChangeArrowheads="1"/>
          </p:cNvPicPr>
          <p:nvPr userDrawn="1"/>
        </p:nvPicPr>
        <p:blipFill>
          <a:blip r:embed="rId2" cstate="print"/>
          <a:srcRect/>
          <a:stretch>
            <a:fillRect/>
          </a:stretch>
        </p:blipFill>
        <p:spPr bwMode="auto">
          <a:xfrm>
            <a:off x="3155950" y="33338"/>
            <a:ext cx="4035425" cy="2449512"/>
          </a:xfrm>
          <a:prstGeom prst="rect">
            <a:avLst/>
          </a:prstGeom>
          <a:noFill/>
          <a:ln w="9525">
            <a:noFill/>
            <a:miter lim="800000"/>
            <a:headEnd/>
            <a:tailEnd/>
          </a:ln>
        </p:spPr>
      </p:pic>
      <p:pic>
        <p:nvPicPr>
          <p:cNvPr id="7" name="Picture 3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591425" y="103188"/>
            <a:ext cx="1270000" cy="1381125"/>
          </a:xfrm>
          <a:prstGeom prst="rect">
            <a:avLst/>
          </a:prstGeom>
          <a:noFill/>
          <a:ln w="9525">
            <a:noFill/>
            <a:miter lim="800000"/>
            <a:headEnd/>
            <a:tailEnd/>
          </a:ln>
        </p:spPr>
      </p:pic>
      <p:sp>
        <p:nvSpPr>
          <p:cNvPr id="8" name="Line 37"/>
          <p:cNvSpPr>
            <a:spLocks noChangeShapeType="1"/>
          </p:cNvSpPr>
          <p:nvPr userDrawn="1"/>
        </p:nvSpPr>
        <p:spPr bwMode="auto">
          <a:xfrm>
            <a:off x="0" y="1066800"/>
            <a:ext cx="7267575" cy="4445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wrap="none" anchor="ctr"/>
          <a:lstStyle/>
          <a:p>
            <a:pPr algn="ctr">
              <a:defRPr/>
            </a:pPr>
            <a:endParaRPr lang="en-GB" sz="1400" b="1" dirty="0">
              <a:solidFill>
                <a:srgbClr val="000000"/>
              </a:solidFill>
              <a:effectLst>
                <a:outerShdw blurRad="38100" dist="38100" dir="2700000" algn="tl">
                  <a:srgbClr val="000000">
                    <a:alpha val="43137"/>
                  </a:srgbClr>
                </a:outerShdw>
              </a:effectLst>
              <a:latin typeface="Arial" charset="0"/>
              <a:ea typeface="+mn-ea"/>
            </a:endParaRPr>
          </a:p>
        </p:txBody>
      </p:sp>
      <p:sp>
        <p:nvSpPr>
          <p:cNvPr id="9" name="Footer Placeholder 2"/>
          <p:cNvSpPr txBox="1">
            <a:spLocks/>
          </p:cNvSpPr>
          <p:nvPr userDrawn="1"/>
        </p:nvSpPr>
        <p:spPr bwMode="auto">
          <a:xfrm>
            <a:off x="534988" y="6556375"/>
            <a:ext cx="6102350" cy="254000"/>
          </a:xfrm>
          <a:prstGeom prst="rect">
            <a:avLst/>
          </a:prstGeom>
          <a:noFill/>
          <a:ln w="9525">
            <a:noFill/>
            <a:miter lim="800000"/>
            <a:headEnd/>
            <a:tailEnd/>
          </a:ln>
        </p:spPr>
        <p:txBody>
          <a:bodyPr anchor="b"/>
          <a:lstStyle/>
          <a:p>
            <a:pPr>
              <a:lnSpc>
                <a:spcPct val="95000"/>
              </a:lnSpc>
              <a:defRPr/>
            </a:pPr>
            <a:r>
              <a:rPr lang="en-US" sz="1000" dirty="0">
                <a:latin typeface="Arial" pitchFamily="34" charset="0"/>
              </a:rPr>
              <a:t>Copyright © </a:t>
            </a:r>
            <a:r>
              <a:rPr lang="en-US" sz="1000" dirty="0" smtClean="0">
                <a:latin typeface="Arial" pitchFamily="34" charset="0"/>
              </a:rPr>
              <a:t>2011 </a:t>
            </a:r>
            <a:r>
              <a:rPr lang="en-US" sz="1000" dirty="0">
                <a:latin typeface="Arial" pitchFamily="34" charset="0"/>
              </a:rPr>
              <a:t>The World Economic Forum and Accenture. All Rights Reserved.</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9697F-BF1C-4F11-9F02-202BBFCA357C}" type="datetime1">
              <a:rPr lang="en-US" smtClean="0"/>
              <a:pPr/>
              <a:t>10/10/2011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D1E1F-E2BC-4680-AA09-F0211273E257}" type="datetime1">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AB95A-A4F5-4C95-9E61-6B8971C19ED8}" type="datetime1">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19030-A0CF-445D-9D20-FCD49B8763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C2E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BD9E3-E3BC-47A4-924E-7506F73FFEB4}" type="datetime1">
              <a:rPr lang="en-US" smtClean="0"/>
              <a:pPr/>
              <a:t>10/10/2011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19030-A0CF-445D-9D20-FCD49B8763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weforum.org/reports/advancing-cloud-computing-what-do-now?fo=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C2E0">
            <a:alpha val="0"/>
          </a:srgbClr>
        </a:solidFill>
        <a:effectLst/>
      </p:bgPr>
    </p:bg>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30" name="Text Box 34"/>
          <p:cNvSpPr txBox="1">
            <a:spLocks noChangeArrowheads="1"/>
          </p:cNvSpPr>
          <p:nvPr/>
        </p:nvSpPr>
        <p:spPr bwMode="gray">
          <a:xfrm>
            <a:off x="0" y="5751493"/>
            <a:ext cx="9144000" cy="954107"/>
          </a:xfrm>
          <a:prstGeom prst="rect">
            <a:avLst/>
          </a:prstGeom>
          <a:noFill/>
          <a:ln w="12700" algn="ctr">
            <a:noFill/>
            <a:miter lim="800000"/>
            <a:headEnd/>
            <a:tailEnd/>
          </a:ln>
        </p:spPr>
        <p:txBody>
          <a:bodyPr wrap="square" lIns="45720" rIns="45720">
            <a:spAutoFit/>
          </a:bodyPr>
          <a:lstStyle/>
          <a:p>
            <a:pPr algn="ctr"/>
            <a:r>
              <a:rPr lang="en-AU" sz="2000" b="1" dirty="0" smtClean="0">
                <a:latin typeface="Arial" pitchFamily="34" charset="0"/>
                <a:cs typeface="Arial" pitchFamily="34" charset="0"/>
              </a:rPr>
              <a:t>Chiemi Hayashi</a:t>
            </a:r>
          </a:p>
          <a:p>
            <a:pPr algn="ctr"/>
            <a:r>
              <a:rPr lang="en-AU" dirty="0" smtClean="0">
                <a:latin typeface="Arial" pitchFamily="34" charset="0"/>
                <a:cs typeface="Arial" pitchFamily="34" charset="0"/>
              </a:rPr>
              <a:t>Head of Research, Risk Response Network</a:t>
            </a:r>
          </a:p>
          <a:p>
            <a:pPr lvl="0" algn="ctr"/>
            <a:r>
              <a:rPr lang="en-AU" dirty="0" smtClean="0">
                <a:latin typeface="Arial" pitchFamily="34" charset="0"/>
                <a:cs typeface="Arial" pitchFamily="34" charset="0"/>
              </a:rPr>
              <a:t>World Economic Forum</a:t>
            </a:r>
          </a:p>
        </p:txBody>
      </p:sp>
      <p:sp>
        <p:nvSpPr>
          <p:cNvPr id="31" name="Rectangle 2"/>
          <p:cNvSpPr txBox="1">
            <a:spLocks noChangeArrowheads="1"/>
          </p:cNvSpPr>
          <p:nvPr/>
        </p:nvSpPr>
        <p:spPr>
          <a:xfrm>
            <a:off x="0" y="1265428"/>
            <a:ext cx="9144000" cy="1143000"/>
          </a:xfrm>
          <a:prstGeom prst="rect">
            <a:avLst/>
          </a:prstGeom>
        </p:spPr>
        <p:txBody>
          <a:bodyPr/>
          <a:lstStyle/>
          <a:p>
            <a:pPr algn="ctr" eaLnBrk="0" fontAlgn="base" hangingPunct="0">
              <a:spcBef>
                <a:spcPct val="0"/>
              </a:spcBef>
              <a:spcAft>
                <a:spcPct val="0"/>
              </a:spcAft>
              <a:defRPr/>
            </a:pPr>
            <a:r>
              <a:rPr lang="en-US" sz="3000" b="1" kern="0" dirty="0" smtClean="0">
                <a:latin typeface="Arial" pitchFamily="34" charset="0"/>
                <a:ea typeface="+mj-ea"/>
                <a:cs typeface="+mj-cs"/>
              </a:rPr>
              <a:t>Advancing public cloud computing: </a:t>
            </a:r>
          </a:p>
          <a:p>
            <a:pPr algn="ctr" eaLnBrk="0" fontAlgn="base" hangingPunct="0">
              <a:spcBef>
                <a:spcPct val="0"/>
              </a:spcBef>
              <a:spcAft>
                <a:spcPct val="0"/>
              </a:spcAft>
              <a:defRPr/>
            </a:pPr>
            <a:r>
              <a:rPr lang="en-US" sz="3000" b="1" kern="0" dirty="0" smtClean="0">
                <a:latin typeface="Arial" pitchFamily="34" charset="0"/>
                <a:ea typeface="+mj-ea"/>
                <a:cs typeface="+mj-cs"/>
              </a:rPr>
              <a:t>What to do now?</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kern="0" dirty="0" smtClean="0">
                <a:latin typeface="Arial" pitchFamily="34" charset="0"/>
                <a:ea typeface="+mj-ea"/>
                <a:cs typeface="+mj-cs"/>
              </a:rPr>
              <a:t> </a:t>
            </a:r>
          </a:p>
        </p:txBody>
      </p:sp>
      <p:sp>
        <p:nvSpPr>
          <p:cNvPr id="32" name="Text Box 34"/>
          <p:cNvSpPr txBox="1">
            <a:spLocks noChangeArrowheads="1"/>
          </p:cNvSpPr>
          <p:nvPr/>
        </p:nvSpPr>
        <p:spPr bwMode="gray">
          <a:xfrm>
            <a:off x="0" y="2227183"/>
            <a:ext cx="9143999" cy="400110"/>
          </a:xfrm>
          <a:prstGeom prst="rect">
            <a:avLst/>
          </a:prstGeom>
          <a:noFill/>
          <a:ln w="12700" algn="ctr">
            <a:noFill/>
            <a:miter lim="800000"/>
            <a:headEnd/>
            <a:tailEnd/>
          </a:ln>
        </p:spPr>
        <p:txBody>
          <a:bodyPr wrap="square" lIns="45720" rIns="45720">
            <a:spAutoFit/>
          </a:bodyPr>
          <a:lstStyle/>
          <a:p>
            <a:pPr algn="ctr"/>
            <a:r>
              <a:rPr lang="en-US" sz="2000" b="1" i="1" dirty="0" smtClean="0">
                <a:latin typeface="Arial" pitchFamily="34" charset="0"/>
              </a:rPr>
              <a:t>Priorities for industry and government</a:t>
            </a:r>
            <a:endParaRPr lang="en-US" sz="2000" b="1" i="1" dirty="0">
              <a:latin typeface="Arial" pitchFamily="34" charset="0"/>
            </a:endParaRPr>
          </a:p>
        </p:txBody>
      </p:sp>
      <p:sp>
        <p:nvSpPr>
          <p:cNvPr id="40" name="Slide Number Placeholder 39"/>
          <p:cNvSpPr>
            <a:spLocks noGrp="1"/>
          </p:cNvSpPr>
          <p:nvPr>
            <p:ph type="sldNum" sz="quarter" idx="12"/>
          </p:nvPr>
        </p:nvSpPr>
        <p:spPr>
          <a:xfrm>
            <a:off x="6553200" y="6316643"/>
            <a:ext cx="2133600" cy="365125"/>
          </a:xfrm>
        </p:spPr>
        <p:txBody>
          <a:bodyPr/>
          <a:lstStyle/>
          <a:p>
            <a:fld id="{95819030-A0CF-445D-9D20-FCD49B876313}" type="slidenum">
              <a:rPr lang="en-US" smtClean="0">
                <a:solidFill>
                  <a:schemeClr val="tx1"/>
                </a:solidFill>
              </a:rPr>
              <a:pPr/>
              <a:t>1</a:t>
            </a:fld>
            <a:endParaRPr lang="en-US">
              <a:solidFill>
                <a:schemeClr val="tx1"/>
              </a:solidFill>
            </a:endParaRPr>
          </a:p>
        </p:txBody>
      </p:sp>
      <p:pic>
        <p:nvPicPr>
          <p:cNvPr id="27650" name="Picture 2"/>
          <p:cNvPicPr>
            <a:picLocks noChangeAspect="1" noChangeArrowheads="1"/>
          </p:cNvPicPr>
          <p:nvPr/>
        </p:nvPicPr>
        <p:blipFill>
          <a:blip r:embed="rId3" cstate="print">
            <a:clrChange>
              <a:clrFrom>
                <a:srgbClr val="FFFFFF"/>
              </a:clrFrom>
              <a:clrTo>
                <a:srgbClr val="FFFFFF">
                  <a:alpha val="0"/>
                </a:srgbClr>
              </a:clrTo>
            </a:clrChange>
          </a:blip>
          <a:srcRect l="1730" t="1133" r="1665" b="3662"/>
          <a:stretch>
            <a:fillRect/>
          </a:stretch>
        </p:blipFill>
        <p:spPr bwMode="auto">
          <a:xfrm>
            <a:off x="2875935" y="2659247"/>
            <a:ext cx="3372465" cy="2868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19030-A0CF-445D-9D20-FCD49B876313}"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
        <p:nvSpPr>
          <p:cNvPr id="3" name="TextBox 2"/>
          <p:cNvSpPr txBox="1"/>
          <p:nvPr/>
        </p:nvSpPr>
        <p:spPr>
          <a:xfrm>
            <a:off x="2743200" y="2819400"/>
            <a:ext cx="3667992" cy="769441"/>
          </a:xfrm>
          <a:prstGeom prst="rect">
            <a:avLst/>
          </a:prstGeom>
          <a:noFill/>
        </p:spPr>
        <p:txBody>
          <a:bodyPr wrap="none" rtlCol="0">
            <a:spAutoFit/>
          </a:bodyPr>
          <a:lstStyle/>
          <a:p>
            <a:r>
              <a:rPr lang="fr-CH" sz="4400" dirty="0" smtClean="0">
                <a:latin typeface="Arial" pitchFamily="34" charset="0"/>
                <a:cs typeface="Arial" pitchFamily="34" charset="0"/>
              </a:rPr>
              <a:t>Backup </a:t>
            </a:r>
            <a:r>
              <a:rPr lang="fr-CH" sz="4400" dirty="0" err="1" smtClean="0">
                <a:latin typeface="Arial" pitchFamily="34" charset="0"/>
                <a:cs typeface="Arial" pitchFamily="34" charset="0"/>
              </a:rPr>
              <a:t>slides</a:t>
            </a:r>
            <a:endParaRPr lang="en-GB" sz="4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latin typeface="Arial" pitchFamily="34" charset="0"/>
              </a:rPr>
              <a:t>Copyright © </a:t>
            </a:r>
            <a:r>
              <a:rPr lang="en-US" sz="1000" dirty="0" smtClean="0">
                <a:latin typeface="Arial" pitchFamily="34" charset="0"/>
              </a:rPr>
              <a:t>2011 </a:t>
            </a:r>
            <a:r>
              <a:rPr lang="en-US" sz="1000" dirty="0">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solidFill>
                  <a:schemeClr val="tx1"/>
                </a:solidFill>
              </a:rPr>
              <a:pPr/>
              <a:t>11</a:t>
            </a:fld>
            <a:endParaRPr lang="en-US">
              <a:solidFill>
                <a:schemeClr val="tx1"/>
              </a:solidFill>
            </a:endParaRPr>
          </a:p>
        </p:txBody>
      </p:sp>
      <p:sp>
        <p:nvSpPr>
          <p:cNvPr id="11" name="Rectangle 10"/>
          <p:cNvSpPr/>
          <p:nvPr/>
        </p:nvSpPr>
        <p:spPr>
          <a:xfrm>
            <a:off x="0" y="6096000"/>
            <a:ext cx="8753876" cy="461665"/>
          </a:xfrm>
          <a:prstGeom prst="rect">
            <a:avLst/>
          </a:prstGeom>
        </p:spPr>
        <p:txBody>
          <a:bodyPr wrap="square">
            <a:spAutoFit/>
          </a:bodyPr>
          <a:lstStyle/>
          <a:p>
            <a:r>
              <a:rPr lang="en-US" sz="1200" baseline="30000" dirty="0" smtClean="0">
                <a:latin typeface="Arial" pitchFamily="34" charset="0"/>
              </a:rPr>
              <a:t>1</a:t>
            </a:r>
            <a:r>
              <a:rPr lang="en-US" sz="1200" kern="0" dirty="0" smtClean="0">
                <a:latin typeface="Arial" pitchFamily="34" charset="0"/>
                <a:cs typeface="Arial" pitchFamily="34" charset="0"/>
              </a:rPr>
              <a:t> a) Access </a:t>
            </a:r>
            <a:r>
              <a:rPr lang="en-US" sz="1200" kern="0" dirty="0">
                <a:latin typeface="Arial" pitchFamily="34" charset="0"/>
                <a:cs typeface="Arial" pitchFamily="34" charset="0"/>
              </a:rPr>
              <a:t>to the cloud can be provided via multiple technologies (Internet or </a:t>
            </a:r>
            <a:r>
              <a:rPr lang="en-US" sz="1200" kern="0" dirty="0" smtClean="0">
                <a:latin typeface="Arial" pitchFamily="34" charset="0"/>
                <a:cs typeface="Arial" pitchFamily="34" charset="0"/>
              </a:rPr>
              <a:t>other) </a:t>
            </a:r>
          </a:p>
          <a:p>
            <a:r>
              <a:rPr lang="en-US" sz="1200" kern="0" dirty="0" smtClean="0">
                <a:latin typeface="Arial" pitchFamily="34" charset="0"/>
                <a:cs typeface="Arial" pitchFamily="34" charset="0"/>
              </a:rPr>
              <a:t>  b) “Services</a:t>
            </a:r>
            <a:r>
              <a:rPr lang="en-US" sz="1200" kern="0" dirty="0">
                <a:latin typeface="Arial" pitchFamily="34" charset="0"/>
                <a:cs typeface="Arial" pitchFamily="34" charset="0"/>
              </a:rPr>
              <a:t>” </a:t>
            </a:r>
            <a:r>
              <a:rPr lang="en-US" sz="1200" kern="0" dirty="0" smtClean="0">
                <a:latin typeface="Arial" pitchFamily="34" charset="0"/>
                <a:cs typeface="Arial" pitchFamily="34" charset="0"/>
              </a:rPr>
              <a:t>can include processing, storage, access to applications, and business processes</a:t>
            </a:r>
            <a:endParaRPr lang="en-US" sz="1200" kern="0" dirty="0">
              <a:latin typeface="Arial" pitchFamily="34" charset="0"/>
              <a:cs typeface="Arial" pitchFamily="34" charset="0"/>
            </a:endParaRPr>
          </a:p>
        </p:txBody>
      </p:sp>
      <p:sp>
        <p:nvSpPr>
          <p:cNvPr id="12" name="Rectangle 34"/>
          <p:cNvSpPr txBox="1">
            <a:spLocks noChangeArrowheads="1"/>
          </p:cNvSpPr>
          <p:nvPr/>
        </p:nvSpPr>
        <p:spPr>
          <a:xfrm>
            <a:off x="195262" y="269875"/>
            <a:ext cx="67389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What is the Cloud?</a:t>
            </a:r>
          </a:p>
        </p:txBody>
      </p:sp>
      <p:grpSp>
        <p:nvGrpSpPr>
          <p:cNvPr id="2" name="Group 34"/>
          <p:cNvGrpSpPr/>
          <p:nvPr/>
        </p:nvGrpSpPr>
        <p:grpSpPr>
          <a:xfrm>
            <a:off x="5181600" y="2438400"/>
            <a:ext cx="3741964" cy="1905000"/>
            <a:chOff x="-152400" y="2057400"/>
            <a:chExt cx="4648200" cy="2290879"/>
          </a:xfrm>
        </p:grpSpPr>
        <p:pic>
          <p:nvPicPr>
            <p:cNvPr id="33" name="Picture 1"/>
            <p:cNvPicPr>
              <a:picLocks noChangeAspect="1" noChangeArrowheads="1"/>
            </p:cNvPicPr>
            <p:nvPr/>
          </p:nvPicPr>
          <p:blipFill>
            <a:blip r:embed="rId4" cstate="print"/>
            <a:srcRect/>
            <a:stretch>
              <a:fillRect/>
            </a:stretch>
          </p:blipFill>
          <p:spPr bwMode="auto">
            <a:xfrm>
              <a:off x="304801" y="2057400"/>
              <a:ext cx="3886200" cy="2290879"/>
            </a:xfrm>
            <a:prstGeom prst="rect">
              <a:avLst/>
            </a:prstGeom>
            <a:noFill/>
            <a:ln w="50800">
              <a:noFill/>
              <a:round/>
              <a:headEnd/>
              <a:tailEnd/>
            </a:ln>
            <a:effectLst>
              <a:outerShdw dist="76199" dir="2700000" algn="ctr" rotWithShape="0">
                <a:schemeClr val="bg2">
                  <a:alpha val="75000"/>
                </a:schemeClr>
              </a:outerShdw>
            </a:effectLst>
          </p:spPr>
        </p:pic>
        <p:sp>
          <p:nvSpPr>
            <p:cNvPr id="25" name="Rectangle 7"/>
            <p:cNvSpPr>
              <a:spLocks/>
            </p:cNvSpPr>
            <p:nvPr/>
          </p:nvSpPr>
          <p:spPr bwMode="auto">
            <a:xfrm>
              <a:off x="458733" y="3328555"/>
              <a:ext cx="2436867" cy="721659"/>
            </a:xfrm>
            <a:prstGeom prst="rect">
              <a:avLst/>
            </a:prstGeom>
            <a:noFill/>
            <a:ln w="12700">
              <a:noFill/>
              <a:miter lim="800000"/>
              <a:headEnd/>
              <a:tailEnd/>
            </a:ln>
          </p:spPr>
          <p:txBody>
            <a:bodyPr lIns="0" tIns="0" rIns="0" bIns="0"/>
            <a:lstStyle/>
            <a:p>
              <a:pPr algn="ctr">
                <a:lnSpc>
                  <a:spcPct val="90000"/>
                </a:lnSpc>
              </a:pPr>
              <a:r>
                <a:rPr lang="en-US" sz="1600" dirty="0">
                  <a:solidFill>
                    <a:srgbClr val="566B7B"/>
                  </a:solidFill>
                  <a:latin typeface="DINOT-Light" charset="0"/>
                  <a:sym typeface="DINOT-Light" charset="0"/>
                </a:rPr>
                <a:t>00110011101001</a:t>
              </a:r>
            </a:p>
          </p:txBody>
        </p:sp>
        <p:sp>
          <p:nvSpPr>
            <p:cNvPr id="27" name="Rectangle 9"/>
            <p:cNvSpPr>
              <a:spLocks/>
            </p:cNvSpPr>
            <p:nvPr/>
          </p:nvSpPr>
          <p:spPr bwMode="auto">
            <a:xfrm>
              <a:off x="1823107" y="3352800"/>
              <a:ext cx="2672693" cy="721659"/>
            </a:xfrm>
            <a:prstGeom prst="rect">
              <a:avLst/>
            </a:prstGeom>
            <a:noFill/>
            <a:ln w="12700">
              <a:noFill/>
              <a:miter lim="800000"/>
              <a:headEnd/>
              <a:tailEnd/>
            </a:ln>
          </p:spPr>
          <p:txBody>
            <a:bodyPr lIns="0" tIns="0" rIns="0" bIns="0"/>
            <a:lstStyle/>
            <a:p>
              <a:pPr algn="ctr">
                <a:lnSpc>
                  <a:spcPct val="90000"/>
                </a:lnSpc>
              </a:pPr>
              <a:r>
                <a:rPr lang="en-US" sz="1600" dirty="0">
                  <a:solidFill>
                    <a:srgbClr val="566B7B"/>
                  </a:solidFill>
                  <a:latin typeface="DINOT-Light" charset="0"/>
                  <a:sym typeface="DINOT-Light" charset="0"/>
                </a:rPr>
                <a:t>01101</a:t>
              </a:r>
            </a:p>
          </p:txBody>
        </p:sp>
        <p:sp>
          <p:nvSpPr>
            <p:cNvPr id="28" name="Rectangle 10"/>
            <p:cNvSpPr>
              <a:spLocks/>
            </p:cNvSpPr>
            <p:nvPr/>
          </p:nvSpPr>
          <p:spPr bwMode="auto">
            <a:xfrm>
              <a:off x="457200" y="2725880"/>
              <a:ext cx="2886059" cy="721659"/>
            </a:xfrm>
            <a:prstGeom prst="rect">
              <a:avLst/>
            </a:prstGeom>
            <a:noFill/>
            <a:ln w="12700">
              <a:noFill/>
              <a:miter lim="800000"/>
              <a:headEnd/>
              <a:tailEnd/>
            </a:ln>
          </p:spPr>
          <p:txBody>
            <a:bodyPr lIns="0" tIns="0" rIns="0" bIns="0"/>
            <a:lstStyle/>
            <a:p>
              <a:pPr algn="ctr">
                <a:lnSpc>
                  <a:spcPct val="90000"/>
                </a:lnSpc>
              </a:pPr>
              <a:r>
                <a:rPr lang="en-US" sz="1600" dirty="0">
                  <a:solidFill>
                    <a:srgbClr val="566B7B"/>
                  </a:solidFill>
                  <a:latin typeface="DINOT-Bold" charset="0"/>
                  <a:sym typeface="DINOT-Bold" charset="0"/>
                </a:rPr>
                <a:t>110101010</a:t>
              </a:r>
            </a:p>
          </p:txBody>
        </p:sp>
        <p:sp>
          <p:nvSpPr>
            <p:cNvPr id="29" name="Rectangle 11"/>
            <p:cNvSpPr>
              <a:spLocks/>
            </p:cNvSpPr>
            <p:nvPr/>
          </p:nvSpPr>
          <p:spPr bwMode="auto">
            <a:xfrm>
              <a:off x="-152400" y="3048000"/>
              <a:ext cx="2436867" cy="721659"/>
            </a:xfrm>
            <a:prstGeom prst="rect">
              <a:avLst/>
            </a:prstGeom>
            <a:noFill/>
            <a:ln w="12700">
              <a:noFill/>
              <a:miter lim="800000"/>
              <a:headEnd/>
              <a:tailEnd/>
            </a:ln>
          </p:spPr>
          <p:txBody>
            <a:bodyPr lIns="0" tIns="0" rIns="0" bIns="0"/>
            <a:lstStyle/>
            <a:p>
              <a:pPr algn="ctr">
                <a:lnSpc>
                  <a:spcPct val="90000"/>
                </a:lnSpc>
              </a:pPr>
              <a:r>
                <a:rPr lang="en-US" sz="1600" dirty="0">
                  <a:solidFill>
                    <a:srgbClr val="566B7B"/>
                  </a:solidFill>
                  <a:latin typeface="DINOT-Bold" charset="0"/>
                  <a:sym typeface="DINOT-Bold" charset="0"/>
                </a:rPr>
                <a:t>11010100</a:t>
              </a:r>
            </a:p>
          </p:txBody>
        </p:sp>
        <p:sp>
          <p:nvSpPr>
            <p:cNvPr id="30" name="Rectangle 12"/>
            <p:cNvSpPr>
              <a:spLocks/>
            </p:cNvSpPr>
            <p:nvPr/>
          </p:nvSpPr>
          <p:spPr bwMode="auto">
            <a:xfrm>
              <a:off x="990600" y="3027220"/>
              <a:ext cx="3301562" cy="721659"/>
            </a:xfrm>
            <a:prstGeom prst="rect">
              <a:avLst/>
            </a:prstGeom>
            <a:noFill/>
            <a:ln w="12700">
              <a:noFill/>
              <a:miter lim="800000"/>
              <a:headEnd/>
              <a:tailEnd/>
            </a:ln>
          </p:spPr>
          <p:txBody>
            <a:bodyPr lIns="0" tIns="0" rIns="0" bIns="0"/>
            <a:lstStyle/>
            <a:p>
              <a:pPr algn="ctr">
                <a:lnSpc>
                  <a:spcPct val="90000"/>
                </a:lnSpc>
              </a:pPr>
              <a:r>
                <a:rPr lang="en-US" sz="1600" dirty="0">
                  <a:solidFill>
                    <a:srgbClr val="566B7B"/>
                  </a:solidFill>
                  <a:latin typeface="DINOT-Light" charset="0"/>
                  <a:sym typeface="DINOT-Light" charset="0"/>
                </a:rPr>
                <a:t>1011111000110</a:t>
              </a:r>
            </a:p>
          </p:txBody>
        </p:sp>
        <p:sp>
          <p:nvSpPr>
            <p:cNvPr id="31" name="Rectangle 13"/>
            <p:cNvSpPr>
              <a:spLocks/>
            </p:cNvSpPr>
            <p:nvPr/>
          </p:nvSpPr>
          <p:spPr bwMode="auto">
            <a:xfrm>
              <a:off x="533400" y="3619500"/>
              <a:ext cx="2886059" cy="721659"/>
            </a:xfrm>
            <a:prstGeom prst="rect">
              <a:avLst/>
            </a:prstGeom>
            <a:noFill/>
            <a:ln w="12700">
              <a:noFill/>
              <a:miter lim="800000"/>
              <a:headEnd/>
              <a:tailEnd/>
            </a:ln>
          </p:spPr>
          <p:txBody>
            <a:bodyPr lIns="0" tIns="0" rIns="0" bIns="0"/>
            <a:lstStyle/>
            <a:p>
              <a:pPr algn="ctr">
                <a:lnSpc>
                  <a:spcPct val="90000"/>
                </a:lnSpc>
              </a:pPr>
              <a:r>
                <a:rPr lang="en-US" sz="1600" dirty="0" smtClean="0">
                  <a:solidFill>
                    <a:srgbClr val="566B7B"/>
                  </a:solidFill>
                  <a:latin typeface="DINOT-Bold" charset="0"/>
                  <a:sym typeface="DINOT-Bold" charset="0"/>
                </a:rPr>
                <a:t>0110101</a:t>
              </a:r>
              <a:endParaRPr lang="en-US" sz="1600" dirty="0">
                <a:solidFill>
                  <a:srgbClr val="566B7B"/>
                </a:solidFill>
                <a:latin typeface="DINOT-Bold" charset="0"/>
                <a:sym typeface="DINOT-Bold" charset="0"/>
              </a:endParaRPr>
            </a:p>
          </p:txBody>
        </p:sp>
        <p:sp>
          <p:nvSpPr>
            <p:cNvPr id="32" name="Rectangle 14"/>
            <p:cNvSpPr>
              <a:spLocks/>
            </p:cNvSpPr>
            <p:nvPr/>
          </p:nvSpPr>
          <p:spPr bwMode="auto">
            <a:xfrm>
              <a:off x="1384300" y="2438400"/>
              <a:ext cx="2886059" cy="721659"/>
            </a:xfrm>
            <a:prstGeom prst="rect">
              <a:avLst/>
            </a:prstGeom>
            <a:noFill/>
            <a:ln w="12700">
              <a:noFill/>
              <a:miter lim="800000"/>
              <a:headEnd/>
              <a:tailEnd/>
            </a:ln>
          </p:spPr>
          <p:txBody>
            <a:bodyPr lIns="0" tIns="0" rIns="0" bIns="0"/>
            <a:lstStyle/>
            <a:p>
              <a:pPr algn="ctr">
                <a:lnSpc>
                  <a:spcPct val="90000"/>
                </a:lnSpc>
              </a:pPr>
              <a:r>
                <a:rPr lang="en-US" sz="1600" dirty="0">
                  <a:solidFill>
                    <a:srgbClr val="566B7B"/>
                  </a:solidFill>
                  <a:latin typeface="DINOT-Bold" charset="0"/>
                  <a:sym typeface="DINOT-Bold" charset="0"/>
                </a:rPr>
                <a:t>110101010</a:t>
              </a:r>
            </a:p>
          </p:txBody>
        </p:sp>
      </p:grpSp>
      <p:sp>
        <p:nvSpPr>
          <p:cNvPr id="34" name="Rectangle 20"/>
          <p:cNvSpPr>
            <a:spLocks noChangeArrowheads="1"/>
          </p:cNvSpPr>
          <p:nvPr/>
        </p:nvSpPr>
        <p:spPr bwMode="gray">
          <a:xfrm>
            <a:off x="304800" y="2286000"/>
            <a:ext cx="5257800" cy="2585323"/>
          </a:xfrm>
          <a:prstGeom prst="rect">
            <a:avLst/>
          </a:prstGeom>
          <a:noFill/>
          <a:ln w="9525" algn="ctr">
            <a:noFill/>
            <a:miter lim="800000"/>
            <a:headEnd/>
            <a:tailEnd/>
          </a:ln>
        </p:spPr>
        <p:txBody>
          <a:bodyPr wrap="square" lIns="0" tIns="91440" rIns="0" bIns="91440" anchorCtr="1">
            <a:spAutoFit/>
          </a:bodyPr>
          <a:lstStyle/>
          <a:p>
            <a:pPr>
              <a:spcBef>
                <a:spcPct val="30000"/>
              </a:spcBef>
            </a:pPr>
            <a:r>
              <a:rPr lang="en-US" sz="2400" dirty="0" smtClean="0">
                <a:latin typeface="Arial" pitchFamily="34" charset="0"/>
              </a:rPr>
              <a:t>“Cloud computing refers </a:t>
            </a:r>
            <a:r>
              <a:rPr lang="en-US" sz="2400" dirty="0">
                <a:latin typeface="Arial" pitchFamily="34" charset="0"/>
              </a:rPr>
              <a:t>to </a:t>
            </a:r>
            <a:r>
              <a:rPr lang="en-US" sz="2400" dirty="0">
                <a:solidFill>
                  <a:schemeClr val="tx2">
                    <a:lumMod val="75000"/>
                  </a:schemeClr>
                </a:solidFill>
                <a:latin typeface="Arial" pitchFamily="34" charset="0"/>
              </a:rPr>
              <a:t>both the </a:t>
            </a:r>
            <a:r>
              <a:rPr lang="en-US" sz="2400" dirty="0" smtClean="0">
                <a:solidFill>
                  <a:schemeClr val="tx2">
                    <a:lumMod val="75000"/>
                  </a:schemeClr>
                </a:solidFill>
                <a:latin typeface="Arial" pitchFamily="34" charset="0"/>
              </a:rPr>
              <a:t>applications</a:t>
            </a:r>
            <a:r>
              <a:rPr lang="en-US" sz="2400" dirty="0" smtClean="0">
                <a:solidFill>
                  <a:schemeClr val="tx2">
                    <a:lumMod val="60000"/>
                    <a:lumOff val="40000"/>
                  </a:schemeClr>
                </a:solidFill>
                <a:latin typeface="Arial" pitchFamily="34" charset="0"/>
              </a:rPr>
              <a:t> </a:t>
            </a:r>
            <a:r>
              <a:rPr lang="en-US" sz="2400" dirty="0">
                <a:latin typeface="Arial" pitchFamily="34" charset="0"/>
              </a:rPr>
              <a:t>delivered as services over the Internet </a:t>
            </a:r>
            <a:r>
              <a:rPr lang="en-US" sz="2400" dirty="0">
                <a:solidFill>
                  <a:schemeClr val="tx2">
                    <a:lumMod val="75000"/>
                  </a:schemeClr>
                </a:solidFill>
                <a:latin typeface="Arial" pitchFamily="34" charset="0"/>
              </a:rPr>
              <a:t>and the hardware and systems software</a:t>
            </a:r>
            <a:r>
              <a:rPr lang="en-US" sz="2400" dirty="0">
                <a:solidFill>
                  <a:schemeClr val="bg1"/>
                </a:solidFill>
                <a:latin typeface="Arial" pitchFamily="34" charset="0"/>
              </a:rPr>
              <a:t> </a:t>
            </a:r>
            <a:r>
              <a:rPr lang="en-US" sz="2400" dirty="0">
                <a:latin typeface="Arial" pitchFamily="34" charset="0"/>
              </a:rPr>
              <a:t>in the </a:t>
            </a:r>
            <a:r>
              <a:rPr lang="en-US" sz="2400" dirty="0" smtClean="0">
                <a:latin typeface="Arial" pitchFamily="34" charset="0"/>
              </a:rPr>
              <a:t>data centers </a:t>
            </a:r>
            <a:r>
              <a:rPr lang="en-US" sz="2400" dirty="0">
                <a:latin typeface="Arial" pitchFamily="34" charset="0"/>
              </a:rPr>
              <a:t>that provide those </a:t>
            </a:r>
            <a:r>
              <a:rPr lang="en-US" sz="2400" dirty="0" smtClean="0">
                <a:latin typeface="Arial" pitchFamily="34" charset="0"/>
              </a:rPr>
              <a:t>services”</a:t>
            </a:r>
            <a:r>
              <a:rPr lang="en-US" baseline="30000" dirty="0" smtClean="0">
                <a:latin typeface="Arial" pitchFamily="34" charset="0"/>
              </a:rPr>
              <a:t>1</a:t>
            </a:r>
            <a:r>
              <a:rPr lang="en-US" sz="2800" dirty="0" smtClean="0">
                <a:latin typeface="Arial" pitchFamily="34" charset="0"/>
              </a:rPr>
              <a:t>.</a:t>
            </a:r>
            <a:r>
              <a:rPr lang="en-US" dirty="0" smtClean="0">
                <a:latin typeface="Arial" pitchFamily="34" charset="0"/>
              </a:rPr>
              <a:t>     </a:t>
            </a:r>
            <a:br>
              <a:rPr lang="en-US" dirty="0" smtClean="0">
                <a:latin typeface="Arial" pitchFamily="34" charset="0"/>
              </a:rPr>
            </a:br>
            <a:r>
              <a:rPr lang="en-US" sz="1600" i="1" dirty="0" smtClean="0">
                <a:latin typeface="Arial" pitchFamily="34" charset="0"/>
              </a:rPr>
              <a:t>~ </a:t>
            </a:r>
            <a:r>
              <a:rPr lang="en-GB" sz="1600" i="1" dirty="0">
                <a:latin typeface="Arial" pitchFamily="34" charset="0"/>
              </a:rPr>
              <a:t>Above the Clouds: A Berkeley View of Cloud Computing (2009</a:t>
            </a:r>
            <a:r>
              <a:rPr lang="en-GB" sz="1600" i="1" dirty="0" smtClean="0">
                <a:latin typeface="Arial" pitchFamily="34" charset="0"/>
              </a:rPr>
              <a:t>)</a:t>
            </a:r>
            <a:endParaRPr lang="en-GB" sz="2400" dirty="0">
              <a:latin typeface="Arial" pitchFamily="34" charset="0"/>
            </a:endParaRPr>
          </a:p>
        </p:txBody>
      </p:sp>
      <p:cxnSp>
        <p:nvCxnSpPr>
          <p:cNvPr id="20" name="Straight Connector 19"/>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12</a:t>
            </a:fld>
            <a:endParaRPr lang="en-US"/>
          </a:p>
        </p:txBody>
      </p:sp>
      <p:sp>
        <p:nvSpPr>
          <p:cNvPr id="12" name="Rectangle 34"/>
          <p:cNvSpPr txBox="1">
            <a:spLocks noChangeArrowheads="1"/>
          </p:cNvSpPr>
          <p:nvPr/>
        </p:nvSpPr>
        <p:spPr>
          <a:xfrm>
            <a:off x="195262" y="269875"/>
            <a:ext cx="74247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Cloud impact across sectors</a:t>
            </a:r>
          </a:p>
        </p:txBody>
      </p:sp>
      <p:pic>
        <p:nvPicPr>
          <p:cNvPr id="51202" name="Picture 2"/>
          <p:cNvPicPr>
            <a:picLocks noChangeAspect="1" noChangeArrowheads="1"/>
          </p:cNvPicPr>
          <p:nvPr/>
        </p:nvPicPr>
        <p:blipFill>
          <a:blip r:embed="rId4" cstate="print">
            <a:clrChange>
              <a:clrFrom>
                <a:srgbClr val="AFCBE5"/>
              </a:clrFrom>
              <a:clrTo>
                <a:srgbClr val="AFCBE5">
                  <a:alpha val="0"/>
                </a:srgbClr>
              </a:clrTo>
            </a:clrChange>
          </a:blip>
          <a:srcRect l="902" t="4255" r="822" b="2128"/>
          <a:stretch>
            <a:fillRect/>
          </a:stretch>
        </p:blipFill>
        <p:spPr bwMode="auto">
          <a:xfrm>
            <a:off x="228600" y="2743200"/>
            <a:ext cx="8683336" cy="3505200"/>
          </a:xfrm>
          <a:prstGeom prst="rect">
            <a:avLst/>
          </a:prstGeom>
          <a:noFill/>
          <a:ln w="9525">
            <a:noFill/>
            <a:miter lim="800000"/>
            <a:headEnd/>
            <a:tailEnd/>
          </a:ln>
        </p:spPr>
      </p:pic>
      <p:sp>
        <p:nvSpPr>
          <p:cNvPr id="10" name="Rectangle 23"/>
          <p:cNvSpPr>
            <a:spLocks/>
          </p:cNvSpPr>
          <p:nvPr/>
        </p:nvSpPr>
        <p:spPr bwMode="auto">
          <a:xfrm>
            <a:off x="0" y="1593604"/>
            <a:ext cx="9144000" cy="997196"/>
          </a:xfrm>
          <a:prstGeom prst="rect">
            <a:avLst/>
          </a:prstGeom>
          <a:noFill/>
          <a:ln w="12700">
            <a:noFill/>
            <a:miter lim="800000"/>
            <a:headEnd/>
            <a:tailEnd/>
          </a:ln>
        </p:spPr>
        <p:txBody>
          <a:bodyPr wrap="square" lIns="0" tIns="0" rIns="0" bIns="0">
            <a:spAutoFit/>
          </a:bodyPr>
          <a:lstStyle/>
          <a:p>
            <a:pPr algn="ctr">
              <a:lnSpc>
                <a:spcPct val="90000"/>
              </a:lnSpc>
            </a:pPr>
            <a:r>
              <a:rPr lang="en-US" sz="7200" b="1" dirty="0" smtClean="0">
                <a:latin typeface="Arial" pitchFamily="34" charset="0"/>
                <a:ea typeface="+mj-ea"/>
                <a:cs typeface="+mj-cs"/>
                <a:sym typeface="DINOT-Black" charset="0"/>
              </a:rPr>
              <a:t>HEALTH CARE</a:t>
            </a:r>
          </a:p>
        </p:txBody>
      </p:sp>
      <p:cxnSp>
        <p:nvCxnSpPr>
          <p:cNvPr id="11" name="Straight Connector 10"/>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500"/>
                                  </p:stCondLst>
                                  <p:iterate type="lt">
                                    <p:tmPct val="10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 fill="hold"/>
                                        <p:tgtEl>
                                          <p:spTgt spid="10"/>
                                        </p:tgtEl>
                                        <p:attrNameLst>
                                          <p:attrName>ppt_w</p:attrName>
                                        </p:attrNameLst>
                                      </p:cBhvr>
                                      <p:tavLst>
                                        <p:tav tm="0">
                                          <p:val>
                                            <p:strVal val="4*#ppt_w"/>
                                          </p:val>
                                        </p:tav>
                                        <p:tav tm="100000">
                                          <p:val>
                                            <p:strVal val="#ppt_w"/>
                                          </p:val>
                                        </p:tav>
                                      </p:tavLst>
                                    </p:anim>
                                    <p:anim calcmode="lin" valueType="num">
                                      <p:cBhvr>
                                        <p:cTn id="8" dur="75"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13</a:t>
            </a:fld>
            <a:endParaRPr lang="en-US"/>
          </a:p>
        </p:txBody>
      </p:sp>
      <p:sp>
        <p:nvSpPr>
          <p:cNvPr id="12" name="Rectangle 34"/>
          <p:cNvSpPr txBox="1">
            <a:spLocks noChangeArrowheads="1"/>
          </p:cNvSpPr>
          <p:nvPr/>
        </p:nvSpPr>
        <p:spPr>
          <a:xfrm>
            <a:off x="195262" y="269875"/>
            <a:ext cx="74247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Cloud impact across sectors</a:t>
            </a:r>
          </a:p>
        </p:txBody>
      </p:sp>
      <p:pic>
        <p:nvPicPr>
          <p:cNvPr id="52226" name="Picture 2"/>
          <p:cNvPicPr>
            <a:picLocks noChangeAspect="1" noChangeArrowheads="1"/>
          </p:cNvPicPr>
          <p:nvPr/>
        </p:nvPicPr>
        <p:blipFill>
          <a:blip r:embed="rId4" cstate="print">
            <a:clrChange>
              <a:clrFrom>
                <a:srgbClr val="AFCBE5"/>
              </a:clrFrom>
              <a:clrTo>
                <a:srgbClr val="AFCBE5">
                  <a:alpha val="0"/>
                </a:srgbClr>
              </a:clrTo>
            </a:clrChange>
          </a:blip>
          <a:srcRect l="1889" t="4748" r="1768" b="2671"/>
          <a:stretch>
            <a:fillRect/>
          </a:stretch>
        </p:blipFill>
        <p:spPr bwMode="auto">
          <a:xfrm>
            <a:off x="146538" y="2971800"/>
            <a:ext cx="8768862" cy="3352800"/>
          </a:xfrm>
          <a:prstGeom prst="rect">
            <a:avLst/>
          </a:prstGeom>
          <a:noFill/>
          <a:ln w="9525">
            <a:noFill/>
            <a:miter lim="800000"/>
            <a:headEnd/>
            <a:tailEnd/>
          </a:ln>
        </p:spPr>
      </p:pic>
      <p:sp>
        <p:nvSpPr>
          <p:cNvPr id="10" name="Rectangle 23"/>
          <p:cNvSpPr>
            <a:spLocks/>
          </p:cNvSpPr>
          <p:nvPr/>
        </p:nvSpPr>
        <p:spPr bwMode="auto">
          <a:xfrm>
            <a:off x="0" y="1593604"/>
            <a:ext cx="9144000" cy="997196"/>
          </a:xfrm>
          <a:prstGeom prst="rect">
            <a:avLst/>
          </a:prstGeom>
          <a:noFill/>
          <a:ln w="12700">
            <a:noFill/>
            <a:miter lim="800000"/>
            <a:headEnd/>
            <a:tailEnd/>
          </a:ln>
        </p:spPr>
        <p:txBody>
          <a:bodyPr wrap="square" lIns="0" tIns="0" rIns="0" bIns="0">
            <a:spAutoFit/>
          </a:bodyPr>
          <a:lstStyle/>
          <a:p>
            <a:pPr algn="ctr">
              <a:lnSpc>
                <a:spcPct val="90000"/>
              </a:lnSpc>
            </a:pPr>
            <a:r>
              <a:rPr lang="en-US" sz="7200" b="1" dirty="0" smtClean="0">
                <a:latin typeface="Arial" pitchFamily="34" charset="0"/>
                <a:ea typeface="+mj-ea"/>
                <a:cs typeface="+mj-cs"/>
                <a:sym typeface="DINOT-Black" charset="0"/>
              </a:rPr>
              <a:t>MANUFACTURING</a:t>
            </a:r>
          </a:p>
        </p:txBody>
      </p:sp>
      <p:cxnSp>
        <p:nvCxnSpPr>
          <p:cNvPr id="11" name="Straight Connector 10"/>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500"/>
                                  </p:stCondLst>
                                  <p:iterate type="lt">
                                    <p:tmPct val="10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 fill="hold"/>
                                        <p:tgtEl>
                                          <p:spTgt spid="10"/>
                                        </p:tgtEl>
                                        <p:attrNameLst>
                                          <p:attrName>ppt_w</p:attrName>
                                        </p:attrNameLst>
                                      </p:cBhvr>
                                      <p:tavLst>
                                        <p:tav tm="0">
                                          <p:val>
                                            <p:strVal val="4*#ppt_w"/>
                                          </p:val>
                                        </p:tav>
                                        <p:tav tm="100000">
                                          <p:val>
                                            <p:strVal val="#ppt_w"/>
                                          </p:val>
                                        </p:tav>
                                      </p:tavLst>
                                    </p:anim>
                                    <p:anim calcmode="lin" valueType="num">
                                      <p:cBhvr>
                                        <p:cTn id="8" dur="75"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14</a:t>
            </a:fld>
            <a:endParaRPr lang="en-US"/>
          </a:p>
        </p:txBody>
      </p:sp>
      <p:sp>
        <p:nvSpPr>
          <p:cNvPr id="12" name="Rectangle 34"/>
          <p:cNvSpPr txBox="1">
            <a:spLocks noChangeArrowheads="1"/>
          </p:cNvSpPr>
          <p:nvPr/>
        </p:nvSpPr>
        <p:spPr>
          <a:xfrm>
            <a:off x="195262" y="269875"/>
            <a:ext cx="74247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Cloud impact across sectors</a:t>
            </a:r>
          </a:p>
        </p:txBody>
      </p:sp>
      <p:pic>
        <p:nvPicPr>
          <p:cNvPr id="53250" name="Picture 2"/>
          <p:cNvPicPr>
            <a:picLocks noChangeAspect="1" noChangeArrowheads="1"/>
          </p:cNvPicPr>
          <p:nvPr/>
        </p:nvPicPr>
        <p:blipFill>
          <a:blip r:embed="rId4" cstate="print">
            <a:clrChange>
              <a:clrFrom>
                <a:srgbClr val="AFCBE5"/>
              </a:clrFrom>
              <a:clrTo>
                <a:srgbClr val="AFCBE5">
                  <a:alpha val="0"/>
                </a:srgbClr>
              </a:clrTo>
            </a:clrChange>
          </a:blip>
          <a:srcRect l="1085" t="2649" r="2318" b="1987"/>
          <a:stretch>
            <a:fillRect/>
          </a:stretch>
        </p:blipFill>
        <p:spPr bwMode="auto">
          <a:xfrm>
            <a:off x="76199" y="2819400"/>
            <a:ext cx="8854017" cy="3581400"/>
          </a:xfrm>
          <a:prstGeom prst="rect">
            <a:avLst/>
          </a:prstGeom>
          <a:noFill/>
          <a:ln w="9525">
            <a:noFill/>
            <a:miter lim="800000"/>
            <a:headEnd/>
            <a:tailEnd/>
          </a:ln>
        </p:spPr>
      </p:pic>
      <p:sp>
        <p:nvSpPr>
          <p:cNvPr id="10" name="Rectangle 23"/>
          <p:cNvSpPr>
            <a:spLocks/>
          </p:cNvSpPr>
          <p:nvPr/>
        </p:nvSpPr>
        <p:spPr bwMode="auto">
          <a:xfrm>
            <a:off x="0" y="1593604"/>
            <a:ext cx="9144000" cy="997196"/>
          </a:xfrm>
          <a:prstGeom prst="rect">
            <a:avLst/>
          </a:prstGeom>
          <a:noFill/>
          <a:ln w="12700">
            <a:noFill/>
            <a:miter lim="800000"/>
            <a:headEnd/>
            <a:tailEnd/>
          </a:ln>
        </p:spPr>
        <p:txBody>
          <a:bodyPr wrap="square" lIns="0" tIns="0" rIns="0" bIns="0">
            <a:spAutoFit/>
          </a:bodyPr>
          <a:lstStyle/>
          <a:p>
            <a:pPr algn="ctr">
              <a:lnSpc>
                <a:spcPct val="90000"/>
              </a:lnSpc>
            </a:pPr>
            <a:r>
              <a:rPr lang="en-US" sz="7200" b="1" dirty="0" smtClean="0">
                <a:latin typeface="Arial" pitchFamily="34" charset="0"/>
                <a:ea typeface="+mj-ea"/>
                <a:cs typeface="+mj-cs"/>
                <a:sym typeface="DINOT-Black" charset="0"/>
              </a:rPr>
              <a:t>EDUCATION</a:t>
            </a:r>
          </a:p>
        </p:txBody>
      </p:sp>
      <p:cxnSp>
        <p:nvCxnSpPr>
          <p:cNvPr id="11" name="Straight Connector 10"/>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500"/>
                                  </p:stCondLst>
                                  <p:iterate type="lt">
                                    <p:tmPct val="10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 fill="hold"/>
                                        <p:tgtEl>
                                          <p:spTgt spid="10"/>
                                        </p:tgtEl>
                                        <p:attrNameLst>
                                          <p:attrName>ppt_w</p:attrName>
                                        </p:attrNameLst>
                                      </p:cBhvr>
                                      <p:tavLst>
                                        <p:tav tm="0">
                                          <p:val>
                                            <p:strVal val="4*#ppt_w"/>
                                          </p:val>
                                        </p:tav>
                                        <p:tav tm="100000">
                                          <p:val>
                                            <p:strVal val="#ppt_w"/>
                                          </p:val>
                                        </p:tav>
                                      </p:tavLst>
                                    </p:anim>
                                    <p:anim calcmode="lin" valueType="num">
                                      <p:cBhvr>
                                        <p:cTn id="8" dur="75"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9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15</a:t>
            </a:fld>
            <a:endParaRPr lang="en-US"/>
          </a:p>
        </p:txBody>
      </p:sp>
      <p:sp>
        <p:nvSpPr>
          <p:cNvPr id="12" name="Rectangle 34"/>
          <p:cNvSpPr txBox="1">
            <a:spLocks noChangeArrowheads="1"/>
          </p:cNvSpPr>
          <p:nvPr/>
        </p:nvSpPr>
        <p:spPr>
          <a:xfrm>
            <a:off x="195262" y="269875"/>
            <a:ext cx="77295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solidFill>
                  <a:schemeClr val="bg1"/>
                </a:solidFill>
                <a:latin typeface="Arial" pitchFamily="34" charset="0"/>
                <a:ea typeface="+mj-ea"/>
                <a:cs typeface="+mj-cs"/>
              </a:rPr>
              <a:t>1. Data Governance</a:t>
            </a:r>
          </a:p>
        </p:txBody>
      </p:sp>
      <p:cxnSp>
        <p:nvCxnSpPr>
          <p:cNvPr id="14" name="Straight Connector 13"/>
          <p:cNvCxnSpPr/>
          <p:nvPr/>
        </p:nvCxnSpPr>
        <p:spPr>
          <a:xfrm flipV="1">
            <a:off x="0" y="1219200"/>
            <a:ext cx="7772400" cy="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pic>
        <p:nvPicPr>
          <p:cNvPr id="29" name="Picture 1"/>
          <p:cNvPicPr>
            <a:picLocks noChangeAspect="1" noChangeArrowheads="1"/>
          </p:cNvPicPr>
          <p:nvPr/>
        </p:nvPicPr>
        <p:blipFill>
          <a:blip r:embed="rId4" cstate="print"/>
          <a:srcRect/>
          <a:stretch>
            <a:fillRect/>
          </a:stretch>
        </p:blipFill>
        <p:spPr bwMode="auto">
          <a:xfrm>
            <a:off x="76200" y="1447800"/>
            <a:ext cx="3776428" cy="1447800"/>
          </a:xfrm>
          <a:prstGeom prst="rect">
            <a:avLst/>
          </a:prstGeom>
          <a:noFill/>
          <a:ln w="50800">
            <a:noFill/>
            <a:round/>
            <a:headEnd/>
            <a:tailEnd/>
          </a:ln>
          <a:effectLst>
            <a:outerShdw dist="76199" dir="2700000" algn="ctr" rotWithShape="0">
              <a:schemeClr val="bg2">
                <a:alpha val="75000"/>
              </a:schemeClr>
            </a:outerShdw>
          </a:effectLst>
        </p:spPr>
      </p:pic>
      <p:pic>
        <p:nvPicPr>
          <p:cNvPr id="23" name="Picture 1"/>
          <p:cNvPicPr>
            <a:picLocks noChangeAspect="1" noChangeArrowheads="1"/>
          </p:cNvPicPr>
          <p:nvPr/>
        </p:nvPicPr>
        <p:blipFill>
          <a:blip r:embed="rId4" cstate="print"/>
          <a:srcRect/>
          <a:stretch>
            <a:fillRect/>
          </a:stretch>
        </p:blipFill>
        <p:spPr bwMode="auto">
          <a:xfrm>
            <a:off x="76200" y="3048000"/>
            <a:ext cx="3776428" cy="1447800"/>
          </a:xfrm>
          <a:prstGeom prst="rect">
            <a:avLst/>
          </a:prstGeom>
          <a:noFill/>
          <a:ln w="50800">
            <a:noFill/>
            <a:round/>
            <a:headEnd/>
            <a:tailEnd/>
          </a:ln>
          <a:effectLst>
            <a:outerShdw dist="76199" dir="2700000" algn="ctr" rotWithShape="0">
              <a:schemeClr val="bg2">
                <a:alpha val="75000"/>
              </a:schemeClr>
            </a:outerShdw>
          </a:effectLst>
        </p:spPr>
      </p:pic>
      <p:pic>
        <p:nvPicPr>
          <p:cNvPr id="24" name="Picture 1"/>
          <p:cNvPicPr>
            <a:picLocks noChangeAspect="1" noChangeArrowheads="1"/>
          </p:cNvPicPr>
          <p:nvPr/>
        </p:nvPicPr>
        <p:blipFill>
          <a:blip r:embed="rId4" cstate="print"/>
          <a:srcRect/>
          <a:stretch>
            <a:fillRect/>
          </a:stretch>
        </p:blipFill>
        <p:spPr bwMode="auto">
          <a:xfrm>
            <a:off x="76200" y="4724400"/>
            <a:ext cx="3776428" cy="1447800"/>
          </a:xfrm>
          <a:prstGeom prst="rect">
            <a:avLst/>
          </a:prstGeom>
          <a:noFill/>
          <a:ln w="50800">
            <a:noFill/>
            <a:round/>
            <a:headEnd/>
            <a:tailEnd/>
          </a:ln>
          <a:effectLst>
            <a:outerShdw dist="76199" dir="2700000" algn="ctr" rotWithShape="0">
              <a:schemeClr val="bg2">
                <a:alpha val="75000"/>
              </a:schemeClr>
            </a:outerShdw>
          </a:effectLst>
        </p:spPr>
      </p:pic>
      <p:sp>
        <p:nvSpPr>
          <p:cNvPr id="37" name="TextBox 36"/>
          <p:cNvSpPr txBox="1"/>
          <p:nvPr/>
        </p:nvSpPr>
        <p:spPr>
          <a:xfrm>
            <a:off x="1145592" y="1806714"/>
            <a:ext cx="2478436" cy="707886"/>
          </a:xfrm>
          <a:prstGeom prst="rect">
            <a:avLst/>
          </a:prstGeom>
          <a:noFill/>
        </p:spPr>
        <p:txBody>
          <a:bodyPr wrap="square" rtlCol="0">
            <a:spAutoFit/>
          </a:bodyPr>
          <a:lstStyle/>
          <a:p>
            <a:r>
              <a:rPr lang="en-US" sz="2000" b="1" dirty="0" smtClean="0">
                <a:solidFill>
                  <a:schemeClr val="accent1"/>
                </a:solidFill>
              </a:rPr>
              <a:t>Data location &amp; jurisdiction</a:t>
            </a:r>
            <a:endParaRPr lang="en-US" sz="2000" b="1" dirty="0">
              <a:solidFill>
                <a:schemeClr val="accent1"/>
              </a:solidFill>
            </a:endParaRPr>
          </a:p>
        </p:txBody>
      </p:sp>
      <p:sp>
        <p:nvSpPr>
          <p:cNvPr id="38" name="TextBox 37"/>
          <p:cNvSpPr txBox="1"/>
          <p:nvPr/>
        </p:nvSpPr>
        <p:spPr>
          <a:xfrm>
            <a:off x="1145592" y="3352800"/>
            <a:ext cx="2478436" cy="707886"/>
          </a:xfrm>
          <a:prstGeom prst="rect">
            <a:avLst/>
          </a:prstGeom>
          <a:noFill/>
        </p:spPr>
        <p:txBody>
          <a:bodyPr wrap="square" rtlCol="0">
            <a:spAutoFit/>
          </a:bodyPr>
          <a:lstStyle/>
          <a:p>
            <a:r>
              <a:rPr lang="en-US" sz="2000" b="1" dirty="0" smtClean="0">
                <a:solidFill>
                  <a:schemeClr val="accent1"/>
                </a:solidFill>
              </a:rPr>
              <a:t>Privacy &amp; Confidentiality</a:t>
            </a:r>
            <a:endParaRPr lang="en-US" sz="2000" b="1" dirty="0">
              <a:solidFill>
                <a:schemeClr val="accent1"/>
              </a:solidFill>
            </a:endParaRPr>
          </a:p>
        </p:txBody>
      </p:sp>
      <p:sp>
        <p:nvSpPr>
          <p:cNvPr id="41" name="TextBox 40"/>
          <p:cNvSpPr txBox="1"/>
          <p:nvPr/>
        </p:nvSpPr>
        <p:spPr>
          <a:xfrm>
            <a:off x="1145592" y="5105400"/>
            <a:ext cx="2478436" cy="400110"/>
          </a:xfrm>
          <a:prstGeom prst="rect">
            <a:avLst/>
          </a:prstGeom>
          <a:noFill/>
        </p:spPr>
        <p:txBody>
          <a:bodyPr wrap="square" rtlCol="0">
            <a:spAutoFit/>
          </a:bodyPr>
          <a:lstStyle/>
          <a:p>
            <a:r>
              <a:rPr lang="en-US" sz="2000" b="1" dirty="0" smtClean="0">
                <a:solidFill>
                  <a:schemeClr val="accent1"/>
                </a:solidFill>
              </a:rPr>
              <a:t>Data Ownership</a:t>
            </a:r>
            <a:endParaRPr lang="en-US" sz="2000" b="1" dirty="0">
              <a:solidFill>
                <a:schemeClr val="accent1"/>
              </a:solidFill>
            </a:endParaRPr>
          </a:p>
        </p:txBody>
      </p:sp>
      <p:sp>
        <p:nvSpPr>
          <p:cNvPr id="42" name="Rectangle 41"/>
          <p:cNvSpPr/>
          <p:nvPr/>
        </p:nvSpPr>
        <p:spPr>
          <a:xfrm>
            <a:off x="3962400" y="1667470"/>
            <a:ext cx="5029200" cy="923330"/>
          </a:xfrm>
          <a:prstGeom prst="rect">
            <a:avLst/>
          </a:prstGeom>
        </p:spPr>
        <p:txBody>
          <a:bodyPr wrap="square">
            <a:spAutoFit/>
          </a:bodyPr>
          <a:lstStyle/>
          <a:p>
            <a:r>
              <a:rPr lang="en-GB" dirty="0" smtClean="0">
                <a:solidFill>
                  <a:schemeClr val="bg1"/>
                </a:solidFill>
              </a:rPr>
              <a:t>It is not always clear which legal jurisdiction data in the cloud falls under – especially if the data is split up and stored in multiple locations. </a:t>
            </a:r>
            <a:endParaRPr lang="en-US" dirty="0">
              <a:solidFill>
                <a:schemeClr val="bg1"/>
              </a:solidFill>
            </a:endParaRPr>
          </a:p>
        </p:txBody>
      </p:sp>
      <p:sp>
        <p:nvSpPr>
          <p:cNvPr id="44" name="Rectangle 43"/>
          <p:cNvSpPr/>
          <p:nvPr/>
        </p:nvSpPr>
        <p:spPr>
          <a:xfrm>
            <a:off x="3962400" y="3219271"/>
            <a:ext cx="5029200" cy="1200329"/>
          </a:xfrm>
          <a:prstGeom prst="rect">
            <a:avLst/>
          </a:prstGeom>
        </p:spPr>
        <p:txBody>
          <a:bodyPr wrap="square">
            <a:spAutoFit/>
          </a:bodyPr>
          <a:lstStyle/>
          <a:p>
            <a:r>
              <a:rPr lang="en-GB" dirty="0" smtClean="0">
                <a:solidFill>
                  <a:schemeClr val="bg1"/>
                </a:solidFill>
              </a:rPr>
              <a:t>In the cloud, data is stored on remote machines which are shared with other users. Concerns about data privacy &amp; confidentiality restrict some users’ willingness to use cloud for sensitive data. </a:t>
            </a:r>
            <a:endParaRPr lang="en-US" dirty="0" smtClean="0">
              <a:solidFill>
                <a:schemeClr val="bg1"/>
              </a:solidFill>
            </a:endParaRPr>
          </a:p>
        </p:txBody>
      </p:sp>
      <p:sp>
        <p:nvSpPr>
          <p:cNvPr id="45" name="Rectangle 44"/>
          <p:cNvSpPr/>
          <p:nvPr/>
        </p:nvSpPr>
        <p:spPr>
          <a:xfrm>
            <a:off x="3962400" y="5029200"/>
            <a:ext cx="5029200" cy="923330"/>
          </a:xfrm>
          <a:prstGeom prst="rect">
            <a:avLst/>
          </a:prstGeom>
        </p:spPr>
        <p:txBody>
          <a:bodyPr wrap="square">
            <a:spAutoFit/>
          </a:bodyPr>
          <a:lstStyle/>
          <a:p>
            <a:r>
              <a:rPr lang="en-GB" dirty="0" smtClean="0">
                <a:solidFill>
                  <a:schemeClr val="bg1"/>
                </a:solidFill>
              </a:rPr>
              <a:t>When a client moves data to the cloud, it is not always clear what rights the cloud service provider gains to access, modify or distribute that data.</a:t>
            </a:r>
            <a:endParaRPr lang="en-US" dirty="0" smtClean="0">
              <a:solidFill>
                <a:schemeClr val="bg1"/>
              </a:solidFill>
            </a:endParaRPr>
          </a:p>
        </p:txBody>
      </p:sp>
      <p:cxnSp>
        <p:nvCxnSpPr>
          <p:cNvPr id="46" name="Straight Connector 45"/>
          <p:cNvCxnSpPr/>
          <p:nvPr/>
        </p:nvCxnSpPr>
        <p:spPr>
          <a:xfrm>
            <a:off x="137652" y="2998836"/>
            <a:ext cx="883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7652" y="4572000"/>
            <a:ext cx="883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9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16</a:t>
            </a:fld>
            <a:endParaRPr lang="en-US"/>
          </a:p>
        </p:txBody>
      </p:sp>
      <p:sp>
        <p:nvSpPr>
          <p:cNvPr id="12" name="Rectangle 34"/>
          <p:cNvSpPr txBox="1">
            <a:spLocks noChangeArrowheads="1"/>
          </p:cNvSpPr>
          <p:nvPr/>
        </p:nvSpPr>
        <p:spPr>
          <a:xfrm>
            <a:off x="195262" y="269875"/>
            <a:ext cx="77295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solidFill>
                  <a:schemeClr val="bg1"/>
                </a:solidFill>
                <a:latin typeface="Arial" pitchFamily="34" charset="0"/>
                <a:ea typeface="+mj-ea"/>
                <a:cs typeface="+mj-cs"/>
              </a:rPr>
              <a:t>2. Security</a:t>
            </a:r>
          </a:p>
        </p:txBody>
      </p:sp>
      <p:cxnSp>
        <p:nvCxnSpPr>
          <p:cNvPr id="14" name="Straight Connector 13"/>
          <p:cNvCxnSpPr/>
          <p:nvPr/>
        </p:nvCxnSpPr>
        <p:spPr>
          <a:xfrm flipV="1">
            <a:off x="0" y="1219200"/>
            <a:ext cx="7772400" cy="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pic>
        <p:nvPicPr>
          <p:cNvPr id="29" name="Picture 1"/>
          <p:cNvPicPr>
            <a:picLocks noChangeAspect="1" noChangeArrowheads="1"/>
          </p:cNvPicPr>
          <p:nvPr/>
        </p:nvPicPr>
        <p:blipFill>
          <a:blip r:embed="rId4" cstate="print"/>
          <a:srcRect/>
          <a:stretch>
            <a:fillRect/>
          </a:stretch>
        </p:blipFill>
        <p:spPr bwMode="auto">
          <a:xfrm>
            <a:off x="76200" y="1447800"/>
            <a:ext cx="3776428" cy="1066800"/>
          </a:xfrm>
          <a:prstGeom prst="rect">
            <a:avLst/>
          </a:prstGeom>
          <a:noFill/>
          <a:ln w="50800">
            <a:noFill/>
            <a:round/>
            <a:headEnd/>
            <a:tailEnd/>
          </a:ln>
          <a:effectLst>
            <a:outerShdw dist="76199" dir="2700000" algn="ctr" rotWithShape="0">
              <a:schemeClr val="bg2">
                <a:alpha val="75000"/>
              </a:schemeClr>
            </a:outerShdw>
          </a:effectLst>
        </p:spPr>
      </p:pic>
      <p:sp>
        <p:nvSpPr>
          <p:cNvPr id="37" name="TextBox 36"/>
          <p:cNvSpPr txBox="1"/>
          <p:nvPr/>
        </p:nvSpPr>
        <p:spPr>
          <a:xfrm>
            <a:off x="990600" y="1733490"/>
            <a:ext cx="2478436" cy="400110"/>
          </a:xfrm>
          <a:prstGeom prst="rect">
            <a:avLst/>
          </a:prstGeom>
          <a:noFill/>
        </p:spPr>
        <p:txBody>
          <a:bodyPr wrap="square" rtlCol="0">
            <a:spAutoFit/>
          </a:bodyPr>
          <a:lstStyle/>
          <a:p>
            <a:r>
              <a:rPr lang="en-US" sz="2000" b="1" dirty="0" smtClean="0">
                <a:solidFill>
                  <a:schemeClr val="accent1"/>
                </a:solidFill>
              </a:rPr>
              <a:t>Authorized access</a:t>
            </a:r>
            <a:endParaRPr lang="en-US" sz="2000" b="1" dirty="0">
              <a:solidFill>
                <a:schemeClr val="accent1"/>
              </a:solidFill>
            </a:endParaRPr>
          </a:p>
        </p:txBody>
      </p:sp>
      <p:pic>
        <p:nvPicPr>
          <p:cNvPr id="15" name="Picture 1"/>
          <p:cNvPicPr>
            <a:picLocks noChangeAspect="1" noChangeArrowheads="1"/>
          </p:cNvPicPr>
          <p:nvPr/>
        </p:nvPicPr>
        <p:blipFill>
          <a:blip r:embed="rId4" cstate="print"/>
          <a:srcRect/>
          <a:stretch>
            <a:fillRect/>
          </a:stretch>
        </p:blipFill>
        <p:spPr bwMode="auto">
          <a:xfrm>
            <a:off x="76200" y="2743200"/>
            <a:ext cx="3776428" cy="1066800"/>
          </a:xfrm>
          <a:prstGeom prst="rect">
            <a:avLst/>
          </a:prstGeom>
          <a:noFill/>
          <a:ln w="50800">
            <a:noFill/>
            <a:round/>
            <a:headEnd/>
            <a:tailEnd/>
          </a:ln>
          <a:effectLst>
            <a:outerShdw dist="76199" dir="2700000" algn="ctr" rotWithShape="0">
              <a:schemeClr val="bg2">
                <a:alpha val="75000"/>
              </a:schemeClr>
            </a:outerShdw>
          </a:effectLst>
        </p:spPr>
      </p:pic>
      <p:pic>
        <p:nvPicPr>
          <p:cNvPr id="16" name="Picture 1"/>
          <p:cNvPicPr>
            <a:picLocks noChangeAspect="1" noChangeArrowheads="1"/>
          </p:cNvPicPr>
          <p:nvPr/>
        </p:nvPicPr>
        <p:blipFill>
          <a:blip r:embed="rId4" cstate="print"/>
          <a:srcRect/>
          <a:stretch>
            <a:fillRect/>
          </a:stretch>
        </p:blipFill>
        <p:spPr bwMode="auto">
          <a:xfrm>
            <a:off x="76200" y="3962400"/>
            <a:ext cx="3776428" cy="1066800"/>
          </a:xfrm>
          <a:prstGeom prst="rect">
            <a:avLst/>
          </a:prstGeom>
          <a:noFill/>
          <a:ln w="50800">
            <a:noFill/>
            <a:round/>
            <a:headEnd/>
            <a:tailEnd/>
          </a:ln>
          <a:effectLst>
            <a:outerShdw dist="76199" dir="2700000" algn="ctr" rotWithShape="0">
              <a:schemeClr val="bg2">
                <a:alpha val="75000"/>
              </a:schemeClr>
            </a:outerShdw>
          </a:effectLst>
        </p:spPr>
      </p:pic>
      <p:pic>
        <p:nvPicPr>
          <p:cNvPr id="18" name="Picture 1"/>
          <p:cNvPicPr>
            <a:picLocks noChangeAspect="1" noChangeArrowheads="1"/>
          </p:cNvPicPr>
          <p:nvPr/>
        </p:nvPicPr>
        <p:blipFill>
          <a:blip r:embed="rId4" cstate="print"/>
          <a:srcRect/>
          <a:stretch>
            <a:fillRect/>
          </a:stretch>
        </p:blipFill>
        <p:spPr bwMode="auto">
          <a:xfrm>
            <a:off x="76200" y="5181600"/>
            <a:ext cx="3776428" cy="1066800"/>
          </a:xfrm>
          <a:prstGeom prst="rect">
            <a:avLst/>
          </a:prstGeom>
          <a:noFill/>
          <a:ln w="50800">
            <a:noFill/>
            <a:round/>
            <a:headEnd/>
            <a:tailEnd/>
          </a:ln>
          <a:effectLst>
            <a:outerShdw dist="76199" dir="2700000" algn="ctr" rotWithShape="0">
              <a:schemeClr val="bg2">
                <a:alpha val="75000"/>
              </a:schemeClr>
            </a:outerShdw>
          </a:effectLst>
        </p:spPr>
      </p:pic>
      <p:sp>
        <p:nvSpPr>
          <p:cNvPr id="38" name="TextBox 37"/>
          <p:cNvSpPr txBox="1"/>
          <p:nvPr/>
        </p:nvSpPr>
        <p:spPr>
          <a:xfrm>
            <a:off x="685800" y="3048000"/>
            <a:ext cx="3276600" cy="400110"/>
          </a:xfrm>
          <a:prstGeom prst="rect">
            <a:avLst/>
          </a:prstGeom>
          <a:noFill/>
        </p:spPr>
        <p:txBody>
          <a:bodyPr wrap="square" rtlCol="0">
            <a:spAutoFit/>
          </a:bodyPr>
          <a:lstStyle/>
          <a:p>
            <a:r>
              <a:rPr lang="en-US" sz="2000" b="1" dirty="0" smtClean="0">
                <a:solidFill>
                  <a:schemeClr val="accent1"/>
                </a:solidFill>
              </a:rPr>
              <a:t>Integrity &amp; availability</a:t>
            </a:r>
            <a:endParaRPr lang="en-US" sz="2000" b="1" dirty="0">
              <a:solidFill>
                <a:schemeClr val="accent1"/>
              </a:solidFill>
            </a:endParaRPr>
          </a:p>
        </p:txBody>
      </p:sp>
      <p:sp>
        <p:nvSpPr>
          <p:cNvPr id="41" name="TextBox 40"/>
          <p:cNvSpPr txBox="1"/>
          <p:nvPr/>
        </p:nvSpPr>
        <p:spPr>
          <a:xfrm>
            <a:off x="914400" y="5486400"/>
            <a:ext cx="2478436" cy="400110"/>
          </a:xfrm>
          <a:prstGeom prst="rect">
            <a:avLst/>
          </a:prstGeom>
          <a:noFill/>
        </p:spPr>
        <p:txBody>
          <a:bodyPr wrap="square" rtlCol="0">
            <a:spAutoFit/>
          </a:bodyPr>
          <a:lstStyle/>
          <a:p>
            <a:r>
              <a:rPr lang="en-US" sz="2000" b="1" dirty="0" smtClean="0">
                <a:solidFill>
                  <a:schemeClr val="accent1"/>
                </a:solidFill>
              </a:rPr>
              <a:t>Data Destruction</a:t>
            </a:r>
            <a:endParaRPr lang="en-US" sz="2000" b="1" dirty="0">
              <a:solidFill>
                <a:schemeClr val="accent1"/>
              </a:solidFill>
            </a:endParaRPr>
          </a:p>
        </p:txBody>
      </p:sp>
      <p:sp>
        <p:nvSpPr>
          <p:cNvPr id="20" name="TextBox 19"/>
          <p:cNvSpPr txBox="1"/>
          <p:nvPr/>
        </p:nvSpPr>
        <p:spPr>
          <a:xfrm>
            <a:off x="609600" y="4267200"/>
            <a:ext cx="2478436" cy="400110"/>
          </a:xfrm>
          <a:prstGeom prst="rect">
            <a:avLst/>
          </a:prstGeom>
          <a:noFill/>
        </p:spPr>
        <p:txBody>
          <a:bodyPr wrap="square" rtlCol="0">
            <a:spAutoFit/>
          </a:bodyPr>
          <a:lstStyle/>
          <a:p>
            <a:pPr algn="ctr"/>
            <a:r>
              <a:rPr lang="en-US" sz="2000" b="1" dirty="0" smtClean="0">
                <a:solidFill>
                  <a:schemeClr val="accent1"/>
                </a:solidFill>
              </a:rPr>
              <a:t>Data Loss</a:t>
            </a:r>
            <a:endParaRPr lang="en-US" sz="2000" b="1" dirty="0">
              <a:solidFill>
                <a:schemeClr val="accent1"/>
              </a:solidFill>
            </a:endParaRPr>
          </a:p>
        </p:txBody>
      </p:sp>
      <p:sp>
        <p:nvSpPr>
          <p:cNvPr id="21" name="Rectangle 20"/>
          <p:cNvSpPr/>
          <p:nvPr/>
        </p:nvSpPr>
        <p:spPr>
          <a:xfrm>
            <a:off x="3962400" y="1417684"/>
            <a:ext cx="5029200" cy="1200329"/>
          </a:xfrm>
          <a:prstGeom prst="rect">
            <a:avLst/>
          </a:prstGeom>
        </p:spPr>
        <p:txBody>
          <a:bodyPr wrap="square">
            <a:spAutoFit/>
          </a:bodyPr>
          <a:lstStyle/>
          <a:p>
            <a:r>
              <a:rPr lang="en-GB" dirty="0" smtClean="0">
                <a:solidFill>
                  <a:schemeClr val="bg1"/>
                </a:solidFill>
              </a:rPr>
              <a:t>Users are concerned that data in the cloud is more susceptible to cyber attacks, as aggregating multiple users’ data and services on a single platform makes it a more attractive target. </a:t>
            </a:r>
            <a:endParaRPr lang="en-US" dirty="0" smtClean="0">
              <a:solidFill>
                <a:schemeClr val="bg1"/>
              </a:solidFill>
            </a:endParaRPr>
          </a:p>
        </p:txBody>
      </p:sp>
      <p:sp>
        <p:nvSpPr>
          <p:cNvPr id="22" name="Rectangle 21"/>
          <p:cNvSpPr/>
          <p:nvPr/>
        </p:nvSpPr>
        <p:spPr>
          <a:xfrm>
            <a:off x="3962400" y="2895600"/>
            <a:ext cx="5029200" cy="1754326"/>
          </a:xfrm>
          <a:prstGeom prst="rect">
            <a:avLst/>
          </a:prstGeom>
        </p:spPr>
        <p:txBody>
          <a:bodyPr wrap="square">
            <a:spAutoFit/>
          </a:bodyPr>
          <a:lstStyle/>
          <a:p>
            <a:r>
              <a:rPr lang="en-GB" dirty="0" smtClean="0">
                <a:solidFill>
                  <a:schemeClr val="bg1"/>
                </a:solidFill>
              </a:rPr>
              <a:t>When users store their data in the cloud, it is not always clear who is accountable if the data is corrupted, lost or temporarily inaccessible. As many users’ data may be shared on one machine, users are concerned about the possibility of problems with one user’s services affecting another’s. </a:t>
            </a:r>
            <a:endParaRPr lang="en-US" dirty="0" smtClean="0">
              <a:solidFill>
                <a:schemeClr val="bg1"/>
              </a:solidFill>
            </a:endParaRPr>
          </a:p>
        </p:txBody>
      </p:sp>
      <p:sp>
        <p:nvSpPr>
          <p:cNvPr id="25" name="Rectangle 24"/>
          <p:cNvSpPr/>
          <p:nvPr/>
        </p:nvSpPr>
        <p:spPr>
          <a:xfrm>
            <a:off x="3962400" y="5105400"/>
            <a:ext cx="5029200" cy="1477328"/>
          </a:xfrm>
          <a:prstGeom prst="rect">
            <a:avLst/>
          </a:prstGeom>
        </p:spPr>
        <p:txBody>
          <a:bodyPr wrap="square">
            <a:spAutoFit/>
          </a:bodyPr>
          <a:lstStyle/>
          <a:p>
            <a:r>
              <a:rPr lang="en-GB" dirty="0" smtClean="0">
                <a:solidFill>
                  <a:schemeClr val="bg1"/>
                </a:solidFill>
              </a:rPr>
              <a:t>Data deletion is more challenging in the cloud, because cloud providers are the only ones with access to the physical infrastructure on which users’ data is stored, and often data may be mirrored on multiple machines. </a:t>
            </a:r>
            <a:endParaRPr lang="en-US" dirty="0" smtClean="0">
              <a:solidFill>
                <a:schemeClr val="bg1"/>
              </a:solidFill>
            </a:endParaRPr>
          </a:p>
        </p:txBody>
      </p:sp>
      <p:cxnSp>
        <p:nvCxnSpPr>
          <p:cNvPr id="27" name="Straight Connector 26"/>
          <p:cNvCxnSpPr/>
          <p:nvPr/>
        </p:nvCxnSpPr>
        <p:spPr>
          <a:xfrm>
            <a:off x="137652" y="2667000"/>
            <a:ext cx="883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652" y="5120148"/>
            <a:ext cx="883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9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17</a:t>
            </a:fld>
            <a:endParaRPr lang="en-US"/>
          </a:p>
        </p:txBody>
      </p:sp>
      <p:sp>
        <p:nvSpPr>
          <p:cNvPr id="12" name="Rectangle 34"/>
          <p:cNvSpPr txBox="1">
            <a:spLocks noChangeArrowheads="1"/>
          </p:cNvSpPr>
          <p:nvPr/>
        </p:nvSpPr>
        <p:spPr>
          <a:xfrm>
            <a:off x="195262" y="269875"/>
            <a:ext cx="77295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solidFill>
                  <a:schemeClr val="bg1"/>
                </a:solidFill>
                <a:latin typeface="Arial" pitchFamily="34" charset="0"/>
                <a:ea typeface="+mj-ea"/>
                <a:cs typeface="+mj-cs"/>
              </a:rPr>
              <a:t>3. Business Environment</a:t>
            </a:r>
          </a:p>
        </p:txBody>
      </p:sp>
      <p:cxnSp>
        <p:nvCxnSpPr>
          <p:cNvPr id="14" name="Straight Connector 13"/>
          <p:cNvCxnSpPr/>
          <p:nvPr/>
        </p:nvCxnSpPr>
        <p:spPr>
          <a:xfrm flipV="1">
            <a:off x="0" y="1219200"/>
            <a:ext cx="7772400" cy="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pic>
        <p:nvPicPr>
          <p:cNvPr id="29" name="Picture 1"/>
          <p:cNvPicPr>
            <a:picLocks noChangeAspect="1" noChangeArrowheads="1"/>
          </p:cNvPicPr>
          <p:nvPr/>
        </p:nvPicPr>
        <p:blipFill>
          <a:blip r:embed="rId4" cstate="print"/>
          <a:srcRect/>
          <a:stretch>
            <a:fillRect/>
          </a:stretch>
        </p:blipFill>
        <p:spPr bwMode="auto">
          <a:xfrm>
            <a:off x="76200" y="1447800"/>
            <a:ext cx="3776428" cy="1066800"/>
          </a:xfrm>
          <a:prstGeom prst="rect">
            <a:avLst/>
          </a:prstGeom>
          <a:noFill/>
          <a:ln w="50800">
            <a:noFill/>
            <a:round/>
            <a:headEnd/>
            <a:tailEnd/>
          </a:ln>
          <a:effectLst>
            <a:outerShdw dist="76199" dir="2700000" algn="ctr" rotWithShape="0">
              <a:schemeClr val="bg2">
                <a:alpha val="75000"/>
              </a:schemeClr>
            </a:outerShdw>
          </a:effectLst>
        </p:spPr>
      </p:pic>
      <p:sp>
        <p:nvSpPr>
          <p:cNvPr id="37" name="TextBox 36"/>
          <p:cNvSpPr txBox="1"/>
          <p:nvPr/>
        </p:nvSpPr>
        <p:spPr>
          <a:xfrm>
            <a:off x="1026764" y="1600200"/>
            <a:ext cx="2478436" cy="707886"/>
          </a:xfrm>
          <a:prstGeom prst="rect">
            <a:avLst/>
          </a:prstGeom>
          <a:noFill/>
        </p:spPr>
        <p:txBody>
          <a:bodyPr wrap="square" rtlCol="0">
            <a:spAutoFit/>
          </a:bodyPr>
          <a:lstStyle/>
          <a:p>
            <a:r>
              <a:rPr lang="en-US" sz="2000" b="1" dirty="0" smtClean="0">
                <a:solidFill>
                  <a:schemeClr val="accent1"/>
                </a:solidFill>
              </a:rPr>
              <a:t>Interoperability &amp; Portability</a:t>
            </a:r>
            <a:endParaRPr lang="en-US" sz="2000" b="1" dirty="0">
              <a:solidFill>
                <a:schemeClr val="accent1"/>
              </a:solidFill>
            </a:endParaRPr>
          </a:p>
        </p:txBody>
      </p:sp>
      <p:pic>
        <p:nvPicPr>
          <p:cNvPr id="15" name="Picture 1"/>
          <p:cNvPicPr>
            <a:picLocks noChangeAspect="1" noChangeArrowheads="1"/>
          </p:cNvPicPr>
          <p:nvPr/>
        </p:nvPicPr>
        <p:blipFill>
          <a:blip r:embed="rId4" cstate="print"/>
          <a:srcRect/>
          <a:stretch>
            <a:fillRect/>
          </a:stretch>
        </p:blipFill>
        <p:spPr bwMode="auto">
          <a:xfrm>
            <a:off x="76200" y="2743200"/>
            <a:ext cx="3776428" cy="1066800"/>
          </a:xfrm>
          <a:prstGeom prst="rect">
            <a:avLst/>
          </a:prstGeom>
          <a:noFill/>
          <a:ln w="50800">
            <a:noFill/>
            <a:round/>
            <a:headEnd/>
            <a:tailEnd/>
          </a:ln>
          <a:effectLst>
            <a:outerShdw dist="76199" dir="2700000" algn="ctr" rotWithShape="0">
              <a:schemeClr val="bg2">
                <a:alpha val="75000"/>
              </a:schemeClr>
            </a:outerShdw>
          </a:effectLst>
        </p:spPr>
      </p:pic>
      <p:pic>
        <p:nvPicPr>
          <p:cNvPr id="16" name="Picture 1"/>
          <p:cNvPicPr>
            <a:picLocks noChangeAspect="1" noChangeArrowheads="1"/>
          </p:cNvPicPr>
          <p:nvPr/>
        </p:nvPicPr>
        <p:blipFill>
          <a:blip r:embed="rId4" cstate="print"/>
          <a:srcRect/>
          <a:stretch>
            <a:fillRect/>
          </a:stretch>
        </p:blipFill>
        <p:spPr bwMode="auto">
          <a:xfrm>
            <a:off x="76200" y="3962400"/>
            <a:ext cx="3776428" cy="1066800"/>
          </a:xfrm>
          <a:prstGeom prst="rect">
            <a:avLst/>
          </a:prstGeom>
          <a:noFill/>
          <a:ln w="50800">
            <a:noFill/>
            <a:round/>
            <a:headEnd/>
            <a:tailEnd/>
          </a:ln>
          <a:effectLst>
            <a:outerShdw dist="76199" dir="2700000" algn="ctr" rotWithShape="0">
              <a:schemeClr val="bg2">
                <a:alpha val="75000"/>
              </a:schemeClr>
            </a:outerShdw>
          </a:effectLst>
        </p:spPr>
      </p:pic>
      <p:pic>
        <p:nvPicPr>
          <p:cNvPr id="18" name="Picture 1"/>
          <p:cNvPicPr>
            <a:picLocks noChangeAspect="1" noChangeArrowheads="1"/>
          </p:cNvPicPr>
          <p:nvPr/>
        </p:nvPicPr>
        <p:blipFill>
          <a:blip r:embed="rId4" cstate="print"/>
          <a:srcRect/>
          <a:stretch>
            <a:fillRect/>
          </a:stretch>
        </p:blipFill>
        <p:spPr bwMode="auto">
          <a:xfrm>
            <a:off x="76200" y="5181600"/>
            <a:ext cx="3776428" cy="1066800"/>
          </a:xfrm>
          <a:prstGeom prst="rect">
            <a:avLst/>
          </a:prstGeom>
          <a:noFill/>
          <a:ln w="50800">
            <a:noFill/>
            <a:round/>
            <a:headEnd/>
            <a:tailEnd/>
          </a:ln>
          <a:effectLst>
            <a:outerShdw dist="76199" dir="2700000" algn="ctr" rotWithShape="0">
              <a:schemeClr val="bg2">
                <a:alpha val="75000"/>
              </a:schemeClr>
            </a:outerShdw>
          </a:effectLst>
        </p:spPr>
      </p:pic>
      <p:sp>
        <p:nvSpPr>
          <p:cNvPr id="38" name="TextBox 37"/>
          <p:cNvSpPr txBox="1"/>
          <p:nvPr/>
        </p:nvSpPr>
        <p:spPr>
          <a:xfrm>
            <a:off x="685800" y="3048000"/>
            <a:ext cx="2514600" cy="400110"/>
          </a:xfrm>
          <a:prstGeom prst="rect">
            <a:avLst/>
          </a:prstGeom>
          <a:noFill/>
        </p:spPr>
        <p:txBody>
          <a:bodyPr wrap="square" rtlCol="0">
            <a:spAutoFit/>
          </a:bodyPr>
          <a:lstStyle/>
          <a:p>
            <a:pPr algn="ctr"/>
            <a:r>
              <a:rPr lang="en-US" sz="2000" b="1" dirty="0" smtClean="0">
                <a:solidFill>
                  <a:schemeClr val="accent1"/>
                </a:solidFill>
              </a:rPr>
              <a:t>Reliability</a:t>
            </a:r>
            <a:endParaRPr lang="en-US" sz="2000" b="1" dirty="0">
              <a:solidFill>
                <a:schemeClr val="accent1"/>
              </a:solidFill>
            </a:endParaRPr>
          </a:p>
        </p:txBody>
      </p:sp>
      <p:sp>
        <p:nvSpPr>
          <p:cNvPr id="41" name="TextBox 40"/>
          <p:cNvSpPr txBox="1"/>
          <p:nvPr/>
        </p:nvSpPr>
        <p:spPr>
          <a:xfrm>
            <a:off x="914400" y="5486400"/>
            <a:ext cx="2478436" cy="400110"/>
          </a:xfrm>
          <a:prstGeom prst="rect">
            <a:avLst/>
          </a:prstGeom>
          <a:noFill/>
        </p:spPr>
        <p:txBody>
          <a:bodyPr wrap="square" rtlCol="0">
            <a:spAutoFit/>
          </a:bodyPr>
          <a:lstStyle/>
          <a:p>
            <a:r>
              <a:rPr lang="en-US" sz="2000" b="1" dirty="0" smtClean="0">
                <a:solidFill>
                  <a:schemeClr val="accent1"/>
                </a:solidFill>
              </a:rPr>
              <a:t>Ecosystem maturity</a:t>
            </a:r>
            <a:endParaRPr lang="en-US" sz="2000" b="1" dirty="0">
              <a:solidFill>
                <a:schemeClr val="accent1"/>
              </a:solidFill>
            </a:endParaRPr>
          </a:p>
        </p:txBody>
      </p:sp>
      <p:sp>
        <p:nvSpPr>
          <p:cNvPr id="20" name="TextBox 19"/>
          <p:cNvSpPr txBox="1"/>
          <p:nvPr/>
        </p:nvSpPr>
        <p:spPr>
          <a:xfrm>
            <a:off x="609600" y="4092714"/>
            <a:ext cx="2478436" cy="707886"/>
          </a:xfrm>
          <a:prstGeom prst="rect">
            <a:avLst/>
          </a:prstGeom>
          <a:noFill/>
        </p:spPr>
        <p:txBody>
          <a:bodyPr wrap="square" rtlCol="0">
            <a:spAutoFit/>
          </a:bodyPr>
          <a:lstStyle/>
          <a:p>
            <a:pPr algn="ctr"/>
            <a:r>
              <a:rPr lang="en-US" sz="2000" b="1" dirty="0" smtClean="0">
                <a:solidFill>
                  <a:schemeClr val="accent1"/>
                </a:solidFill>
              </a:rPr>
              <a:t>Service level commitment</a:t>
            </a:r>
            <a:endParaRPr lang="en-US" sz="2000" b="1" dirty="0">
              <a:solidFill>
                <a:schemeClr val="accent1"/>
              </a:solidFill>
            </a:endParaRPr>
          </a:p>
        </p:txBody>
      </p:sp>
      <p:sp>
        <p:nvSpPr>
          <p:cNvPr id="22" name="Rectangle 21"/>
          <p:cNvSpPr/>
          <p:nvPr/>
        </p:nvSpPr>
        <p:spPr>
          <a:xfrm>
            <a:off x="3962400" y="1417684"/>
            <a:ext cx="5029200" cy="1200329"/>
          </a:xfrm>
          <a:prstGeom prst="rect">
            <a:avLst/>
          </a:prstGeom>
        </p:spPr>
        <p:txBody>
          <a:bodyPr wrap="square">
            <a:spAutoFit/>
          </a:bodyPr>
          <a:lstStyle/>
          <a:p>
            <a:r>
              <a:rPr lang="en-GB" dirty="0" smtClean="0">
                <a:solidFill>
                  <a:schemeClr val="bg1"/>
                </a:solidFill>
              </a:rPr>
              <a:t>Government and users have lock-in concerns. Industry is concerned that a premature focus on standardization to promote interoperability &amp; portability could hold back innovation</a:t>
            </a:r>
            <a:endParaRPr lang="en-US" dirty="0" smtClean="0">
              <a:solidFill>
                <a:schemeClr val="bg1"/>
              </a:solidFill>
            </a:endParaRPr>
          </a:p>
        </p:txBody>
      </p:sp>
      <p:cxnSp>
        <p:nvCxnSpPr>
          <p:cNvPr id="23" name="Straight Connector 22"/>
          <p:cNvCxnSpPr/>
          <p:nvPr/>
        </p:nvCxnSpPr>
        <p:spPr>
          <a:xfrm>
            <a:off x="137652" y="2667000"/>
            <a:ext cx="883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652" y="5105400"/>
            <a:ext cx="883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7652" y="3886200"/>
            <a:ext cx="883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962400" y="2667000"/>
            <a:ext cx="5029200" cy="1200329"/>
          </a:xfrm>
          <a:prstGeom prst="rect">
            <a:avLst/>
          </a:prstGeom>
        </p:spPr>
        <p:txBody>
          <a:bodyPr wrap="square">
            <a:spAutoFit/>
          </a:bodyPr>
          <a:lstStyle/>
          <a:p>
            <a:r>
              <a:rPr lang="en-GB" dirty="0" smtClean="0">
                <a:solidFill>
                  <a:schemeClr val="bg1"/>
                </a:solidFill>
              </a:rPr>
              <a:t>Many users perceive that the reliability of cloud solutions is not yet sufficient for them to trust the cloud with their mission-critical needs. Industry believes that the market will quickly adapt.</a:t>
            </a:r>
            <a:endParaRPr lang="en-US" dirty="0" smtClean="0">
              <a:solidFill>
                <a:schemeClr val="bg1"/>
              </a:solidFill>
            </a:endParaRPr>
          </a:p>
        </p:txBody>
      </p:sp>
      <p:sp>
        <p:nvSpPr>
          <p:cNvPr id="27" name="Rectangle 26"/>
          <p:cNvSpPr/>
          <p:nvPr/>
        </p:nvSpPr>
        <p:spPr>
          <a:xfrm>
            <a:off x="3962400" y="3886200"/>
            <a:ext cx="5029200" cy="1200329"/>
          </a:xfrm>
          <a:prstGeom prst="rect">
            <a:avLst/>
          </a:prstGeom>
        </p:spPr>
        <p:txBody>
          <a:bodyPr wrap="square">
            <a:spAutoFit/>
          </a:bodyPr>
          <a:lstStyle/>
          <a:p>
            <a:r>
              <a:rPr lang="en-GB" dirty="0" smtClean="0">
                <a:solidFill>
                  <a:schemeClr val="bg1"/>
                </a:solidFill>
              </a:rPr>
              <a:t>Users are held back by the lack of clear commitments from providers regarding such issues as uptime, response times, bandwidth, reliability and security – or by the lack of stipulated penalties</a:t>
            </a:r>
            <a:endParaRPr lang="en-US" dirty="0" smtClean="0">
              <a:solidFill>
                <a:schemeClr val="bg1"/>
              </a:solidFill>
            </a:endParaRPr>
          </a:p>
        </p:txBody>
      </p:sp>
      <p:sp>
        <p:nvSpPr>
          <p:cNvPr id="28" name="Rectangle 27"/>
          <p:cNvSpPr/>
          <p:nvPr/>
        </p:nvSpPr>
        <p:spPr>
          <a:xfrm>
            <a:off x="3962400" y="5181600"/>
            <a:ext cx="5029200" cy="1477328"/>
          </a:xfrm>
          <a:prstGeom prst="rect">
            <a:avLst/>
          </a:prstGeom>
        </p:spPr>
        <p:txBody>
          <a:bodyPr wrap="square">
            <a:spAutoFit/>
          </a:bodyPr>
          <a:lstStyle/>
          <a:p>
            <a:r>
              <a:rPr lang="en-GB" dirty="0" smtClean="0">
                <a:solidFill>
                  <a:schemeClr val="bg1"/>
                </a:solidFill>
              </a:rPr>
              <a:t>There are some concerns about cloud evolution, which include lack of understanding about cloud; speed, reliability and availability of network access; availability of expertise; underdevelopment of insurance solutions; threats to intellectual property </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AAC2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18</a:t>
            </a:fld>
            <a:endParaRPr lang="en-US" dirty="0"/>
          </a:p>
        </p:txBody>
      </p:sp>
      <p:sp>
        <p:nvSpPr>
          <p:cNvPr id="12" name="Rectangle 34"/>
          <p:cNvSpPr txBox="1">
            <a:spLocks noChangeArrowheads="1"/>
          </p:cNvSpPr>
          <p:nvPr/>
        </p:nvSpPr>
        <p:spPr>
          <a:xfrm>
            <a:off x="195262" y="269875"/>
            <a:ext cx="67389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solidFill>
                  <a:schemeClr val="bg1"/>
                </a:solidFill>
                <a:latin typeface="Arial" pitchFamily="34" charset="0"/>
                <a:ea typeface="+mj-ea"/>
                <a:cs typeface="+mj-cs"/>
              </a:rPr>
              <a:t>Governments are ready to act...</a:t>
            </a:r>
          </a:p>
        </p:txBody>
      </p:sp>
      <p:cxnSp>
        <p:nvCxnSpPr>
          <p:cNvPr id="14" name="Straight Connector 13"/>
          <p:cNvCxnSpPr/>
          <p:nvPr/>
        </p:nvCxnSpPr>
        <p:spPr>
          <a:xfrm flipV="1">
            <a:off x="0" y="1219200"/>
            <a:ext cx="7772400" cy="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pic>
        <p:nvPicPr>
          <p:cNvPr id="25" name="Picture 3"/>
          <p:cNvPicPr>
            <a:picLocks noChangeAspect="1" noChangeArrowheads="1"/>
          </p:cNvPicPr>
          <p:nvPr/>
        </p:nvPicPr>
        <p:blipFill>
          <a:blip r:embed="rId4" cstate="print"/>
          <a:srcRect/>
          <a:stretch>
            <a:fillRect/>
          </a:stretch>
        </p:blipFill>
        <p:spPr bwMode="auto">
          <a:xfrm>
            <a:off x="7010400" y="3200400"/>
            <a:ext cx="1981200" cy="3129102"/>
          </a:xfrm>
          <a:prstGeom prst="rect">
            <a:avLst/>
          </a:prstGeom>
          <a:noFill/>
          <a:ln w="50800">
            <a:noFill/>
            <a:round/>
            <a:headEnd/>
            <a:tailEnd/>
          </a:ln>
          <a:effectLst>
            <a:outerShdw dist="76199" dir="2700000" algn="ctr" rotWithShape="0">
              <a:srgbClr val="3F3F3F">
                <a:alpha val="50000"/>
              </a:srgbClr>
            </a:outerShdw>
          </a:effectLst>
        </p:spPr>
      </p:pic>
      <p:sp>
        <p:nvSpPr>
          <p:cNvPr id="27" name="Rectangle 6"/>
          <p:cNvSpPr>
            <a:spLocks/>
          </p:cNvSpPr>
          <p:nvPr/>
        </p:nvSpPr>
        <p:spPr bwMode="auto">
          <a:xfrm>
            <a:off x="415904" y="1752601"/>
            <a:ext cx="6313477" cy="1676399"/>
          </a:xfrm>
          <a:prstGeom prst="rect">
            <a:avLst/>
          </a:prstGeom>
          <a:solidFill>
            <a:srgbClr val="FEFDD5"/>
          </a:solidFill>
          <a:ln w="25400">
            <a:noFill/>
            <a:miter lim="800000"/>
            <a:headEnd/>
            <a:tailEnd/>
          </a:ln>
          <a:effectLst>
            <a:outerShdw dist="76199" dir="2700000" algn="ctr" rotWithShape="0">
              <a:srgbClr val="808080">
                <a:alpha val="50000"/>
              </a:srgbClr>
            </a:outerShdw>
          </a:effectLst>
        </p:spPr>
        <p:txBody>
          <a:bodyPr lIns="0" tIns="0" rIns="0" bIns="0"/>
          <a:lstStyle/>
          <a:p>
            <a:pPr>
              <a:defRPr/>
            </a:pPr>
            <a:endParaRPr lang="en-US" sz="1100">
              <a:latin typeface="Arial" charset="0"/>
              <a:sym typeface="Arial" charset="0"/>
            </a:endParaRPr>
          </a:p>
        </p:txBody>
      </p:sp>
      <p:sp>
        <p:nvSpPr>
          <p:cNvPr id="28" name="Rectangle 7"/>
          <p:cNvSpPr>
            <a:spLocks/>
          </p:cNvSpPr>
          <p:nvPr/>
        </p:nvSpPr>
        <p:spPr bwMode="auto">
          <a:xfrm>
            <a:off x="988535" y="1828801"/>
            <a:ext cx="5869465" cy="997739"/>
          </a:xfrm>
          <a:prstGeom prst="rect">
            <a:avLst/>
          </a:prstGeom>
          <a:noFill/>
          <a:ln w="9525">
            <a:noFill/>
            <a:miter lim="800000"/>
            <a:headEnd/>
            <a:tailEnd/>
          </a:ln>
        </p:spPr>
        <p:txBody>
          <a:bodyPr lIns="0" tIns="0" rIns="0" bIns="0"/>
          <a:lstStyle/>
          <a:p>
            <a:pPr>
              <a:lnSpc>
                <a:spcPct val="90000"/>
              </a:lnSpc>
            </a:pPr>
            <a:r>
              <a:rPr lang="en-GB" sz="2800" dirty="0" smtClean="0">
                <a:latin typeface="DINOT-Medium" charset="0"/>
                <a:sym typeface="DINOT-Medium" charset="0"/>
              </a:rPr>
              <a:t>I want to make Europe not just "</a:t>
            </a:r>
            <a:r>
              <a:rPr lang="en-GB" sz="2800" dirty="0" smtClean="0">
                <a:solidFill>
                  <a:srgbClr val="CE3B00"/>
                </a:solidFill>
                <a:latin typeface="DINOT-Bold" charset="0"/>
                <a:sym typeface="DINOT-Medium" charset="0"/>
              </a:rPr>
              <a:t>cloud-friendly</a:t>
            </a:r>
            <a:r>
              <a:rPr lang="en-GB" sz="2800" dirty="0" smtClean="0">
                <a:latin typeface="DINOT-Medium" charset="0"/>
                <a:sym typeface="DINOT-Medium" charset="0"/>
              </a:rPr>
              <a:t>" but "</a:t>
            </a:r>
            <a:r>
              <a:rPr lang="en-GB" sz="2800" dirty="0" smtClean="0">
                <a:solidFill>
                  <a:srgbClr val="CE3B00"/>
                </a:solidFill>
                <a:latin typeface="DINOT-Bold" charset="0"/>
                <a:sym typeface="DINOT-Medium" charset="0"/>
              </a:rPr>
              <a:t>cloud-active</a:t>
            </a:r>
            <a:r>
              <a:rPr lang="en-GB" sz="2800" dirty="0" smtClean="0">
                <a:latin typeface="DINOT-Medium" charset="0"/>
                <a:sym typeface="DINOT-Medium" charset="0"/>
              </a:rPr>
              <a:t>”</a:t>
            </a:r>
            <a:endParaRPr lang="en-US" sz="2800" dirty="0" smtClean="0">
              <a:latin typeface="DINOT-Medium" charset="0"/>
              <a:sym typeface="DINOT-Medium" charset="0"/>
            </a:endParaRPr>
          </a:p>
          <a:p>
            <a:pPr>
              <a:lnSpc>
                <a:spcPct val="90000"/>
              </a:lnSpc>
            </a:pPr>
            <a:r>
              <a:rPr lang="en-US" sz="2800" dirty="0">
                <a:solidFill>
                  <a:schemeClr val="tx1"/>
                </a:solidFill>
                <a:latin typeface="DINOT-Medium" charset="0"/>
                <a:sym typeface="DINOT-Medium" charset="0"/>
              </a:rPr>
              <a:t/>
            </a:r>
            <a:br>
              <a:rPr lang="en-US" sz="2800" dirty="0">
                <a:solidFill>
                  <a:schemeClr val="tx1"/>
                </a:solidFill>
                <a:latin typeface="DINOT-Medium" charset="0"/>
                <a:sym typeface="DINOT-Medium" charset="0"/>
              </a:rPr>
            </a:br>
            <a:endParaRPr lang="en-US" sz="2800" dirty="0">
              <a:solidFill>
                <a:schemeClr val="tx1"/>
              </a:solidFill>
              <a:latin typeface="DINOT-Medium" charset="0"/>
              <a:sym typeface="DINOT-Medium" charset="0"/>
            </a:endParaRPr>
          </a:p>
        </p:txBody>
      </p:sp>
      <p:sp>
        <p:nvSpPr>
          <p:cNvPr id="29" name="Rectangle 8"/>
          <p:cNvSpPr>
            <a:spLocks/>
          </p:cNvSpPr>
          <p:nvPr/>
        </p:nvSpPr>
        <p:spPr bwMode="auto">
          <a:xfrm>
            <a:off x="568304" y="2895600"/>
            <a:ext cx="6075254" cy="472342"/>
          </a:xfrm>
          <a:prstGeom prst="rect">
            <a:avLst/>
          </a:prstGeom>
          <a:noFill/>
          <a:ln w="9525">
            <a:noFill/>
            <a:miter lim="800000"/>
            <a:headEnd/>
            <a:tailEnd/>
          </a:ln>
        </p:spPr>
        <p:txBody>
          <a:bodyPr lIns="0" tIns="0" rIns="0" bIns="0"/>
          <a:lstStyle/>
          <a:p>
            <a:pPr algn="r">
              <a:lnSpc>
                <a:spcPct val="90000"/>
              </a:lnSpc>
            </a:pPr>
            <a:r>
              <a:rPr lang="en-GB" dirty="0" err="1" smtClean="0">
                <a:latin typeface="DINOT-Medium" charset="0"/>
                <a:sym typeface="DINOT-Medium" charset="0"/>
              </a:rPr>
              <a:t>Neelie</a:t>
            </a:r>
            <a:r>
              <a:rPr lang="en-GB" dirty="0" smtClean="0">
                <a:latin typeface="DINOT-Medium" charset="0"/>
                <a:sym typeface="DINOT-Medium" charset="0"/>
              </a:rPr>
              <a:t> </a:t>
            </a:r>
            <a:r>
              <a:rPr lang="en-GB" dirty="0" err="1" smtClean="0">
                <a:latin typeface="DINOT-Medium" charset="0"/>
                <a:sym typeface="DINOT-Medium" charset="0"/>
              </a:rPr>
              <a:t>Kroes</a:t>
            </a:r>
            <a:r>
              <a:rPr lang="en-GB" dirty="0" smtClean="0">
                <a:latin typeface="DINOT-Medium" charset="0"/>
                <a:sym typeface="DINOT-Medium" charset="0"/>
              </a:rPr>
              <a:t>, European Commission, </a:t>
            </a:r>
            <a:r>
              <a:rPr lang="en-GB" dirty="0" err="1" smtClean="0">
                <a:latin typeface="DINOT-Medium" charset="0"/>
                <a:sym typeface="DINOT-Medium" charset="0"/>
              </a:rPr>
              <a:t>Davos</a:t>
            </a:r>
            <a:r>
              <a:rPr lang="en-GB" dirty="0" smtClean="0">
                <a:latin typeface="DINOT-Medium" charset="0"/>
                <a:sym typeface="DINOT-Medium" charset="0"/>
              </a:rPr>
              <a:t> 2011</a:t>
            </a:r>
            <a:endParaRPr lang="en-US" dirty="0" smtClean="0">
              <a:solidFill>
                <a:schemeClr val="tx1"/>
              </a:solidFill>
              <a:latin typeface="DINOT-Medium" charset="0"/>
              <a:sym typeface="DINOT-Medium" charset="0"/>
            </a:endParaRPr>
          </a:p>
        </p:txBody>
      </p:sp>
      <p:sp>
        <p:nvSpPr>
          <p:cNvPr id="30" name="Rectangle 9"/>
          <p:cNvSpPr>
            <a:spLocks/>
          </p:cNvSpPr>
          <p:nvPr/>
        </p:nvSpPr>
        <p:spPr bwMode="auto">
          <a:xfrm>
            <a:off x="34904" y="1295401"/>
            <a:ext cx="1193800" cy="1284287"/>
          </a:xfrm>
          <a:prstGeom prst="rect">
            <a:avLst/>
          </a:prstGeom>
          <a:noFill/>
          <a:ln w="12700">
            <a:noFill/>
            <a:miter lim="800000"/>
            <a:headEnd/>
            <a:tailEnd/>
          </a:ln>
        </p:spPr>
        <p:txBody>
          <a:bodyPr lIns="0" tIns="0" rIns="40639" bIns="0"/>
          <a:lstStyle/>
          <a:p>
            <a:pPr marL="39688"/>
            <a:r>
              <a:rPr lang="en-US" sz="13900" dirty="0">
                <a:solidFill>
                  <a:schemeClr val="tx1"/>
                </a:solidFill>
                <a:latin typeface="Arial Bold" charset="0"/>
                <a:cs typeface="Arial Bold" charset="0"/>
                <a:sym typeface="Arial Bold" charset="0"/>
              </a:rPr>
              <a:t>“</a:t>
            </a:r>
          </a:p>
        </p:txBody>
      </p:sp>
      <p:sp>
        <p:nvSpPr>
          <p:cNvPr id="31" name="Rectangle 6"/>
          <p:cNvSpPr>
            <a:spLocks/>
          </p:cNvSpPr>
          <p:nvPr/>
        </p:nvSpPr>
        <p:spPr bwMode="auto">
          <a:xfrm>
            <a:off x="492104" y="4267200"/>
            <a:ext cx="6313477" cy="2057400"/>
          </a:xfrm>
          <a:prstGeom prst="rect">
            <a:avLst/>
          </a:prstGeom>
          <a:solidFill>
            <a:srgbClr val="FEFDD5"/>
          </a:solidFill>
          <a:ln w="25400">
            <a:noFill/>
            <a:miter lim="800000"/>
            <a:headEnd/>
            <a:tailEnd/>
          </a:ln>
          <a:effectLst>
            <a:outerShdw dist="76199" dir="2700000" algn="ctr" rotWithShape="0">
              <a:srgbClr val="808080">
                <a:alpha val="50000"/>
              </a:srgbClr>
            </a:outerShdw>
          </a:effectLst>
        </p:spPr>
        <p:txBody>
          <a:bodyPr lIns="0" tIns="0" rIns="0" bIns="0"/>
          <a:lstStyle/>
          <a:p>
            <a:pPr>
              <a:defRPr/>
            </a:pPr>
            <a:endParaRPr lang="en-US" sz="1100">
              <a:latin typeface="Arial" charset="0"/>
              <a:sym typeface="Arial" charset="0"/>
            </a:endParaRPr>
          </a:p>
        </p:txBody>
      </p:sp>
      <p:sp>
        <p:nvSpPr>
          <p:cNvPr id="32" name="Rectangle 8"/>
          <p:cNvSpPr>
            <a:spLocks/>
          </p:cNvSpPr>
          <p:nvPr/>
        </p:nvSpPr>
        <p:spPr bwMode="auto">
          <a:xfrm>
            <a:off x="644504" y="5852258"/>
            <a:ext cx="6075254" cy="472342"/>
          </a:xfrm>
          <a:prstGeom prst="rect">
            <a:avLst/>
          </a:prstGeom>
          <a:noFill/>
          <a:ln w="9525">
            <a:noFill/>
            <a:miter lim="800000"/>
            <a:headEnd/>
            <a:tailEnd/>
          </a:ln>
        </p:spPr>
        <p:txBody>
          <a:bodyPr lIns="0" tIns="0" rIns="0" bIns="0"/>
          <a:lstStyle/>
          <a:p>
            <a:pPr algn="r">
              <a:lnSpc>
                <a:spcPct val="90000"/>
              </a:lnSpc>
            </a:pPr>
            <a:r>
              <a:rPr lang="en-GB" dirty="0" smtClean="0">
                <a:latin typeface="DINOT-Medium" charset="0"/>
                <a:sym typeface="DINOT-Medium" charset="0"/>
              </a:rPr>
              <a:t>Viviane Redding, European Commission, </a:t>
            </a:r>
            <a:r>
              <a:rPr lang="en-GB" dirty="0" err="1" smtClean="0">
                <a:latin typeface="DINOT-Medium" charset="0"/>
                <a:sym typeface="DINOT-Medium" charset="0"/>
              </a:rPr>
              <a:t>Davos</a:t>
            </a:r>
            <a:r>
              <a:rPr lang="en-GB" dirty="0" smtClean="0">
                <a:latin typeface="DINOT-Medium" charset="0"/>
                <a:sym typeface="DINOT-Medium" charset="0"/>
              </a:rPr>
              <a:t> 2011</a:t>
            </a:r>
            <a:endParaRPr lang="en-US" dirty="0" smtClean="0">
              <a:solidFill>
                <a:schemeClr val="tx1"/>
              </a:solidFill>
              <a:latin typeface="DINOT-Medium" charset="0"/>
              <a:sym typeface="DINOT-Medium" charset="0"/>
            </a:endParaRPr>
          </a:p>
        </p:txBody>
      </p:sp>
      <p:sp>
        <p:nvSpPr>
          <p:cNvPr id="33" name="Rectangle 7"/>
          <p:cNvSpPr>
            <a:spLocks/>
          </p:cNvSpPr>
          <p:nvPr/>
        </p:nvSpPr>
        <p:spPr bwMode="auto">
          <a:xfrm>
            <a:off x="1064735" y="4412461"/>
            <a:ext cx="5869465" cy="1302539"/>
          </a:xfrm>
          <a:prstGeom prst="rect">
            <a:avLst/>
          </a:prstGeom>
          <a:noFill/>
          <a:ln w="9525">
            <a:noFill/>
            <a:miter lim="800000"/>
            <a:headEnd/>
            <a:tailEnd/>
          </a:ln>
        </p:spPr>
        <p:txBody>
          <a:bodyPr lIns="0" tIns="0" rIns="0" bIns="0"/>
          <a:lstStyle/>
          <a:p>
            <a:r>
              <a:rPr lang="en-GB" sz="2800" dirty="0" smtClean="0">
                <a:latin typeface="DINOT-Medium" charset="0"/>
                <a:sym typeface="DINOT-Medium" charset="0"/>
              </a:rPr>
              <a:t>Industry could take the initiative for a cloud “</a:t>
            </a:r>
            <a:r>
              <a:rPr lang="en-GB" sz="2800" dirty="0" smtClean="0">
                <a:solidFill>
                  <a:srgbClr val="CE3B00"/>
                </a:solidFill>
                <a:latin typeface="DINOT-Bold" charset="0"/>
                <a:sym typeface="DINOT-Medium" charset="0"/>
              </a:rPr>
              <a:t>code of conduct</a:t>
            </a:r>
            <a:r>
              <a:rPr lang="en-GB" sz="2800" dirty="0" smtClean="0">
                <a:latin typeface="DINOT-Medium" charset="0"/>
                <a:sym typeface="DINOT-Medium" charset="0"/>
              </a:rPr>
              <a:t>” and regulation could then review it</a:t>
            </a:r>
            <a:endParaRPr lang="en-US" sz="2800" dirty="0" smtClean="0">
              <a:latin typeface="DINOT-Medium" charset="0"/>
              <a:sym typeface="DINOT-Medium" charset="0"/>
            </a:endParaRPr>
          </a:p>
          <a:p>
            <a:pPr>
              <a:lnSpc>
                <a:spcPct val="90000"/>
              </a:lnSpc>
            </a:pPr>
            <a:r>
              <a:rPr lang="en-US" sz="2800" dirty="0">
                <a:solidFill>
                  <a:schemeClr val="tx1"/>
                </a:solidFill>
                <a:latin typeface="DINOT-Medium" charset="0"/>
                <a:sym typeface="DINOT-Medium" charset="0"/>
              </a:rPr>
              <a:t/>
            </a:r>
            <a:br>
              <a:rPr lang="en-US" sz="2800" dirty="0">
                <a:solidFill>
                  <a:schemeClr val="tx1"/>
                </a:solidFill>
                <a:latin typeface="DINOT-Medium" charset="0"/>
                <a:sym typeface="DINOT-Medium" charset="0"/>
              </a:rPr>
            </a:br>
            <a:endParaRPr lang="en-US" sz="2800" dirty="0">
              <a:solidFill>
                <a:schemeClr val="tx1"/>
              </a:solidFill>
              <a:latin typeface="DINOT-Medium" charset="0"/>
              <a:sym typeface="DINOT-Medium" charset="0"/>
            </a:endParaRPr>
          </a:p>
        </p:txBody>
      </p:sp>
      <p:sp>
        <p:nvSpPr>
          <p:cNvPr id="34" name="Rectangle 9"/>
          <p:cNvSpPr>
            <a:spLocks/>
          </p:cNvSpPr>
          <p:nvPr/>
        </p:nvSpPr>
        <p:spPr bwMode="auto">
          <a:xfrm>
            <a:off x="0" y="5410200"/>
            <a:ext cx="1193800" cy="1284287"/>
          </a:xfrm>
          <a:prstGeom prst="rect">
            <a:avLst/>
          </a:prstGeom>
          <a:noFill/>
          <a:ln w="12700">
            <a:noFill/>
            <a:miter lim="800000"/>
            <a:headEnd/>
            <a:tailEnd/>
          </a:ln>
        </p:spPr>
        <p:txBody>
          <a:bodyPr lIns="0" tIns="0" rIns="40639" bIns="0"/>
          <a:lstStyle/>
          <a:p>
            <a:pPr marL="39688"/>
            <a:r>
              <a:rPr lang="en-US" sz="13900" dirty="0">
                <a:solidFill>
                  <a:schemeClr val="tx1"/>
                </a:solidFill>
                <a:latin typeface="Arial Bold" charset="0"/>
                <a:cs typeface="Arial Bold" charset="0"/>
                <a:sym typeface="Arial Bold"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AAC2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19</a:t>
            </a:fld>
            <a:endParaRPr lang="en-US" dirty="0"/>
          </a:p>
        </p:txBody>
      </p:sp>
      <p:sp>
        <p:nvSpPr>
          <p:cNvPr id="12" name="Rectangle 34"/>
          <p:cNvSpPr txBox="1">
            <a:spLocks noChangeArrowheads="1"/>
          </p:cNvSpPr>
          <p:nvPr/>
        </p:nvSpPr>
        <p:spPr>
          <a:xfrm>
            <a:off x="152400" y="76200"/>
            <a:ext cx="8034338" cy="11430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eaLnBrk="1" hangingPunct="1"/>
            <a:r>
              <a:rPr lang="en-AU" sz="3600" b="1" dirty="0" smtClean="0">
                <a:solidFill>
                  <a:schemeClr val="bg1"/>
                </a:solidFill>
                <a:latin typeface="Arial" pitchFamily="34" charset="0"/>
                <a:ea typeface="+mj-ea"/>
                <a:cs typeface="+mj-cs"/>
              </a:rPr>
              <a:t>...and Industry is eager to move forward </a:t>
            </a:r>
          </a:p>
        </p:txBody>
      </p:sp>
      <p:cxnSp>
        <p:nvCxnSpPr>
          <p:cNvPr id="14" name="Straight Connector 13"/>
          <p:cNvCxnSpPr/>
          <p:nvPr/>
        </p:nvCxnSpPr>
        <p:spPr>
          <a:xfrm flipV="1">
            <a:off x="0" y="1219200"/>
            <a:ext cx="7772400" cy="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sp>
        <p:nvSpPr>
          <p:cNvPr id="27" name="Rectangle 6"/>
          <p:cNvSpPr>
            <a:spLocks/>
          </p:cNvSpPr>
          <p:nvPr/>
        </p:nvSpPr>
        <p:spPr bwMode="auto">
          <a:xfrm>
            <a:off x="2286000" y="1752600"/>
            <a:ext cx="6313477" cy="1828800"/>
          </a:xfrm>
          <a:prstGeom prst="rect">
            <a:avLst/>
          </a:prstGeom>
          <a:solidFill>
            <a:srgbClr val="FEFDD5"/>
          </a:solidFill>
          <a:ln w="25400">
            <a:noFill/>
            <a:miter lim="800000"/>
            <a:headEnd/>
            <a:tailEnd/>
          </a:ln>
          <a:effectLst>
            <a:outerShdw dist="76199" dir="2700000" algn="ctr" rotWithShape="0">
              <a:srgbClr val="808080">
                <a:alpha val="50000"/>
              </a:srgbClr>
            </a:outerShdw>
          </a:effectLst>
        </p:spPr>
        <p:txBody>
          <a:bodyPr lIns="0" tIns="0" rIns="0" bIns="0"/>
          <a:lstStyle/>
          <a:p>
            <a:pPr>
              <a:defRPr/>
            </a:pPr>
            <a:endParaRPr lang="en-US" sz="1100">
              <a:latin typeface="Arial" charset="0"/>
              <a:sym typeface="Arial" charset="0"/>
            </a:endParaRPr>
          </a:p>
        </p:txBody>
      </p:sp>
      <p:sp>
        <p:nvSpPr>
          <p:cNvPr id="28" name="Rectangle 7"/>
          <p:cNvSpPr>
            <a:spLocks/>
          </p:cNvSpPr>
          <p:nvPr/>
        </p:nvSpPr>
        <p:spPr bwMode="auto">
          <a:xfrm>
            <a:off x="2479696" y="1828799"/>
            <a:ext cx="5869465" cy="997739"/>
          </a:xfrm>
          <a:prstGeom prst="rect">
            <a:avLst/>
          </a:prstGeom>
          <a:noFill/>
          <a:ln w="9525">
            <a:noFill/>
            <a:miter lim="800000"/>
            <a:headEnd/>
            <a:tailEnd/>
          </a:ln>
        </p:spPr>
        <p:txBody>
          <a:bodyPr lIns="0" tIns="0" rIns="0" bIns="0"/>
          <a:lstStyle/>
          <a:p>
            <a:pPr>
              <a:lnSpc>
                <a:spcPct val="90000"/>
              </a:lnSpc>
            </a:pPr>
            <a:r>
              <a:rPr lang="en-GB" sz="2800" dirty="0" smtClean="0">
                <a:latin typeface="DINOT-Medium" charset="0"/>
                <a:sym typeface="DINOT-Medium" charset="0"/>
              </a:rPr>
              <a:t>There is </a:t>
            </a:r>
            <a:r>
              <a:rPr lang="en-GB" sz="2800" dirty="0" smtClean="0">
                <a:solidFill>
                  <a:srgbClr val="CE3B00"/>
                </a:solidFill>
                <a:latin typeface="DINOT-Bold" charset="0"/>
                <a:sym typeface="DINOT-Medium" charset="0"/>
              </a:rPr>
              <a:t>a need to be transparent </a:t>
            </a:r>
            <a:r>
              <a:rPr lang="en-GB" sz="2800" dirty="0" smtClean="0">
                <a:latin typeface="DINOT-Medium" charset="0"/>
                <a:sym typeface="DINOT-Medium" charset="0"/>
              </a:rPr>
              <a:t>with roles, relationships, locations, and ownership of data.</a:t>
            </a:r>
            <a:r>
              <a:rPr lang="en-US" sz="2800" dirty="0">
                <a:solidFill>
                  <a:schemeClr val="tx1"/>
                </a:solidFill>
                <a:latin typeface="DINOT-Medium" charset="0"/>
                <a:sym typeface="DINOT-Medium" charset="0"/>
              </a:rPr>
              <a:t/>
            </a:r>
            <a:br>
              <a:rPr lang="en-US" sz="2800" dirty="0">
                <a:solidFill>
                  <a:schemeClr val="tx1"/>
                </a:solidFill>
                <a:latin typeface="DINOT-Medium" charset="0"/>
                <a:sym typeface="DINOT-Medium" charset="0"/>
              </a:rPr>
            </a:br>
            <a:endParaRPr lang="en-US" sz="2800" dirty="0">
              <a:solidFill>
                <a:schemeClr val="tx1"/>
              </a:solidFill>
              <a:latin typeface="DINOT-Medium" charset="0"/>
              <a:sym typeface="DINOT-Medium" charset="0"/>
            </a:endParaRPr>
          </a:p>
        </p:txBody>
      </p:sp>
      <p:sp>
        <p:nvSpPr>
          <p:cNvPr id="29" name="Rectangle 8"/>
          <p:cNvSpPr>
            <a:spLocks/>
          </p:cNvSpPr>
          <p:nvPr/>
        </p:nvSpPr>
        <p:spPr bwMode="auto">
          <a:xfrm>
            <a:off x="2438400" y="3185258"/>
            <a:ext cx="6075254" cy="472342"/>
          </a:xfrm>
          <a:prstGeom prst="rect">
            <a:avLst/>
          </a:prstGeom>
          <a:noFill/>
          <a:ln w="9525">
            <a:noFill/>
            <a:miter lim="800000"/>
            <a:headEnd/>
            <a:tailEnd/>
          </a:ln>
        </p:spPr>
        <p:txBody>
          <a:bodyPr lIns="0" tIns="0" rIns="0" bIns="0"/>
          <a:lstStyle/>
          <a:p>
            <a:pPr algn="r">
              <a:lnSpc>
                <a:spcPct val="90000"/>
              </a:lnSpc>
            </a:pPr>
            <a:r>
              <a:rPr lang="en-GB" dirty="0" smtClean="0">
                <a:latin typeface="DINOT-Medium" charset="0"/>
                <a:sym typeface="DINOT-Medium" charset="0"/>
              </a:rPr>
              <a:t>Industry Participants, Brussels 2010</a:t>
            </a:r>
            <a:endParaRPr lang="en-US" dirty="0" smtClean="0">
              <a:solidFill>
                <a:schemeClr val="tx1"/>
              </a:solidFill>
              <a:latin typeface="DINOT-Medium" charset="0"/>
              <a:sym typeface="DINOT-Medium" charset="0"/>
            </a:endParaRPr>
          </a:p>
        </p:txBody>
      </p:sp>
      <p:sp>
        <p:nvSpPr>
          <p:cNvPr id="30" name="Rectangle 9"/>
          <p:cNvSpPr>
            <a:spLocks/>
          </p:cNvSpPr>
          <p:nvPr/>
        </p:nvSpPr>
        <p:spPr bwMode="auto">
          <a:xfrm rot="10800000">
            <a:off x="7543800" y="1382713"/>
            <a:ext cx="1193800" cy="1284287"/>
          </a:xfrm>
          <a:prstGeom prst="rect">
            <a:avLst/>
          </a:prstGeom>
          <a:noFill/>
          <a:ln w="12700">
            <a:noFill/>
            <a:miter lim="800000"/>
            <a:headEnd/>
            <a:tailEnd/>
          </a:ln>
        </p:spPr>
        <p:txBody>
          <a:bodyPr lIns="0" tIns="0" rIns="40639" bIns="0"/>
          <a:lstStyle/>
          <a:p>
            <a:pPr marL="39688"/>
            <a:r>
              <a:rPr lang="en-US" sz="13900" dirty="0">
                <a:solidFill>
                  <a:schemeClr val="tx1"/>
                </a:solidFill>
                <a:latin typeface="Arial Bold" charset="0"/>
                <a:cs typeface="Arial Bold" charset="0"/>
                <a:sym typeface="Arial Bold" charset="0"/>
              </a:rPr>
              <a:t>“</a:t>
            </a:r>
          </a:p>
        </p:txBody>
      </p:sp>
      <p:pic>
        <p:nvPicPr>
          <p:cNvPr id="18" name="Picture 9"/>
          <p:cNvPicPr>
            <a:picLocks noChangeAspect="1" noChangeArrowheads="1"/>
          </p:cNvPicPr>
          <p:nvPr/>
        </p:nvPicPr>
        <p:blipFill>
          <a:blip r:embed="rId4" cstate="print"/>
          <a:srcRect l="37565"/>
          <a:stretch>
            <a:fillRect/>
          </a:stretch>
        </p:blipFill>
        <p:spPr bwMode="auto">
          <a:xfrm>
            <a:off x="140209" y="1554163"/>
            <a:ext cx="1688591" cy="4846320"/>
          </a:xfrm>
          <a:prstGeom prst="rect">
            <a:avLst/>
          </a:prstGeom>
          <a:noFill/>
          <a:ln w="9525">
            <a:noFill/>
            <a:round/>
            <a:headEnd/>
            <a:tailEnd/>
          </a:ln>
          <a:effectLst>
            <a:outerShdw dist="76199" dir="2700000" algn="ctr" rotWithShape="0">
              <a:schemeClr val="bg2">
                <a:alpha val="50000"/>
              </a:schemeClr>
            </a:outerShdw>
          </a:effectLst>
        </p:spPr>
      </p:pic>
      <p:sp>
        <p:nvSpPr>
          <p:cNvPr id="20" name="Rectangle 6"/>
          <p:cNvSpPr>
            <a:spLocks/>
          </p:cNvSpPr>
          <p:nvPr/>
        </p:nvSpPr>
        <p:spPr bwMode="auto">
          <a:xfrm>
            <a:off x="2286000" y="4267200"/>
            <a:ext cx="6313477" cy="1828800"/>
          </a:xfrm>
          <a:prstGeom prst="rect">
            <a:avLst/>
          </a:prstGeom>
          <a:solidFill>
            <a:srgbClr val="FEFDD5"/>
          </a:solidFill>
          <a:ln w="25400">
            <a:noFill/>
            <a:miter lim="800000"/>
            <a:headEnd/>
            <a:tailEnd/>
          </a:ln>
          <a:effectLst>
            <a:outerShdw dist="76199" dir="2700000" algn="ctr" rotWithShape="0">
              <a:srgbClr val="808080">
                <a:alpha val="50000"/>
              </a:srgbClr>
            </a:outerShdw>
          </a:effectLst>
        </p:spPr>
        <p:txBody>
          <a:bodyPr lIns="0" tIns="0" rIns="0" bIns="0"/>
          <a:lstStyle/>
          <a:p>
            <a:pPr>
              <a:defRPr/>
            </a:pPr>
            <a:endParaRPr lang="en-US" sz="1100">
              <a:latin typeface="Arial" charset="0"/>
              <a:sym typeface="Arial" charset="0"/>
            </a:endParaRPr>
          </a:p>
        </p:txBody>
      </p:sp>
      <p:sp>
        <p:nvSpPr>
          <p:cNvPr id="21" name="Rectangle 7"/>
          <p:cNvSpPr>
            <a:spLocks/>
          </p:cNvSpPr>
          <p:nvPr/>
        </p:nvSpPr>
        <p:spPr bwMode="auto">
          <a:xfrm>
            <a:off x="2479696" y="4343399"/>
            <a:ext cx="5869465" cy="1219201"/>
          </a:xfrm>
          <a:prstGeom prst="rect">
            <a:avLst/>
          </a:prstGeom>
          <a:noFill/>
          <a:ln w="9525">
            <a:noFill/>
            <a:miter lim="800000"/>
            <a:headEnd/>
            <a:tailEnd/>
          </a:ln>
        </p:spPr>
        <p:txBody>
          <a:bodyPr lIns="0" tIns="0" rIns="0" bIns="0"/>
          <a:lstStyle/>
          <a:p>
            <a:pPr>
              <a:lnSpc>
                <a:spcPct val="90000"/>
              </a:lnSpc>
            </a:pPr>
            <a:r>
              <a:rPr lang="en-US" sz="2800" dirty="0" smtClean="0">
                <a:latin typeface="DINOT-Medium" charset="0"/>
                <a:sym typeface="DINOT-Medium" charset="0"/>
              </a:rPr>
              <a:t>To create fair global competition, there is a need for </a:t>
            </a:r>
            <a:r>
              <a:rPr lang="en-US" sz="2800" dirty="0" smtClean="0">
                <a:solidFill>
                  <a:srgbClr val="CE3B00"/>
                </a:solidFill>
                <a:latin typeface="DINOT-Bold" charset="0"/>
                <a:sym typeface="DINOT-Medium" charset="0"/>
              </a:rPr>
              <a:t>a globally coordinated effort</a:t>
            </a:r>
            <a:r>
              <a:rPr lang="en-US" sz="2800" dirty="0">
                <a:solidFill>
                  <a:schemeClr val="tx1"/>
                </a:solidFill>
                <a:latin typeface="DINOT-Medium" charset="0"/>
                <a:sym typeface="DINOT-Medium" charset="0"/>
              </a:rPr>
              <a:t/>
            </a:r>
            <a:br>
              <a:rPr lang="en-US" sz="2800" dirty="0">
                <a:solidFill>
                  <a:schemeClr val="tx1"/>
                </a:solidFill>
                <a:latin typeface="DINOT-Medium" charset="0"/>
                <a:sym typeface="DINOT-Medium" charset="0"/>
              </a:rPr>
            </a:br>
            <a:endParaRPr lang="en-US" sz="2800" dirty="0">
              <a:solidFill>
                <a:schemeClr val="tx1"/>
              </a:solidFill>
              <a:latin typeface="DINOT-Medium" charset="0"/>
              <a:sym typeface="DINOT-Medium" charset="0"/>
            </a:endParaRPr>
          </a:p>
        </p:txBody>
      </p:sp>
      <p:sp>
        <p:nvSpPr>
          <p:cNvPr id="22" name="Rectangle 8"/>
          <p:cNvSpPr>
            <a:spLocks/>
          </p:cNvSpPr>
          <p:nvPr/>
        </p:nvSpPr>
        <p:spPr bwMode="auto">
          <a:xfrm>
            <a:off x="2438400" y="5699858"/>
            <a:ext cx="6075254" cy="472342"/>
          </a:xfrm>
          <a:prstGeom prst="rect">
            <a:avLst/>
          </a:prstGeom>
          <a:noFill/>
          <a:ln w="9525">
            <a:noFill/>
            <a:miter lim="800000"/>
            <a:headEnd/>
            <a:tailEnd/>
          </a:ln>
        </p:spPr>
        <p:txBody>
          <a:bodyPr lIns="0" tIns="0" rIns="0" bIns="0"/>
          <a:lstStyle/>
          <a:p>
            <a:pPr algn="r">
              <a:lnSpc>
                <a:spcPct val="90000"/>
              </a:lnSpc>
            </a:pPr>
            <a:r>
              <a:rPr lang="en-GB" dirty="0" smtClean="0">
                <a:latin typeface="DINOT-Medium" charset="0"/>
                <a:sym typeface="DINOT-Medium" charset="0"/>
              </a:rPr>
              <a:t>Industry Participants, London 2010</a:t>
            </a:r>
            <a:endParaRPr lang="en-US" dirty="0" smtClean="0">
              <a:solidFill>
                <a:schemeClr val="tx1"/>
              </a:solidFill>
              <a:latin typeface="DINOT-Medium" charset="0"/>
              <a:sym typeface="DINOT-Medium" charset="0"/>
            </a:endParaRPr>
          </a:p>
        </p:txBody>
      </p:sp>
      <p:sp>
        <p:nvSpPr>
          <p:cNvPr id="23" name="Rectangle 9"/>
          <p:cNvSpPr>
            <a:spLocks/>
          </p:cNvSpPr>
          <p:nvPr/>
        </p:nvSpPr>
        <p:spPr bwMode="auto">
          <a:xfrm rot="10800000">
            <a:off x="7543800" y="3897313"/>
            <a:ext cx="1193800" cy="1284287"/>
          </a:xfrm>
          <a:prstGeom prst="rect">
            <a:avLst/>
          </a:prstGeom>
          <a:noFill/>
          <a:ln w="12700">
            <a:noFill/>
            <a:miter lim="800000"/>
            <a:headEnd/>
            <a:tailEnd/>
          </a:ln>
        </p:spPr>
        <p:txBody>
          <a:bodyPr lIns="0" tIns="0" rIns="40639" bIns="0"/>
          <a:lstStyle/>
          <a:p>
            <a:pPr marL="39688"/>
            <a:r>
              <a:rPr lang="en-US" sz="13900" dirty="0">
                <a:solidFill>
                  <a:schemeClr val="tx1"/>
                </a:solidFill>
                <a:latin typeface="Arial Bold" charset="0"/>
                <a:cs typeface="Arial Bold" charset="0"/>
                <a:sym typeface="Arial Bold"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3" cstate="print"/>
          <a:srcRect/>
          <a:stretch>
            <a:fillRect/>
          </a:stretch>
        </p:blipFill>
        <p:spPr bwMode="auto">
          <a:xfrm>
            <a:off x="-2715" y="0"/>
            <a:ext cx="9146715" cy="6859439"/>
          </a:xfrm>
          <a:prstGeom prst="rect">
            <a:avLst/>
          </a:prstGeom>
          <a:noFill/>
          <a:ln w="9525">
            <a:noFill/>
            <a:miter lim="800000"/>
            <a:headEnd/>
            <a:tailEnd/>
          </a:ln>
        </p:spPr>
      </p:pic>
      <p:sp>
        <p:nvSpPr>
          <p:cNvPr id="3075" name="Rectangle 5"/>
          <p:cNvSpPr>
            <a:spLocks noChangeArrowheads="1"/>
          </p:cNvSpPr>
          <p:nvPr/>
        </p:nvSpPr>
        <p:spPr bwMode="auto">
          <a:xfrm>
            <a:off x="1219200" y="1696192"/>
            <a:ext cx="6650182" cy="3485408"/>
          </a:xfrm>
          <a:prstGeom prst="rect">
            <a:avLst/>
          </a:prstGeom>
          <a:solidFill>
            <a:schemeClr val="bg1">
              <a:alpha val="92155"/>
            </a:schemeClr>
          </a:solidFill>
          <a:ln w="19050">
            <a:solidFill>
              <a:srgbClr val="000066"/>
            </a:solidFill>
            <a:miter lim="800000"/>
            <a:headEnd/>
            <a:tailEnd/>
          </a:ln>
        </p:spPr>
        <p:txBody>
          <a:bodyPr lIns="80147" tIns="40074" rIns="80147" bIns="40074" anchor="ctr"/>
          <a:lstStyle/>
          <a:p>
            <a:pPr algn="ctr"/>
            <a:r>
              <a:rPr lang="en-GB" sz="2400" dirty="0">
                <a:solidFill>
                  <a:srgbClr val="000066"/>
                </a:solidFill>
                <a:latin typeface="Arial" pitchFamily="34" charset="0"/>
                <a:cs typeface="Arial" pitchFamily="34" charset="0"/>
              </a:rPr>
              <a:t>The </a:t>
            </a:r>
            <a:r>
              <a:rPr lang="en-GB" sz="2400" b="1" dirty="0">
                <a:solidFill>
                  <a:srgbClr val="000066"/>
                </a:solidFill>
                <a:latin typeface="Arial" pitchFamily="34" charset="0"/>
                <a:cs typeface="Arial" pitchFamily="34" charset="0"/>
              </a:rPr>
              <a:t>World Economic Forum </a:t>
            </a:r>
            <a:r>
              <a:rPr lang="en-GB" sz="2400" dirty="0">
                <a:solidFill>
                  <a:srgbClr val="000066"/>
                </a:solidFill>
                <a:latin typeface="Arial" pitchFamily="34" charset="0"/>
                <a:cs typeface="Arial" pitchFamily="34" charset="0"/>
              </a:rPr>
              <a:t>is an </a:t>
            </a:r>
          </a:p>
          <a:p>
            <a:pPr algn="ctr"/>
            <a:r>
              <a:rPr lang="en-GB" sz="2400" dirty="0">
                <a:solidFill>
                  <a:srgbClr val="000066"/>
                </a:solidFill>
                <a:latin typeface="Arial" pitchFamily="34" charset="0"/>
                <a:cs typeface="Arial" pitchFamily="34" charset="0"/>
              </a:rPr>
              <a:t>independent, international organization integrating business, political, intellectual and other leaders of society into a community committed to improving the state of the world</a:t>
            </a:r>
            <a:endParaRPr lang="en-US" sz="2400"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AAC2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20</a:t>
            </a:fld>
            <a:endParaRPr lang="en-US"/>
          </a:p>
        </p:txBody>
      </p:sp>
      <p:sp>
        <p:nvSpPr>
          <p:cNvPr id="12" name="Rectangle 34"/>
          <p:cNvSpPr txBox="1">
            <a:spLocks noChangeArrowheads="1"/>
          </p:cNvSpPr>
          <p:nvPr/>
        </p:nvSpPr>
        <p:spPr>
          <a:xfrm>
            <a:off x="195262" y="269875"/>
            <a:ext cx="74247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solidFill>
                  <a:schemeClr val="bg1"/>
                </a:solidFill>
                <a:latin typeface="Arial" pitchFamily="34" charset="0"/>
                <a:ea typeface="+mj-ea"/>
                <a:cs typeface="+mj-cs"/>
              </a:rPr>
              <a:t>A few real benefit cases</a:t>
            </a:r>
          </a:p>
        </p:txBody>
      </p:sp>
      <p:cxnSp>
        <p:nvCxnSpPr>
          <p:cNvPr id="14" name="Straight Connector 13"/>
          <p:cNvCxnSpPr/>
          <p:nvPr/>
        </p:nvCxnSpPr>
        <p:spPr>
          <a:xfrm flipV="1">
            <a:off x="0" y="1219200"/>
            <a:ext cx="7772400" cy="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sp>
        <p:nvSpPr>
          <p:cNvPr id="20" name="Text Box 3"/>
          <p:cNvSpPr txBox="1">
            <a:spLocks noChangeArrowheads="1"/>
          </p:cNvSpPr>
          <p:nvPr/>
        </p:nvSpPr>
        <p:spPr bwMode="auto">
          <a:xfrm>
            <a:off x="65087" y="1445340"/>
            <a:ext cx="3744913" cy="4431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Cost reductions and savings</a:t>
            </a:r>
          </a:p>
        </p:txBody>
      </p:sp>
      <p:sp>
        <p:nvSpPr>
          <p:cNvPr id="21" name="Content Placeholder 2"/>
          <p:cNvSpPr txBox="1">
            <a:spLocks/>
          </p:cNvSpPr>
          <p:nvPr/>
        </p:nvSpPr>
        <p:spPr bwMode="gray">
          <a:xfrm>
            <a:off x="3812460" y="1445340"/>
            <a:ext cx="5257800" cy="990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spcBef>
                <a:spcPct val="20000"/>
              </a:spcBef>
              <a:spcAft>
                <a:spcPts val="1800"/>
              </a:spcAft>
              <a:buClr>
                <a:srgbClr val="6688BB"/>
              </a:buClr>
            </a:pPr>
            <a:r>
              <a:rPr lang="en-US" kern="0" dirty="0" smtClean="0">
                <a:solidFill>
                  <a:schemeClr val="bg1"/>
                </a:solidFill>
              </a:rPr>
              <a:t>The </a:t>
            </a:r>
            <a:r>
              <a:rPr lang="en-US" b="1" kern="0" dirty="0" smtClean="0">
                <a:solidFill>
                  <a:schemeClr val="bg1"/>
                </a:solidFill>
              </a:rPr>
              <a:t>Swedish Red Cross </a:t>
            </a:r>
            <a:r>
              <a:rPr lang="en-US" kern="0" dirty="0" smtClean="0">
                <a:solidFill>
                  <a:schemeClr val="bg1"/>
                </a:solidFill>
              </a:rPr>
              <a:t>estimates return on investment into switching to cloud within 2 years and 20% in overall cost savings over the next 5 years</a:t>
            </a:r>
          </a:p>
          <a:p>
            <a:pPr marL="363538" marR="0" lvl="0" indent="-363538" algn="l" defTabSz="914400" rtl="0" eaLnBrk="1" fontAlgn="base" latinLnBrk="0" hangingPunct="1">
              <a:lnSpc>
                <a:spcPct val="100000"/>
              </a:lnSpc>
              <a:spcBef>
                <a:spcPct val="20000"/>
              </a:spcBef>
              <a:spcAft>
                <a:spcPts val="1800"/>
              </a:spcAft>
              <a:buClr>
                <a:srgbClr val="6688BB"/>
              </a:buClr>
              <a:buSzTx/>
              <a:buFontTx/>
              <a:buChar char="•"/>
              <a:tabLst/>
              <a:defRPr/>
            </a:pPr>
            <a:endParaRPr kumimoji="0" lang="en-US" b="0" i="0" u="none" strike="noStrike" kern="0" cap="none" spc="0" normalizeH="0" baseline="0" noProof="0" dirty="0">
              <a:ln>
                <a:noFill/>
              </a:ln>
              <a:solidFill>
                <a:schemeClr val="bg1"/>
              </a:solidFill>
              <a:effectLst/>
              <a:uLnTx/>
              <a:uFillTx/>
              <a:latin typeface="+mn-lt"/>
              <a:ea typeface="+mn-ea"/>
              <a:cs typeface="+mn-cs"/>
            </a:endParaRPr>
          </a:p>
        </p:txBody>
      </p:sp>
      <p:sp>
        <p:nvSpPr>
          <p:cNvPr id="22" name="Text Box 3"/>
          <p:cNvSpPr txBox="1">
            <a:spLocks noChangeArrowheads="1"/>
          </p:cNvSpPr>
          <p:nvPr/>
        </p:nvSpPr>
        <p:spPr bwMode="auto">
          <a:xfrm>
            <a:off x="65087" y="2416272"/>
            <a:ext cx="3744913" cy="7940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New innovative business models</a:t>
            </a:r>
          </a:p>
        </p:txBody>
      </p:sp>
      <p:sp>
        <p:nvSpPr>
          <p:cNvPr id="23" name="Content Placeholder 2"/>
          <p:cNvSpPr txBox="1">
            <a:spLocks/>
          </p:cNvSpPr>
          <p:nvPr/>
        </p:nvSpPr>
        <p:spPr bwMode="gray">
          <a:xfrm>
            <a:off x="3812460" y="2416272"/>
            <a:ext cx="5257800" cy="78412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spcBef>
                <a:spcPct val="20000"/>
              </a:spcBef>
              <a:spcAft>
                <a:spcPts val="1800"/>
              </a:spcAft>
              <a:buClr>
                <a:srgbClr val="6688BB"/>
              </a:buClr>
            </a:pPr>
            <a:r>
              <a:rPr lang="en-US" b="1" kern="0" dirty="0" smtClean="0">
                <a:solidFill>
                  <a:schemeClr val="bg1"/>
                </a:solidFill>
              </a:rPr>
              <a:t>Evernote</a:t>
            </a:r>
            <a:r>
              <a:rPr lang="en-US" kern="0" dirty="0" smtClean="0">
                <a:solidFill>
                  <a:schemeClr val="bg1"/>
                </a:solidFill>
              </a:rPr>
              <a:t> (a service that allows capturing of all sorts of notes - such as text, scans, and snapshots)</a:t>
            </a:r>
          </a:p>
        </p:txBody>
      </p:sp>
      <p:cxnSp>
        <p:nvCxnSpPr>
          <p:cNvPr id="25" name="Straight Connector 24"/>
          <p:cNvCxnSpPr/>
          <p:nvPr/>
        </p:nvCxnSpPr>
        <p:spPr>
          <a:xfrm>
            <a:off x="137652" y="2389236"/>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652" y="3215148"/>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7652" y="144534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3"/>
          <p:cNvSpPr txBox="1">
            <a:spLocks noChangeArrowheads="1"/>
          </p:cNvSpPr>
          <p:nvPr/>
        </p:nvSpPr>
        <p:spPr bwMode="auto">
          <a:xfrm>
            <a:off x="65087" y="3377376"/>
            <a:ext cx="3744913" cy="7940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Solving complex social problems</a:t>
            </a:r>
          </a:p>
        </p:txBody>
      </p:sp>
      <p:sp>
        <p:nvSpPr>
          <p:cNvPr id="38" name="Content Placeholder 2"/>
          <p:cNvSpPr txBox="1">
            <a:spLocks/>
          </p:cNvSpPr>
          <p:nvPr/>
        </p:nvSpPr>
        <p:spPr bwMode="gray">
          <a:xfrm>
            <a:off x="3812460" y="3200400"/>
            <a:ext cx="5257800" cy="14355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buClr>
                <a:srgbClr val="6688BB"/>
              </a:buClr>
            </a:pPr>
            <a:r>
              <a:rPr lang="en-US" b="1" kern="0" dirty="0" smtClean="0">
                <a:solidFill>
                  <a:schemeClr val="bg1"/>
                </a:solidFill>
              </a:rPr>
              <a:t>Wokai</a:t>
            </a:r>
            <a:r>
              <a:rPr lang="en-US" kern="0" dirty="0" smtClean="0">
                <a:solidFill>
                  <a:schemeClr val="bg1"/>
                </a:solidFill>
              </a:rPr>
              <a:t> is a cloud-based non-profit organization that links up donor money with microfinance institutions in rural China</a:t>
            </a:r>
          </a:p>
          <a:p>
            <a:pPr lvl="0">
              <a:buClr>
                <a:srgbClr val="6688BB"/>
              </a:buClr>
            </a:pPr>
            <a:r>
              <a:rPr lang="en-US" b="1" kern="0" dirty="0" smtClean="0">
                <a:solidFill>
                  <a:schemeClr val="bg1"/>
                </a:solidFill>
              </a:rPr>
              <a:t>NASA</a:t>
            </a:r>
            <a:r>
              <a:rPr lang="en-US" kern="0" dirty="0" smtClean="0">
                <a:solidFill>
                  <a:schemeClr val="bg1"/>
                </a:solidFill>
              </a:rPr>
              <a:t> uses “crowd-sourcing” to help it analyze its large collection of photos of the surface of Mars</a:t>
            </a:r>
          </a:p>
        </p:txBody>
      </p:sp>
      <p:cxnSp>
        <p:nvCxnSpPr>
          <p:cNvPr id="49" name="Straight Connector 48"/>
          <p:cNvCxnSpPr/>
          <p:nvPr/>
        </p:nvCxnSpPr>
        <p:spPr>
          <a:xfrm>
            <a:off x="137652" y="47244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Box 3"/>
          <p:cNvSpPr txBox="1">
            <a:spLocks noChangeArrowheads="1"/>
          </p:cNvSpPr>
          <p:nvPr/>
        </p:nvSpPr>
        <p:spPr bwMode="auto">
          <a:xfrm>
            <a:off x="65087" y="4748976"/>
            <a:ext cx="3744913" cy="7940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Empowering research and innovation</a:t>
            </a:r>
          </a:p>
        </p:txBody>
      </p:sp>
      <p:sp>
        <p:nvSpPr>
          <p:cNvPr id="51" name="Content Placeholder 2"/>
          <p:cNvSpPr txBox="1">
            <a:spLocks/>
          </p:cNvSpPr>
          <p:nvPr/>
        </p:nvSpPr>
        <p:spPr bwMode="gray">
          <a:xfrm>
            <a:off x="3812460" y="4724400"/>
            <a:ext cx="5257800" cy="990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buClr>
                <a:srgbClr val="6688BB"/>
              </a:buClr>
            </a:pPr>
            <a:r>
              <a:rPr lang="en-US" b="1" kern="0" dirty="0" smtClean="0">
                <a:solidFill>
                  <a:schemeClr val="bg1"/>
                </a:solidFill>
              </a:rPr>
              <a:t>Stanford University </a:t>
            </a:r>
            <a:r>
              <a:rPr lang="en-US" kern="0" dirty="0" smtClean="0">
                <a:solidFill>
                  <a:schemeClr val="bg1"/>
                </a:solidFill>
              </a:rPr>
              <a:t>School of Medicine found that in the long run cloud computing can support clinical researchers who need to analyze large datasets</a:t>
            </a:r>
          </a:p>
        </p:txBody>
      </p:sp>
      <p:cxnSp>
        <p:nvCxnSpPr>
          <p:cNvPr id="52" name="Straight Connector 51"/>
          <p:cNvCxnSpPr/>
          <p:nvPr/>
        </p:nvCxnSpPr>
        <p:spPr>
          <a:xfrm>
            <a:off x="137652" y="563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3"/>
          <p:cNvSpPr txBox="1">
            <a:spLocks noChangeArrowheads="1"/>
          </p:cNvSpPr>
          <p:nvPr/>
        </p:nvSpPr>
        <p:spPr bwMode="auto">
          <a:xfrm>
            <a:off x="65087" y="5668296"/>
            <a:ext cx="3744913" cy="7940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Reducing the environmental impact</a:t>
            </a:r>
          </a:p>
        </p:txBody>
      </p:sp>
      <p:sp>
        <p:nvSpPr>
          <p:cNvPr id="54" name="Content Placeholder 2"/>
          <p:cNvSpPr txBox="1">
            <a:spLocks/>
          </p:cNvSpPr>
          <p:nvPr/>
        </p:nvSpPr>
        <p:spPr bwMode="gray">
          <a:xfrm>
            <a:off x="3812460" y="5643720"/>
            <a:ext cx="5257800" cy="990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buClr>
                <a:srgbClr val="6688BB"/>
              </a:buClr>
            </a:pPr>
            <a:r>
              <a:rPr lang="en-US" kern="0" dirty="0" smtClean="0">
                <a:solidFill>
                  <a:schemeClr val="bg1"/>
                </a:solidFill>
              </a:rPr>
              <a:t>Users of different </a:t>
            </a:r>
            <a:r>
              <a:rPr lang="en-US" b="1" kern="0" dirty="0" smtClean="0">
                <a:solidFill>
                  <a:schemeClr val="bg1"/>
                </a:solidFill>
              </a:rPr>
              <a:t>Microsoft </a:t>
            </a:r>
            <a:r>
              <a:rPr lang="en-US" kern="0" dirty="0" smtClean="0">
                <a:solidFill>
                  <a:schemeClr val="bg1"/>
                </a:solidFill>
              </a:rPr>
              <a:t>cloud services can reduce energy consumption per computing user by 30% to 90%, a study found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AAC2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21</a:t>
            </a:fld>
            <a:endParaRPr lang="en-US"/>
          </a:p>
        </p:txBody>
      </p:sp>
      <p:sp>
        <p:nvSpPr>
          <p:cNvPr id="12" name="Rectangle 34"/>
          <p:cNvSpPr txBox="1">
            <a:spLocks noChangeArrowheads="1"/>
          </p:cNvSpPr>
          <p:nvPr/>
        </p:nvSpPr>
        <p:spPr>
          <a:xfrm>
            <a:off x="195262" y="269875"/>
            <a:ext cx="86439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200" b="1" dirty="0" smtClean="0">
                <a:solidFill>
                  <a:schemeClr val="bg1"/>
                </a:solidFill>
                <a:latin typeface="Arial" pitchFamily="34" charset="0"/>
                <a:ea typeface="+mj-ea"/>
                <a:cs typeface="+mj-cs"/>
              </a:rPr>
              <a:t>A few industry-specific benefit cases</a:t>
            </a:r>
          </a:p>
        </p:txBody>
      </p:sp>
      <p:cxnSp>
        <p:nvCxnSpPr>
          <p:cNvPr id="14" name="Straight Connector 13"/>
          <p:cNvCxnSpPr/>
          <p:nvPr/>
        </p:nvCxnSpPr>
        <p:spPr>
          <a:xfrm flipV="1">
            <a:off x="0" y="1219200"/>
            <a:ext cx="7772400" cy="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sp>
        <p:nvSpPr>
          <p:cNvPr id="20" name="Text Box 3"/>
          <p:cNvSpPr txBox="1">
            <a:spLocks noChangeArrowheads="1"/>
          </p:cNvSpPr>
          <p:nvPr/>
        </p:nvSpPr>
        <p:spPr bwMode="auto">
          <a:xfrm>
            <a:off x="65087" y="1445340"/>
            <a:ext cx="2194560" cy="4431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Healthcare</a:t>
            </a:r>
          </a:p>
        </p:txBody>
      </p:sp>
      <p:sp>
        <p:nvSpPr>
          <p:cNvPr id="21" name="Content Placeholder 2"/>
          <p:cNvSpPr txBox="1">
            <a:spLocks/>
          </p:cNvSpPr>
          <p:nvPr/>
        </p:nvSpPr>
        <p:spPr bwMode="gray">
          <a:xfrm>
            <a:off x="2209800" y="1445340"/>
            <a:ext cx="6860460" cy="990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spcBef>
                <a:spcPct val="20000"/>
              </a:spcBef>
              <a:spcAft>
                <a:spcPts val="1800"/>
              </a:spcAft>
              <a:buClr>
                <a:srgbClr val="6688BB"/>
              </a:buClr>
            </a:pPr>
            <a:r>
              <a:rPr lang="en-US" kern="0" dirty="0" smtClean="0">
                <a:solidFill>
                  <a:schemeClr val="bg1"/>
                </a:solidFill>
              </a:rPr>
              <a:t>With services such as HealthVault, electronic health records can follow patients from doctor to doctor, allowing more coordinated care</a:t>
            </a:r>
          </a:p>
        </p:txBody>
      </p:sp>
      <p:sp>
        <p:nvSpPr>
          <p:cNvPr id="22" name="Text Box 3"/>
          <p:cNvSpPr txBox="1">
            <a:spLocks noChangeArrowheads="1"/>
          </p:cNvSpPr>
          <p:nvPr/>
        </p:nvSpPr>
        <p:spPr bwMode="auto">
          <a:xfrm>
            <a:off x="65087" y="2133600"/>
            <a:ext cx="2194560" cy="4431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Retail</a:t>
            </a:r>
          </a:p>
        </p:txBody>
      </p:sp>
      <p:sp>
        <p:nvSpPr>
          <p:cNvPr id="23" name="Content Placeholder 2"/>
          <p:cNvSpPr txBox="1">
            <a:spLocks/>
          </p:cNvSpPr>
          <p:nvPr/>
        </p:nvSpPr>
        <p:spPr bwMode="gray">
          <a:xfrm>
            <a:off x="2209800" y="2133600"/>
            <a:ext cx="6860460" cy="78412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a:spcBef>
                <a:spcPct val="20000"/>
              </a:spcBef>
              <a:spcAft>
                <a:spcPts val="1800"/>
              </a:spcAft>
              <a:buClr>
                <a:srgbClr val="6688BB"/>
              </a:buClr>
            </a:pPr>
            <a:r>
              <a:rPr lang="en-US" kern="0" dirty="0" smtClean="0">
                <a:solidFill>
                  <a:schemeClr val="bg1"/>
                </a:solidFill>
              </a:rPr>
              <a:t>Laser Red app allows consumers to scan product barcode and instantaneously find out if product is cheaper somewhere else, online or brick-and-mortar</a:t>
            </a:r>
          </a:p>
        </p:txBody>
      </p:sp>
      <p:cxnSp>
        <p:nvCxnSpPr>
          <p:cNvPr id="25" name="Straight Connector 24"/>
          <p:cNvCxnSpPr/>
          <p:nvPr/>
        </p:nvCxnSpPr>
        <p:spPr>
          <a:xfrm>
            <a:off x="137652" y="21336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652" y="3028332"/>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7652" y="144534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3"/>
          <p:cNvSpPr txBox="1">
            <a:spLocks noChangeArrowheads="1"/>
          </p:cNvSpPr>
          <p:nvPr/>
        </p:nvSpPr>
        <p:spPr bwMode="auto">
          <a:xfrm>
            <a:off x="65087" y="3124200"/>
            <a:ext cx="2194560" cy="4431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Banking</a:t>
            </a:r>
          </a:p>
        </p:txBody>
      </p:sp>
      <p:sp>
        <p:nvSpPr>
          <p:cNvPr id="38" name="Content Placeholder 2"/>
          <p:cNvSpPr txBox="1">
            <a:spLocks/>
          </p:cNvSpPr>
          <p:nvPr/>
        </p:nvSpPr>
        <p:spPr bwMode="gray">
          <a:xfrm>
            <a:off x="2209800" y="3124200"/>
            <a:ext cx="6860460" cy="60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spcBef>
                <a:spcPct val="20000"/>
              </a:spcBef>
              <a:spcAft>
                <a:spcPts val="1800"/>
              </a:spcAft>
              <a:buClr>
                <a:srgbClr val="6688BB"/>
              </a:buClr>
            </a:pPr>
            <a:r>
              <a:rPr lang="en-US" kern="0" dirty="0" smtClean="0">
                <a:solidFill>
                  <a:schemeClr val="bg1"/>
                </a:solidFill>
              </a:rPr>
              <a:t>The split-the-bill app allows diners to divvy up the check from their individual accounts electronically</a:t>
            </a:r>
          </a:p>
        </p:txBody>
      </p:sp>
      <p:cxnSp>
        <p:nvCxnSpPr>
          <p:cNvPr id="49" name="Straight Connector 48"/>
          <p:cNvCxnSpPr/>
          <p:nvPr/>
        </p:nvCxnSpPr>
        <p:spPr>
          <a:xfrm>
            <a:off x="137652" y="3810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Box 3"/>
          <p:cNvSpPr txBox="1">
            <a:spLocks noChangeArrowheads="1"/>
          </p:cNvSpPr>
          <p:nvPr/>
        </p:nvSpPr>
        <p:spPr bwMode="auto">
          <a:xfrm>
            <a:off x="65087" y="3932796"/>
            <a:ext cx="2194560" cy="4431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Energy</a:t>
            </a:r>
          </a:p>
        </p:txBody>
      </p:sp>
      <p:sp>
        <p:nvSpPr>
          <p:cNvPr id="51" name="Content Placeholder 2"/>
          <p:cNvSpPr txBox="1">
            <a:spLocks/>
          </p:cNvSpPr>
          <p:nvPr/>
        </p:nvSpPr>
        <p:spPr bwMode="gray">
          <a:xfrm>
            <a:off x="2209800" y="3908220"/>
            <a:ext cx="6860460" cy="990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buClr>
                <a:srgbClr val="6688BB"/>
              </a:buClr>
            </a:pPr>
            <a:r>
              <a:rPr lang="en-US" kern="0" dirty="0" smtClean="0">
                <a:solidFill>
                  <a:schemeClr val="bg1"/>
                </a:solidFill>
              </a:rPr>
              <a:t>Cloud-based applications are now available that can automatically monitor video footage and apply logic to assess risks and accordingly trigger alerts</a:t>
            </a:r>
          </a:p>
        </p:txBody>
      </p:sp>
      <p:cxnSp>
        <p:nvCxnSpPr>
          <p:cNvPr id="52" name="Straight Connector 51"/>
          <p:cNvCxnSpPr/>
          <p:nvPr/>
        </p:nvCxnSpPr>
        <p:spPr>
          <a:xfrm>
            <a:off x="137652" y="4857036"/>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3"/>
          <p:cNvSpPr txBox="1">
            <a:spLocks noChangeArrowheads="1"/>
          </p:cNvSpPr>
          <p:nvPr/>
        </p:nvSpPr>
        <p:spPr bwMode="auto">
          <a:xfrm>
            <a:off x="65087" y="4923396"/>
            <a:ext cx="2194560" cy="4431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Government</a:t>
            </a:r>
          </a:p>
        </p:txBody>
      </p:sp>
      <p:sp>
        <p:nvSpPr>
          <p:cNvPr id="54" name="Content Placeholder 2"/>
          <p:cNvSpPr txBox="1">
            <a:spLocks/>
          </p:cNvSpPr>
          <p:nvPr/>
        </p:nvSpPr>
        <p:spPr bwMode="gray">
          <a:xfrm>
            <a:off x="2209800" y="4898820"/>
            <a:ext cx="6860460" cy="990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buClr>
                <a:srgbClr val="6688BB"/>
              </a:buClr>
            </a:pPr>
            <a:r>
              <a:rPr lang="en-US" kern="0" dirty="0" smtClean="0">
                <a:solidFill>
                  <a:schemeClr val="bg1"/>
                </a:solidFill>
              </a:rPr>
              <a:t>Institutions will have the IT power to use data analytic techniques to detect data errors and potential fraud quickly and easily</a:t>
            </a:r>
          </a:p>
        </p:txBody>
      </p:sp>
      <p:cxnSp>
        <p:nvCxnSpPr>
          <p:cNvPr id="56" name="Straight Connector 55"/>
          <p:cNvCxnSpPr/>
          <p:nvPr/>
        </p:nvCxnSpPr>
        <p:spPr>
          <a:xfrm>
            <a:off x="137652" y="558462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 Box 3"/>
          <p:cNvSpPr txBox="1">
            <a:spLocks noChangeArrowheads="1"/>
          </p:cNvSpPr>
          <p:nvPr/>
        </p:nvSpPr>
        <p:spPr bwMode="auto">
          <a:xfrm>
            <a:off x="65087" y="5606736"/>
            <a:ext cx="2194560" cy="7940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396875" defTabSz="912813" eaLnBrk="0" hangingPunct="0">
              <a:lnSpc>
                <a:spcPct val="95000"/>
              </a:lnSpc>
              <a:spcBef>
                <a:spcPts val="0"/>
              </a:spcBef>
              <a:buClr>
                <a:srgbClr val="000000"/>
              </a:buClr>
            </a:pPr>
            <a:r>
              <a:rPr lang="en-US" sz="2400" b="1" dirty="0" smtClean="0">
                <a:solidFill>
                  <a:srgbClr val="6688BB"/>
                </a:solidFill>
              </a:rPr>
              <a:t>Media &amp; Entertainment</a:t>
            </a:r>
          </a:p>
        </p:txBody>
      </p:sp>
      <p:sp>
        <p:nvSpPr>
          <p:cNvPr id="58" name="Content Placeholder 2"/>
          <p:cNvSpPr txBox="1">
            <a:spLocks/>
          </p:cNvSpPr>
          <p:nvPr/>
        </p:nvSpPr>
        <p:spPr bwMode="gray">
          <a:xfrm>
            <a:off x="2209800" y="5562600"/>
            <a:ext cx="6860460" cy="990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buClr>
                <a:srgbClr val="6688BB"/>
              </a:buClr>
            </a:pPr>
            <a:r>
              <a:rPr lang="en-US" kern="0" dirty="0" smtClean="0">
                <a:solidFill>
                  <a:schemeClr val="bg1"/>
                </a:solidFill>
              </a:rPr>
              <a:t>Analytics for one-to-one marketing—Pandora and Genius for iTunes—can aggregate and analyze user feedback in real time at the volume necessary requires the cloud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AC2E0">
            <a:alpha val="0"/>
          </a:srgbClr>
        </a:solidFill>
        <a:effectLst/>
      </p:bgPr>
    </p:bg>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latin typeface="Arial" pitchFamily="34" charset="0"/>
              </a:rPr>
              <a:t>Copyright © </a:t>
            </a:r>
            <a:r>
              <a:rPr lang="en-US" sz="1000" dirty="0" smtClean="0">
                <a:latin typeface="Arial" pitchFamily="34" charset="0"/>
              </a:rPr>
              <a:t>2011 </a:t>
            </a:r>
            <a:r>
              <a:rPr lang="en-US" sz="1000" dirty="0">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solidFill>
                  <a:schemeClr val="tx1"/>
                </a:solidFill>
              </a:rPr>
              <a:pPr/>
              <a:t>3</a:t>
            </a:fld>
            <a:endParaRPr lang="en-US">
              <a:solidFill>
                <a:schemeClr val="tx1"/>
              </a:solidFill>
            </a:endParaRPr>
          </a:p>
        </p:txBody>
      </p:sp>
      <p:sp>
        <p:nvSpPr>
          <p:cNvPr id="12" name="Rectangle 34"/>
          <p:cNvSpPr txBox="1">
            <a:spLocks noChangeArrowheads="1"/>
          </p:cNvSpPr>
          <p:nvPr/>
        </p:nvSpPr>
        <p:spPr>
          <a:xfrm>
            <a:off x="195262" y="269875"/>
            <a:ext cx="67389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Reality check</a:t>
            </a:r>
          </a:p>
        </p:txBody>
      </p:sp>
      <p:sp>
        <p:nvSpPr>
          <p:cNvPr id="27" name="Rectangle 26"/>
          <p:cNvSpPr/>
          <p:nvPr/>
        </p:nvSpPr>
        <p:spPr>
          <a:xfrm>
            <a:off x="2458880" y="1333381"/>
            <a:ext cx="3332320" cy="1231106"/>
          </a:xfrm>
          <a:prstGeom prst="rect">
            <a:avLst/>
          </a:prstGeom>
        </p:spPr>
        <p:txBody>
          <a:bodyPr wrap="square">
            <a:spAutoFit/>
          </a:bodyPr>
          <a:lstStyle/>
          <a:p>
            <a:pPr>
              <a:spcBef>
                <a:spcPts val="200"/>
              </a:spcBef>
            </a:pPr>
            <a:r>
              <a:rPr lang="en-US" sz="1800" b="1" dirty="0" smtClean="0">
                <a:solidFill>
                  <a:srgbClr val="006699"/>
                </a:solidFill>
                <a:latin typeface="Arial" pitchFamily="34" charset="0"/>
                <a:cs typeface="Arial" pitchFamily="34" charset="0"/>
              </a:rPr>
              <a:t>$55 billion</a:t>
            </a:r>
            <a:r>
              <a:rPr lang="en-US" sz="1800" b="1" baseline="30000" dirty="0" smtClean="0">
                <a:solidFill>
                  <a:srgbClr val="006699"/>
                </a:solidFill>
                <a:latin typeface="Arial" pitchFamily="34" charset="0"/>
                <a:cs typeface="Arial" pitchFamily="34" charset="0"/>
              </a:rPr>
              <a:t> (1)</a:t>
            </a:r>
          </a:p>
          <a:p>
            <a:r>
              <a:rPr lang="en-US" sz="1400" dirty="0" smtClean="0">
                <a:latin typeface="Arial" pitchFamily="34" charset="0"/>
                <a:cs typeface="Arial" pitchFamily="34" charset="0"/>
              </a:rPr>
              <a:t>Forecasted worldwide revenue from public IT cloud services by 2014, a compound annual growth rate of 27.4%. </a:t>
            </a:r>
          </a:p>
          <a:p>
            <a:pPr lvl="0"/>
            <a:endParaRPr lang="en-US" sz="1400" dirty="0">
              <a:latin typeface="Arial" pitchFamily="34" charset="0"/>
              <a:cs typeface="Arial" pitchFamily="34" charset="0"/>
            </a:endParaRPr>
          </a:p>
        </p:txBody>
      </p:sp>
      <p:sp>
        <p:nvSpPr>
          <p:cNvPr id="28" name="Rectangle 27"/>
          <p:cNvSpPr/>
          <p:nvPr/>
        </p:nvSpPr>
        <p:spPr>
          <a:xfrm>
            <a:off x="1600200" y="4878919"/>
            <a:ext cx="3848101" cy="1015663"/>
          </a:xfrm>
          <a:prstGeom prst="rect">
            <a:avLst/>
          </a:prstGeom>
        </p:spPr>
        <p:txBody>
          <a:bodyPr wrap="square">
            <a:spAutoFit/>
          </a:bodyPr>
          <a:lstStyle/>
          <a:p>
            <a:pPr>
              <a:spcBef>
                <a:spcPts val="200"/>
              </a:spcBef>
            </a:pPr>
            <a:r>
              <a:rPr lang="en-US" b="1" dirty="0" smtClean="0">
                <a:solidFill>
                  <a:srgbClr val="006699"/>
                </a:solidFill>
                <a:latin typeface="Arial" pitchFamily="34" charset="0"/>
                <a:cs typeface="Arial" pitchFamily="34" charset="0"/>
              </a:rPr>
              <a:t>44% (3)</a:t>
            </a:r>
          </a:p>
          <a:p>
            <a:r>
              <a:rPr lang="en-US" sz="1400" dirty="0" smtClean="0">
                <a:latin typeface="Arial" pitchFamily="34" charset="0"/>
                <a:cs typeface="Arial" pitchFamily="34" charset="0"/>
              </a:rPr>
              <a:t>Executives from global companies  who believe cloud computing can provide their company with a lasting competitive advantage</a:t>
            </a:r>
          </a:p>
        </p:txBody>
      </p:sp>
      <p:sp>
        <p:nvSpPr>
          <p:cNvPr id="29" name="Rectangle 28"/>
          <p:cNvSpPr/>
          <p:nvPr/>
        </p:nvSpPr>
        <p:spPr>
          <a:xfrm>
            <a:off x="152400" y="2274094"/>
            <a:ext cx="3505199" cy="1231106"/>
          </a:xfrm>
          <a:prstGeom prst="rect">
            <a:avLst/>
          </a:prstGeom>
        </p:spPr>
        <p:txBody>
          <a:bodyPr wrap="square">
            <a:spAutoFit/>
          </a:bodyPr>
          <a:lstStyle/>
          <a:p>
            <a:pPr>
              <a:spcBef>
                <a:spcPts val="200"/>
              </a:spcBef>
            </a:pPr>
            <a:r>
              <a:rPr lang="en-US" sz="1800" b="1" dirty="0" smtClean="0">
                <a:solidFill>
                  <a:srgbClr val="006699"/>
                </a:solidFill>
                <a:latin typeface="Arial" pitchFamily="34" charset="0"/>
                <a:cs typeface="Arial" pitchFamily="34" charset="0"/>
              </a:rPr>
              <a:t>33% </a:t>
            </a:r>
            <a:r>
              <a:rPr lang="en-US" sz="1800" b="1" baseline="30000" dirty="0" smtClean="0">
                <a:solidFill>
                  <a:srgbClr val="006699"/>
                </a:solidFill>
                <a:latin typeface="Arial" pitchFamily="34" charset="0"/>
                <a:cs typeface="Arial" pitchFamily="34" charset="0"/>
              </a:rPr>
              <a:t>(2)</a:t>
            </a:r>
          </a:p>
          <a:p>
            <a:r>
              <a:rPr lang="en-US" sz="1400" dirty="0" smtClean="0">
                <a:latin typeface="Arial" pitchFamily="34" charset="0"/>
                <a:cs typeface="Arial" pitchFamily="34" charset="0"/>
              </a:rPr>
              <a:t>Global companies have deployed or are piloting the more mature layer of cloud, SaaS.  23% of high performing IT companies have already deployed SaaS </a:t>
            </a:r>
          </a:p>
        </p:txBody>
      </p:sp>
      <p:sp>
        <p:nvSpPr>
          <p:cNvPr id="30" name="TextBox 29"/>
          <p:cNvSpPr txBox="1"/>
          <p:nvPr/>
        </p:nvSpPr>
        <p:spPr>
          <a:xfrm>
            <a:off x="5748779" y="4572000"/>
            <a:ext cx="2652469" cy="1015663"/>
          </a:xfrm>
          <a:prstGeom prst="rect">
            <a:avLst/>
          </a:prstGeom>
          <a:noFill/>
        </p:spPr>
        <p:txBody>
          <a:bodyPr wrap="square" rtlCol="0">
            <a:spAutoFit/>
          </a:bodyPr>
          <a:lstStyle/>
          <a:p>
            <a:pPr>
              <a:spcBef>
                <a:spcPts val="200"/>
              </a:spcBef>
            </a:pPr>
            <a:r>
              <a:rPr lang="en-US" sz="1800" b="1" dirty="0" smtClean="0">
                <a:solidFill>
                  <a:srgbClr val="006699"/>
                </a:solidFill>
                <a:latin typeface="Arial" pitchFamily="34" charset="0"/>
                <a:cs typeface="Arial" pitchFamily="34" charset="0"/>
              </a:rPr>
              <a:t>2.1% </a:t>
            </a:r>
            <a:r>
              <a:rPr lang="en-US" sz="1800" b="1" baseline="30000" dirty="0" smtClean="0">
                <a:solidFill>
                  <a:srgbClr val="006699"/>
                </a:solidFill>
                <a:latin typeface="Arial" pitchFamily="34" charset="0"/>
                <a:cs typeface="Arial" pitchFamily="34" charset="0"/>
              </a:rPr>
              <a:t>(4)</a:t>
            </a:r>
          </a:p>
          <a:p>
            <a:r>
              <a:rPr lang="en-US" sz="1400" dirty="0" smtClean="0">
                <a:latin typeface="Arial" pitchFamily="34" charset="0"/>
                <a:cs typeface="Arial" pitchFamily="34" charset="0"/>
              </a:rPr>
              <a:t>The average improvement in efficiency of an average employee because of cloud</a:t>
            </a:r>
            <a:endParaRPr lang="en-US" sz="1400" dirty="0">
              <a:latin typeface="Arial" pitchFamily="34" charset="0"/>
              <a:cs typeface="Arial" pitchFamily="34" charset="0"/>
            </a:endParaRPr>
          </a:p>
        </p:txBody>
      </p:sp>
      <p:sp>
        <p:nvSpPr>
          <p:cNvPr id="31" name="TextBox 30"/>
          <p:cNvSpPr txBox="1"/>
          <p:nvPr/>
        </p:nvSpPr>
        <p:spPr>
          <a:xfrm>
            <a:off x="5844540" y="1803737"/>
            <a:ext cx="3299460" cy="1015663"/>
          </a:xfrm>
          <a:prstGeom prst="rect">
            <a:avLst/>
          </a:prstGeom>
          <a:noFill/>
        </p:spPr>
        <p:txBody>
          <a:bodyPr wrap="square" rtlCol="0">
            <a:spAutoFit/>
          </a:bodyPr>
          <a:lstStyle/>
          <a:p>
            <a:pPr>
              <a:spcBef>
                <a:spcPts val="200"/>
              </a:spcBef>
            </a:pPr>
            <a:r>
              <a:rPr lang="en-US" sz="1800" b="1" dirty="0" smtClean="0">
                <a:solidFill>
                  <a:srgbClr val="006699"/>
                </a:solidFill>
                <a:latin typeface="Arial" pitchFamily="34" charset="0"/>
                <a:cs typeface="Arial" pitchFamily="34" charset="0"/>
              </a:rPr>
              <a:t>30% </a:t>
            </a:r>
            <a:r>
              <a:rPr lang="en-US" sz="1800" b="1" baseline="30000" dirty="0" smtClean="0">
                <a:solidFill>
                  <a:srgbClr val="006699"/>
                </a:solidFill>
                <a:latin typeface="Arial" pitchFamily="34" charset="0"/>
                <a:cs typeface="Arial" pitchFamily="34" charset="0"/>
              </a:rPr>
              <a:t>(1)</a:t>
            </a:r>
          </a:p>
          <a:p>
            <a:pPr lvl="0"/>
            <a:r>
              <a:rPr lang="en-US" sz="1400" dirty="0" smtClean="0">
                <a:latin typeface="Arial" pitchFamily="34" charset="0"/>
                <a:cs typeface="Arial" pitchFamily="34" charset="0"/>
              </a:rPr>
              <a:t>The rate at which cloud computing will grow in 2011, or more than 5 times the rate of IT industry as a whole </a:t>
            </a:r>
          </a:p>
        </p:txBody>
      </p:sp>
      <p:sp>
        <p:nvSpPr>
          <p:cNvPr id="32" name="TextBox 31"/>
          <p:cNvSpPr txBox="1"/>
          <p:nvPr/>
        </p:nvSpPr>
        <p:spPr>
          <a:xfrm>
            <a:off x="5977379" y="3036094"/>
            <a:ext cx="2938021" cy="1231106"/>
          </a:xfrm>
          <a:prstGeom prst="rect">
            <a:avLst/>
          </a:prstGeom>
          <a:noFill/>
        </p:spPr>
        <p:txBody>
          <a:bodyPr wrap="square" rtlCol="0">
            <a:spAutoFit/>
          </a:bodyPr>
          <a:lstStyle/>
          <a:p>
            <a:pPr>
              <a:spcBef>
                <a:spcPts val="200"/>
              </a:spcBef>
            </a:pPr>
            <a:r>
              <a:rPr lang="en-US" sz="1800" b="1" dirty="0" smtClean="0">
                <a:solidFill>
                  <a:srgbClr val="006699"/>
                </a:solidFill>
                <a:latin typeface="Arial" pitchFamily="34" charset="0"/>
                <a:cs typeface="Arial" pitchFamily="34" charset="0"/>
              </a:rPr>
              <a:t>2.3 million </a:t>
            </a:r>
            <a:r>
              <a:rPr lang="en-US" sz="1800" b="1" dirty="0">
                <a:solidFill>
                  <a:srgbClr val="006699"/>
                </a:solidFill>
                <a:latin typeface="Arial" pitchFamily="34" charset="0"/>
                <a:cs typeface="Arial" pitchFamily="34" charset="0"/>
              </a:rPr>
              <a:t>jobs </a:t>
            </a:r>
            <a:r>
              <a:rPr lang="en-US" sz="1800" b="1" baseline="30000" dirty="0" smtClean="0">
                <a:solidFill>
                  <a:srgbClr val="006699"/>
                </a:solidFill>
                <a:latin typeface="Arial" pitchFamily="34" charset="0"/>
                <a:cs typeface="Arial" pitchFamily="34" charset="0"/>
              </a:rPr>
              <a:t>(4)</a:t>
            </a:r>
          </a:p>
          <a:p>
            <a:r>
              <a:rPr lang="en-US" sz="1400" dirty="0" smtClean="0">
                <a:latin typeface="Arial" pitchFamily="34" charset="0"/>
                <a:cs typeface="Arial" pitchFamily="34" charset="0"/>
              </a:rPr>
              <a:t>The net new jobs created by cloud on a cumulative basis over the period 2010 to 2015 across the top five EU economies</a:t>
            </a:r>
            <a:endParaRPr lang="en-US" sz="1400" dirty="0">
              <a:latin typeface="Arial" pitchFamily="34" charset="0"/>
              <a:cs typeface="Arial" pitchFamily="34" charset="0"/>
            </a:endParaRPr>
          </a:p>
        </p:txBody>
      </p:sp>
      <p:sp>
        <p:nvSpPr>
          <p:cNvPr id="33" name="Rectangle 32"/>
          <p:cNvSpPr/>
          <p:nvPr/>
        </p:nvSpPr>
        <p:spPr>
          <a:xfrm>
            <a:off x="228600" y="3784937"/>
            <a:ext cx="2819399" cy="1015663"/>
          </a:xfrm>
          <a:prstGeom prst="rect">
            <a:avLst/>
          </a:prstGeom>
        </p:spPr>
        <p:txBody>
          <a:bodyPr wrap="square">
            <a:spAutoFit/>
          </a:bodyPr>
          <a:lstStyle/>
          <a:p>
            <a:pPr>
              <a:spcBef>
                <a:spcPts val="200"/>
              </a:spcBef>
            </a:pPr>
            <a:r>
              <a:rPr lang="en-US" sz="1800" b="1" dirty="0" smtClean="0">
                <a:solidFill>
                  <a:srgbClr val="006699"/>
                </a:solidFill>
                <a:latin typeface="Arial" pitchFamily="34" charset="0"/>
                <a:cs typeface="Arial" pitchFamily="34" charset="0"/>
              </a:rPr>
              <a:t>25% </a:t>
            </a:r>
            <a:r>
              <a:rPr lang="en-US" sz="1800" b="1" baseline="30000" dirty="0" smtClean="0">
                <a:solidFill>
                  <a:srgbClr val="006699"/>
                </a:solidFill>
                <a:latin typeface="Arial" pitchFamily="34" charset="0"/>
                <a:cs typeface="Arial" pitchFamily="34" charset="0"/>
              </a:rPr>
              <a:t>(3)</a:t>
            </a:r>
          </a:p>
          <a:p>
            <a:pPr lvl="0"/>
            <a:r>
              <a:rPr lang="en-US" sz="1400" dirty="0" smtClean="0">
                <a:latin typeface="Arial" pitchFamily="34" charset="0"/>
                <a:cs typeface="Arial" pitchFamily="34" charset="0"/>
              </a:rPr>
              <a:t>Global companies which will be deploying cloud computing for critical applications within 2 years</a:t>
            </a:r>
          </a:p>
        </p:txBody>
      </p:sp>
      <p:sp>
        <p:nvSpPr>
          <p:cNvPr id="34" name="Rectangle 33"/>
          <p:cNvSpPr/>
          <p:nvPr/>
        </p:nvSpPr>
        <p:spPr>
          <a:xfrm>
            <a:off x="272677" y="6024744"/>
            <a:ext cx="8471180" cy="577081"/>
          </a:xfrm>
          <a:prstGeom prst="rect">
            <a:avLst/>
          </a:prstGeom>
        </p:spPr>
        <p:txBody>
          <a:bodyPr wrap="square">
            <a:spAutoFit/>
          </a:bodyPr>
          <a:lstStyle/>
          <a:p>
            <a:r>
              <a:rPr lang="en-US" sz="1050" kern="0" dirty="0" smtClean="0">
                <a:latin typeface="Arial" pitchFamily="34" charset="0"/>
                <a:cs typeface="Arial" pitchFamily="34" charset="0"/>
              </a:rPr>
              <a:t>Sources: </a:t>
            </a:r>
            <a:r>
              <a:rPr lang="en-US" sz="1050" kern="0" baseline="30000" dirty="0" smtClean="0">
                <a:latin typeface="Arial" pitchFamily="34" charset="0"/>
                <a:cs typeface="Arial" pitchFamily="34" charset="0"/>
              </a:rPr>
              <a:t>1</a:t>
            </a:r>
            <a:r>
              <a:rPr lang="en-US" sz="1050" kern="0" dirty="0" smtClean="0">
                <a:latin typeface="Arial" pitchFamily="34" charset="0"/>
                <a:cs typeface="Arial" pitchFamily="34" charset="0"/>
              </a:rPr>
              <a:t>IDC [Worldwide and Regional Public IT Cloud Services 2010 – 2014 Forecast, June 2010],  </a:t>
            </a:r>
            <a:r>
              <a:rPr lang="en-US" sz="1050" kern="0" baseline="30000" dirty="0" smtClean="0">
                <a:latin typeface="Arial" pitchFamily="34" charset="0"/>
                <a:cs typeface="Arial" pitchFamily="34" charset="0"/>
              </a:rPr>
              <a:t>2</a:t>
            </a:r>
            <a:r>
              <a:rPr lang="en-GB" sz="1050" dirty="0" smtClean="0"/>
              <a:t> Accenture [“Mind the Gap - Insights from the 3</a:t>
            </a:r>
            <a:r>
              <a:rPr lang="en-GB" sz="1050" baseline="30000" dirty="0" smtClean="0"/>
              <a:t>rd</a:t>
            </a:r>
            <a:r>
              <a:rPr lang="en-GB" sz="1050" dirty="0" smtClean="0"/>
              <a:t> global High Performance IT research study, Nov. 2010]</a:t>
            </a:r>
            <a:r>
              <a:rPr lang="en-US" sz="1050" kern="0" dirty="0" smtClean="0">
                <a:latin typeface="Arial" pitchFamily="34" charset="0"/>
                <a:cs typeface="Arial" pitchFamily="34" charset="0"/>
              </a:rPr>
              <a:t>, </a:t>
            </a:r>
            <a:r>
              <a:rPr lang="en-US" sz="1050" baseline="30000" dirty="0" smtClean="0">
                <a:latin typeface="Arial" pitchFamily="34" charset="0"/>
                <a:cs typeface="Arial" pitchFamily="34" charset="0"/>
              </a:rPr>
              <a:t>3 </a:t>
            </a:r>
            <a:r>
              <a:rPr lang="en-US" sz="1050" kern="0" dirty="0" smtClean="0">
                <a:latin typeface="Arial" pitchFamily="34" charset="0"/>
                <a:cs typeface="Arial" pitchFamily="34" charset="0"/>
              </a:rPr>
              <a:t>Accenture [Cloudrise: Rewards and Risks at the Dawn of Cloud Computing” Nov. 2010],  </a:t>
            </a:r>
            <a:r>
              <a:rPr lang="en-US" sz="1050" baseline="30000" dirty="0" smtClean="0">
                <a:latin typeface="Arial" pitchFamily="34" charset="0"/>
                <a:cs typeface="Arial" pitchFamily="34" charset="0"/>
              </a:rPr>
              <a:t>4</a:t>
            </a:r>
            <a:r>
              <a:rPr lang="en-US" sz="1050" kern="0" dirty="0" smtClean="0">
                <a:latin typeface="Arial" pitchFamily="34" charset="0"/>
                <a:cs typeface="Arial" pitchFamily="34" charset="0"/>
              </a:rPr>
              <a:t> </a:t>
            </a:r>
            <a:r>
              <a:rPr lang="en-GB" sz="1050" dirty="0" smtClean="0"/>
              <a:t>Center for Economics and Business Research </a:t>
            </a:r>
            <a:r>
              <a:rPr lang="en-US" sz="1050" kern="0" dirty="0" smtClean="0">
                <a:latin typeface="Arial" pitchFamily="34" charset="0"/>
                <a:cs typeface="Arial" pitchFamily="34" charset="0"/>
              </a:rPr>
              <a:t>[</a:t>
            </a:r>
            <a:r>
              <a:rPr lang="en-GB" sz="1050" dirty="0" smtClean="0"/>
              <a:t>The cloud dividend”, Dec. 2010]</a:t>
            </a:r>
            <a:endParaRPr lang="en-US" sz="1050" kern="0" dirty="0">
              <a:latin typeface="Arial" pitchFamily="34" charset="0"/>
              <a:cs typeface="Arial" pitchFamily="34" charset="0"/>
            </a:endParaRPr>
          </a:p>
        </p:txBody>
      </p:sp>
      <p:pic>
        <p:nvPicPr>
          <p:cNvPr id="35" name="Picture 9" descr="Cloud emai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58881" y="2421468"/>
            <a:ext cx="3867150" cy="2571751"/>
          </a:xfrm>
          <a:prstGeom prst="rect">
            <a:avLst/>
          </a:prstGeom>
          <a:noFill/>
        </p:spPr>
      </p:pic>
      <p:cxnSp>
        <p:nvCxnSpPr>
          <p:cNvPr id="21" name="Straight Connector 20"/>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AC2E0">
            <a:alpha val="0"/>
          </a:srgbClr>
        </a:solidFill>
        <a:effectLst/>
      </p:bgPr>
    </p:bg>
    <p:spTree>
      <p:nvGrpSpPr>
        <p:cNvPr id="1" name=""/>
        <p:cNvGrpSpPr/>
        <p:nvPr/>
      </p:nvGrpSpPr>
      <p:grpSpPr>
        <a:xfrm>
          <a:off x="0" y="0"/>
          <a:ext cx="0" cy="0"/>
          <a:chOff x="0" y="0"/>
          <a:chExt cx="0" cy="0"/>
        </a:xfrm>
      </p:grpSpPr>
      <p:sp>
        <p:nvSpPr>
          <p:cNvPr id="56" name="Line 38"/>
          <p:cNvSpPr>
            <a:spLocks noChangeShapeType="1"/>
          </p:cNvSpPr>
          <p:nvPr/>
        </p:nvSpPr>
        <p:spPr bwMode="gray">
          <a:xfrm flipH="1" flipV="1">
            <a:off x="746124" y="1273174"/>
            <a:ext cx="15875" cy="5280026"/>
          </a:xfrm>
          <a:prstGeom prst="line">
            <a:avLst/>
          </a:prstGeom>
          <a:noFill/>
          <a:ln w="50800">
            <a:solidFill>
              <a:schemeClr val="bg1">
                <a:lumMod val="65000"/>
              </a:schemeClr>
            </a:solidFill>
            <a:round/>
            <a:headEnd/>
            <a:tailEnd type="triangle" w="lg" len="lg"/>
          </a:ln>
        </p:spPr>
        <p:txBody>
          <a:bodyPr lIns="0" tIns="0" rIns="0" b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ndParaRPr>
          </a:p>
        </p:txBody>
      </p:sp>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latin typeface="Arial" pitchFamily="34" charset="0"/>
              </a:rPr>
              <a:t>Copyright © </a:t>
            </a:r>
            <a:r>
              <a:rPr lang="en-US" sz="1000" dirty="0" smtClean="0">
                <a:latin typeface="Arial" pitchFamily="34" charset="0"/>
              </a:rPr>
              <a:t>2011 </a:t>
            </a:r>
            <a:r>
              <a:rPr lang="en-US" sz="1000" dirty="0">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solidFill>
                  <a:schemeClr val="tx1"/>
                </a:solidFill>
              </a:rPr>
              <a:pPr/>
              <a:t>4</a:t>
            </a:fld>
            <a:endParaRPr lang="en-US">
              <a:solidFill>
                <a:schemeClr val="tx1"/>
              </a:solidFill>
            </a:endParaRPr>
          </a:p>
        </p:txBody>
      </p:sp>
      <p:sp>
        <p:nvSpPr>
          <p:cNvPr id="12" name="Rectangle 34"/>
          <p:cNvSpPr txBox="1">
            <a:spLocks noChangeArrowheads="1"/>
          </p:cNvSpPr>
          <p:nvPr/>
        </p:nvSpPr>
        <p:spPr>
          <a:xfrm>
            <a:off x="195262" y="269875"/>
            <a:ext cx="75771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Potential benefits of public cloud</a:t>
            </a:r>
          </a:p>
        </p:txBody>
      </p:sp>
      <p:sp>
        <p:nvSpPr>
          <p:cNvPr id="50" name="Freeform 8"/>
          <p:cNvSpPr>
            <a:spLocks/>
          </p:cNvSpPr>
          <p:nvPr/>
        </p:nvSpPr>
        <p:spPr bwMode="gray">
          <a:xfrm>
            <a:off x="768350" y="1533525"/>
            <a:ext cx="7797800" cy="5038725"/>
          </a:xfrm>
          <a:custGeom>
            <a:avLst/>
            <a:gdLst>
              <a:gd name="T0" fmla="*/ 0 w 1135"/>
              <a:gd name="T1" fmla="*/ 2147483647 h 1135"/>
              <a:gd name="T2" fmla="*/ 2147483647 w 1135"/>
              <a:gd name="T3" fmla="*/ 0 h 1135"/>
              <a:gd name="T4" fmla="*/ 2147483647 w 1135"/>
              <a:gd name="T5" fmla="*/ 2147483647 h 1135"/>
              <a:gd name="T6" fmla="*/ 2147483647 w 1135"/>
              <a:gd name="T7" fmla="*/ 2147483647 h 1135"/>
              <a:gd name="T8" fmla="*/ 2147483647 w 1135"/>
              <a:gd name="T9" fmla="*/ 2147483647 h 1135"/>
              <a:gd name="T10" fmla="*/ 2147483647 w 1135"/>
              <a:gd name="T11" fmla="*/ 2147483647 h 1135"/>
              <a:gd name="T12" fmla="*/ 2147483647 w 1135"/>
              <a:gd name="T13" fmla="*/ 2147483647 h 1135"/>
              <a:gd name="T14" fmla="*/ 2147483647 w 1135"/>
              <a:gd name="T15" fmla="*/ 2147483647 h 1135"/>
              <a:gd name="T16" fmla="*/ 2147483647 w 1135"/>
              <a:gd name="T17" fmla="*/ 2147483647 h 1135"/>
              <a:gd name="T18" fmla="*/ 2147483647 w 1135"/>
              <a:gd name="T19" fmla="*/ 2147483647 h 1135"/>
              <a:gd name="T20" fmla="*/ 2147483647 w 1135"/>
              <a:gd name="T21" fmla="*/ 2147483647 h 1135"/>
              <a:gd name="T22" fmla="*/ 2147483647 w 1135"/>
              <a:gd name="T23" fmla="*/ 2147483647 h 1135"/>
              <a:gd name="T24" fmla="*/ 2147483647 w 1135"/>
              <a:gd name="T25" fmla="*/ 2147483647 h 1135"/>
              <a:gd name="T26" fmla="*/ 2147483647 w 1135"/>
              <a:gd name="T27" fmla="*/ 2147483647 h 1135"/>
              <a:gd name="T28" fmla="*/ 2147483647 w 1135"/>
              <a:gd name="T29" fmla="*/ 2147483647 h 1135"/>
              <a:gd name="T30" fmla="*/ 2147483647 w 1135"/>
              <a:gd name="T31" fmla="*/ 2147483647 h 1135"/>
              <a:gd name="T32" fmla="*/ 2147483647 w 1135"/>
              <a:gd name="T33" fmla="*/ 2147483647 h 1135"/>
              <a:gd name="T34" fmla="*/ 2147483647 w 1135"/>
              <a:gd name="T35" fmla="*/ 2147483647 h 1135"/>
              <a:gd name="T36" fmla="*/ 2147483647 w 1135"/>
              <a:gd name="T37" fmla="*/ 2147483647 h 1135"/>
              <a:gd name="T38" fmla="*/ 2147483647 w 1135"/>
              <a:gd name="T39" fmla="*/ 2147483647 h 1135"/>
              <a:gd name="T40" fmla="*/ 2147483647 w 1135"/>
              <a:gd name="T41" fmla="*/ 2147483647 h 1135"/>
              <a:gd name="T42" fmla="*/ 2147483647 w 1135"/>
              <a:gd name="T43" fmla="*/ 2147483647 h 1135"/>
              <a:gd name="T44" fmla="*/ 2147483647 w 1135"/>
              <a:gd name="T45" fmla="*/ 2147483647 h 1135"/>
              <a:gd name="T46" fmla="*/ 2147483647 w 1135"/>
              <a:gd name="T47" fmla="*/ 2147483647 h 1135"/>
              <a:gd name="T48" fmla="*/ 2147483647 w 1135"/>
              <a:gd name="T49" fmla="*/ 2147483647 h 1135"/>
              <a:gd name="T50" fmla="*/ 2147483647 w 1135"/>
              <a:gd name="T51" fmla="*/ 2147483647 h 1135"/>
              <a:gd name="T52" fmla="*/ 2147483647 w 1135"/>
              <a:gd name="T53" fmla="*/ 2147483647 h 1135"/>
              <a:gd name="T54" fmla="*/ 2147483647 w 1135"/>
              <a:gd name="T55" fmla="*/ 2147483647 h 1135"/>
              <a:gd name="T56" fmla="*/ 2147483647 w 1135"/>
              <a:gd name="T57" fmla="*/ 2147483647 h 1135"/>
              <a:gd name="T58" fmla="*/ 2147483647 w 1135"/>
              <a:gd name="T59" fmla="*/ 2147483647 h 1135"/>
              <a:gd name="T60" fmla="*/ 2147483647 w 1135"/>
              <a:gd name="T61" fmla="*/ 2147483647 h 1135"/>
              <a:gd name="T62" fmla="*/ 2147483647 w 1135"/>
              <a:gd name="T63" fmla="*/ 2147483647 h 1135"/>
              <a:gd name="T64" fmla="*/ 2147483647 w 1135"/>
              <a:gd name="T65" fmla="*/ 2147483647 h 1135"/>
              <a:gd name="T66" fmla="*/ 2147483647 w 1135"/>
              <a:gd name="T67" fmla="*/ 2147483647 h 1135"/>
              <a:gd name="T68" fmla="*/ 2147483647 w 1135"/>
              <a:gd name="T69" fmla="*/ 2147483647 h 1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5"/>
              <a:gd name="T106" fmla="*/ 0 h 1135"/>
              <a:gd name="T107" fmla="*/ 1135 w 1135"/>
              <a:gd name="T108" fmla="*/ 1135 h 1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5" h="1135">
                <a:moveTo>
                  <a:pt x="0" y="1135"/>
                </a:moveTo>
                <a:lnTo>
                  <a:pt x="0" y="568"/>
                </a:lnTo>
                <a:lnTo>
                  <a:pt x="0" y="0"/>
                </a:lnTo>
                <a:lnTo>
                  <a:pt x="28" y="0"/>
                </a:lnTo>
                <a:lnTo>
                  <a:pt x="56" y="1"/>
                </a:lnTo>
                <a:lnTo>
                  <a:pt x="84" y="3"/>
                </a:lnTo>
                <a:lnTo>
                  <a:pt x="112" y="5"/>
                </a:lnTo>
                <a:lnTo>
                  <a:pt x="139" y="8"/>
                </a:lnTo>
                <a:lnTo>
                  <a:pt x="167" y="12"/>
                </a:lnTo>
                <a:lnTo>
                  <a:pt x="194" y="17"/>
                </a:lnTo>
                <a:lnTo>
                  <a:pt x="222" y="22"/>
                </a:lnTo>
                <a:lnTo>
                  <a:pt x="249" y="28"/>
                </a:lnTo>
                <a:lnTo>
                  <a:pt x="276" y="34"/>
                </a:lnTo>
                <a:lnTo>
                  <a:pt x="303" y="41"/>
                </a:lnTo>
                <a:lnTo>
                  <a:pt x="330" y="49"/>
                </a:lnTo>
                <a:lnTo>
                  <a:pt x="356" y="57"/>
                </a:lnTo>
                <a:lnTo>
                  <a:pt x="382" y="66"/>
                </a:lnTo>
                <a:lnTo>
                  <a:pt x="395" y="71"/>
                </a:lnTo>
                <a:lnTo>
                  <a:pt x="409" y="76"/>
                </a:lnTo>
                <a:lnTo>
                  <a:pt x="434" y="86"/>
                </a:lnTo>
                <a:lnTo>
                  <a:pt x="460" y="97"/>
                </a:lnTo>
                <a:lnTo>
                  <a:pt x="485" y="109"/>
                </a:lnTo>
                <a:lnTo>
                  <a:pt x="510" y="121"/>
                </a:lnTo>
                <a:lnTo>
                  <a:pt x="535" y="134"/>
                </a:lnTo>
                <a:lnTo>
                  <a:pt x="559" y="147"/>
                </a:lnTo>
                <a:lnTo>
                  <a:pt x="584" y="161"/>
                </a:lnTo>
                <a:lnTo>
                  <a:pt x="608" y="176"/>
                </a:lnTo>
                <a:lnTo>
                  <a:pt x="632" y="191"/>
                </a:lnTo>
                <a:lnTo>
                  <a:pt x="654" y="206"/>
                </a:lnTo>
                <a:lnTo>
                  <a:pt x="677" y="223"/>
                </a:lnTo>
                <a:lnTo>
                  <a:pt x="699" y="240"/>
                </a:lnTo>
                <a:lnTo>
                  <a:pt x="721" y="257"/>
                </a:lnTo>
                <a:lnTo>
                  <a:pt x="742" y="275"/>
                </a:lnTo>
                <a:lnTo>
                  <a:pt x="763" y="293"/>
                </a:lnTo>
                <a:lnTo>
                  <a:pt x="773" y="303"/>
                </a:lnTo>
                <a:lnTo>
                  <a:pt x="783" y="312"/>
                </a:lnTo>
                <a:lnTo>
                  <a:pt x="803" y="332"/>
                </a:lnTo>
                <a:lnTo>
                  <a:pt x="823" y="352"/>
                </a:lnTo>
                <a:lnTo>
                  <a:pt x="842" y="372"/>
                </a:lnTo>
                <a:lnTo>
                  <a:pt x="860" y="393"/>
                </a:lnTo>
                <a:lnTo>
                  <a:pt x="878" y="414"/>
                </a:lnTo>
                <a:lnTo>
                  <a:pt x="895" y="436"/>
                </a:lnTo>
                <a:lnTo>
                  <a:pt x="912" y="458"/>
                </a:lnTo>
                <a:lnTo>
                  <a:pt x="928" y="481"/>
                </a:lnTo>
                <a:lnTo>
                  <a:pt x="944" y="504"/>
                </a:lnTo>
                <a:lnTo>
                  <a:pt x="959" y="527"/>
                </a:lnTo>
                <a:lnTo>
                  <a:pt x="974" y="551"/>
                </a:lnTo>
                <a:lnTo>
                  <a:pt x="988" y="576"/>
                </a:lnTo>
                <a:lnTo>
                  <a:pt x="1001" y="600"/>
                </a:lnTo>
                <a:lnTo>
                  <a:pt x="1014" y="625"/>
                </a:lnTo>
                <a:lnTo>
                  <a:pt x="1026" y="650"/>
                </a:lnTo>
                <a:lnTo>
                  <a:pt x="1038" y="675"/>
                </a:lnTo>
                <a:lnTo>
                  <a:pt x="1049" y="701"/>
                </a:lnTo>
                <a:lnTo>
                  <a:pt x="1059" y="727"/>
                </a:lnTo>
                <a:lnTo>
                  <a:pt x="1069" y="753"/>
                </a:lnTo>
                <a:lnTo>
                  <a:pt x="1078" y="779"/>
                </a:lnTo>
                <a:lnTo>
                  <a:pt x="1087" y="806"/>
                </a:lnTo>
                <a:lnTo>
                  <a:pt x="1094" y="832"/>
                </a:lnTo>
                <a:lnTo>
                  <a:pt x="1102" y="859"/>
                </a:lnTo>
                <a:lnTo>
                  <a:pt x="1108" y="886"/>
                </a:lnTo>
                <a:lnTo>
                  <a:pt x="1114" y="913"/>
                </a:lnTo>
                <a:lnTo>
                  <a:pt x="1119" y="941"/>
                </a:lnTo>
                <a:lnTo>
                  <a:pt x="1123" y="968"/>
                </a:lnTo>
                <a:lnTo>
                  <a:pt x="1127" y="996"/>
                </a:lnTo>
                <a:lnTo>
                  <a:pt x="1130" y="1023"/>
                </a:lnTo>
                <a:lnTo>
                  <a:pt x="1133" y="1051"/>
                </a:lnTo>
                <a:lnTo>
                  <a:pt x="1134" y="1079"/>
                </a:lnTo>
                <a:lnTo>
                  <a:pt x="1135" y="1107"/>
                </a:lnTo>
                <a:lnTo>
                  <a:pt x="1135" y="1135"/>
                </a:lnTo>
                <a:lnTo>
                  <a:pt x="567" y="1135"/>
                </a:lnTo>
                <a:lnTo>
                  <a:pt x="0" y="1135"/>
                </a:lnTo>
                <a:close/>
              </a:path>
            </a:pathLst>
          </a:custGeom>
          <a:gradFill rotWithShape="1">
            <a:gsLst>
              <a:gs pos="0">
                <a:srgbClr val="5E9EFF"/>
              </a:gs>
              <a:gs pos="39999">
                <a:srgbClr val="85C2FF"/>
              </a:gs>
              <a:gs pos="70000">
                <a:srgbClr val="C4D6EB"/>
              </a:gs>
              <a:gs pos="100000">
                <a:srgbClr val="FFEBFA"/>
              </a:gs>
            </a:gsLst>
            <a:lin ang="18900000" scaled="1"/>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 name="Oval 24"/>
          <p:cNvSpPr>
            <a:spLocks noChangeArrowheads="1"/>
          </p:cNvSpPr>
          <p:nvPr/>
        </p:nvSpPr>
        <p:spPr bwMode="gray">
          <a:xfrm>
            <a:off x="1546225" y="1912938"/>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accelerate innovation</a:t>
            </a:r>
          </a:p>
        </p:txBody>
      </p:sp>
      <p:sp>
        <p:nvSpPr>
          <p:cNvPr id="53" name="Text Box 34"/>
          <p:cNvSpPr txBox="1">
            <a:spLocks noChangeArrowheads="1"/>
          </p:cNvSpPr>
          <p:nvPr/>
        </p:nvSpPr>
        <p:spPr bwMode="gray">
          <a:xfrm>
            <a:off x="677863" y="3905250"/>
            <a:ext cx="1187450" cy="58477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Arial" pitchFamily="34" charset="0"/>
                <a:cs typeface="Arial" pitchFamily="34" charset="0"/>
              </a:rPr>
              <a:t>Immediate benefits</a:t>
            </a:r>
          </a:p>
        </p:txBody>
      </p:sp>
      <p:sp>
        <p:nvSpPr>
          <p:cNvPr id="54" name="Text Box 35"/>
          <p:cNvSpPr txBox="1">
            <a:spLocks noChangeArrowheads="1"/>
          </p:cNvSpPr>
          <p:nvPr/>
        </p:nvSpPr>
        <p:spPr bwMode="gray">
          <a:xfrm>
            <a:off x="577644" y="1539875"/>
            <a:ext cx="1357313" cy="58477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Arial" pitchFamily="34" charset="0"/>
                <a:cs typeface="Arial" pitchFamily="34" charset="0"/>
              </a:rPr>
              <a:t>Long-term benefits</a:t>
            </a:r>
          </a:p>
        </p:txBody>
      </p:sp>
      <p:sp>
        <p:nvSpPr>
          <p:cNvPr id="55" name="Cloud 4"/>
          <p:cNvSpPr>
            <a:spLocks noChangeArrowheads="1"/>
          </p:cNvSpPr>
          <p:nvPr/>
        </p:nvSpPr>
        <p:spPr bwMode="gray">
          <a:xfrm>
            <a:off x="727075" y="4960938"/>
            <a:ext cx="2290763" cy="1531937"/>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49 w 43200"/>
              <a:gd name="T13" fmla="*/ 6557 h 43200"/>
              <a:gd name="T14" fmla="*/ 34181 w 43200"/>
              <a:gd name="T15" fmla="*/ 34637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006699">
                  <a:tint val="50000"/>
                  <a:satMod val="300000"/>
                </a:srgbClr>
              </a:gs>
              <a:gs pos="35000">
                <a:srgbClr val="006699">
                  <a:tint val="37000"/>
                  <a:satMod val="300000"/>
                </a:srgbClr>
              </a:gs>
              <a:gs pos="100000">
                <a:srgbClr val="006699">
                  <a:tint val="15000"/>
                  <a:satMod val="350000"/>
                </a:srgbClr>
              </a:gs>
            </a:gsLst>
            <a:lin ang="16200000" scaled="1"/>
          </a:gradFill>
          <a:ln w="9525" cap="flat" cmpd="sng" algn="ctr">
            <a:solidFill>
              <a:srgbClr val="006699">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6699"/>
                </a:solidFill>
                <a:effectLst/>
                <a:uLnTx/>
                <a:uFillTx/>
                <a:latin typeface="Verdana"/>
                <a:ea typeface="ヒラギノ角ゴ Pro W3"/>
                <a:cs typeface="ヒラギノ角ゴ Pro W3"/>
              </a:rPr>
              <a:t>Cloud</a:t>
            </a:r>
          </a:p>
        </p:txBody>
      </p:sp>
      <p:sp>
        <p:nvSpPr>
          <p:cNvPr id="57" name="Oval 24"/>
          <p:cNvSpPr>
            <a:spLocks noChangeArrowheads="1"/>
          </p:cNvSpPr>
          <p:nvPr/>
        </p:nvSpPr>
        <p:spPr bwMode="gray">
          <a:xfrm>
            <a:off x="2949575" y="2168525"/>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transform R&amp;D and science</a:t>
            </a:r>
          </a:p>
        </p:txBody>
      </p:sp>
      <p:sp>
        <p:nvSpPr>
          <p:cNvPr id="58" name="Oval 24"/>
          <p:cNvSpPr>
            <a:spLocks noChangeArrowheads="1"/>
          </p:cNvSpPr>
          <p:nvPr/>
        </p:nvSpPr>
        <p:spPr bwMode="gray">
          <a:xfrm>
            <a:off x="3925888" y="2584450"/>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contribute to GDP growth</a:t>
            </a:r>
          </a:p>
        </p:txBody>
      </p:sp>
      <p:sp>
        <p:nvSpPr>
          <p:cNvPr id="59" name="Oval 24"/>
          <p:cNvSpPr>
            <a:spLocks noChangeArrowheads="1"/>
          </p:cNvSpPr>
          <p:nvPr/>
        </p:nvSpPr>
        <p:spPr bwMode="gray">
          <a:xfrm>
            <a:off x="4833938" y="3028950"/>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create new jobs /  </a:t>
            </a:r>
            <a:br>
              <a:rPr kumimoji="0" lang="en-GB" sz="1050" b="0" i="0" u="none" strike="noStrike" kern="0" cap="none" spc="0" normalizeH="0" baseline="0" noProof="0" dirty="0">
                <a:ln>
                  <a:noFill/>
                </a:ln>
                <a:solidFill>
                  <a:srgbClr val="000000"/>
                </a:solidFill>
                <a:effectLst/>
                <a:uLnTx/>
                <a:uFillTx/>
                <a:latin typeface="Verdana"/>
                <a:ea typeface="+mn-ea"/>
                <a:cs typeface="+mn-cs"/>
              </a:rPr>
            </a:br>
            <a:r>
              <a:rPr kumimoji="0" lang="en-GB" sz="1050" b="0" i="0" u="none" strike="noStrike" kern="0" cap="none" spc="0" normalizeH="0" baseline="0" noProof="0" dirty="0">
                <a:ln>
                  <a:noFill/>
                </a:ln>
                <a:solidFill>
                  <a:srgbClr val="000000"/>
                </a:solidFill>
                <a:effectLst/>
                <a:uLnTx/>
                <a:uFillTx/>
                <a:latin typeface="Verdana"/>
                <a:ea typeface="+mn-ea"/>
                <a:cs typeface="+mn-cs"/>
              </a:rPr>
              <a:t>businesses </a:t>
            </a:r>
          </a:p>
        </p:txBody>
      </p:sp>
      <p:sp>
        <p:nvSpPr>
          <p:cNvPr id="60" name="Oval 24"/>
          <p:cNvSpPr>
            <a:spLocks noChangeArrowheads="1"/>
          </p:cNvSpPr>
          <p:nvPr/>
        </p:nvSpPr>
        <p:spPr bwMode="gray">
          <a:xfrm>
            <a:off x="5461000" y="3513138"/>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empower individuals</a:t>
            </a:r>
          </a:p>
        </p:txBody>
      </p:sp>
      <p:sp>
        <p:nvSpPr>
          <p:cNvPr id="61" name="Oval 24"/>
          <p:cNvSpPr>
            <a:spLocks noChangeArrowheads="1"/>
          </p:cNvSpPr>
          <p:nvPr/>
        </p:nvSpPr>
        <p:spPr bwMode="gray">
          <a:xfrm>
            <a:off x="5959475" y="4014788"/>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improve </a:t>
            </a:r>
            <a:br>
              <a:rPr kumimoji="0" lang="en-GB" sz="1050" b="0" i="0" u="none" strike="noStrike" kern="0" cap="none" spc="0" normalizeH="0" baseline="0" noProof="0" dirty="0">
                <a:ln>
                  <a:noFill/>
                </a:ln>
                <a:solidFill>
                  <a:srgbClr val="000000"/>
                </a:solidFill>
                <a:effectLst/>
                <a:uLnTx/>
                <a:uFillTx/>
                <a:latin typeface="Verdana"/>
                <a:ea typeface="+mn-ea"/>
                <a:cs typeface="+mn-cs"/>
              </a:rPr>
            </a:br>
            <a:r>
              <a:rPr kumimoji="0" lang="en-GB" sz="1050" b="0" i="0" u="none" strike="noStrike" kern="0" cap="none" spc="0" normalizeH="0" baseline="0" noProof="0" dirty="0">
                <a:ln>
                  <a:noFill/>
                </a:ln>
                <a:solidFill>
                  <a:srgbClr val="000000"/>
                </a:solidFill>
                <a:effectLst/>
                <a:uLnTx/>
                <a:uFillTx/>
                <a:latin typeface="Verdana"/>
                <a:ea typeface="+mn-ea"/>
                <a:cs typeface="+mn-cs"/>
              </a:rPr>
              <a:t>competitiveness</a:t>
            </a:r>
          </a:p>
        </p:txBody>
      </p:sp>
      <p:sp>
        <p:nvSpPr>
          <p:cNvPr id="62" name="Oval 24"/>
          <p:cNvSpPr>
            <a:spLocks noChangeArrowheads="1"/>
          </p:cNvSpPr>
          <p:nvPr/>
        </p:nvSpPr>
        <p:spPr bwMode="gray">
          <a:xfrm>
            <a:off x="6330950" y="4497388"/>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transform education</a:t>
            </a:r>
          </a:p>
        </p:txBody>
      </p:sp>
      <p:sp>
        <p:nvSpPr>
          <p:cNvPr id="63" name="Oval 24"/>
          <p:cNvSpPr>
            <a:spLocks noChangeArrowheads="1"/>
          </p:cNvSpPr>
          <p:nvPr/>
        </p:nvSpPr>
        <p:spPr bwMode="gray">
          <a:xfrm>
            <a:off x="6596063" y="4989513"/>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promote sustainability</a:t>
            </a:r>
          </a:p>
        </p:txBody>
      </p:sp>
      <p:sp>
        <p:nvSpPr>
          <p:cNvPr id="64" name="Oval 24"/>
          <p:cNvSpPr>
            <a:spLocks noChangeArrowheads="1"/>
          </p:cNvSpPr>
          <p:nvPr/>
        </p:nvSpPr>
        <p:spPr bwMode="gray">
          <a:xfrm>
            <a:off x="6819900" y="5519738"/>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level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playing field</a:t>
            </a:r>
          </a:p>
        </p:txBody>
      </p:sp>
      <p:sp>
        <p:nvSpPr>
          <p:cNvPr id="65" name="Oval 24"/>
          <p:cNvSpPr>
            <a:spLocks noChangeArrowheads="1"/>
          </p:cNvSpPr>
          <p:nvPr/>
        </p:nvSpPr>
        <p:spPr bwMode="gray">
          <a:xfrm>
            <a:off x="6451600" y="6057900"/>
            <a:ext cx="2024063"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provide leapfrogging </a:t>
            </a:r>
            <a:br>
              <a:rPr kumimoji="0" lang="en-GB" sz="1050" b="0" i="0" u="none" strike="noStrike" kern="0" cap="none" spc="0" normalizeH="0" baseline="0" noProof="0" dirty="0">
                <a:ln>
                  <a:noFill/>
                </a:ln>
                <a:solidFill>
                  <a:srgbClr val="000000"/>
                </a:solidFill>
                <a:effectLst/>
                <a:uLnTx/>
                <a:uFillTx/>
                <a:latin typeface="Verdana"/>
                <a:ea typeface="+mn-ea"/>
                <a:cs typeface="+mn-cs"/>
              </a:rPr>
            </a:br>
            <a:r>
              <a:rPr kumimoji="0" lang="en-GB" sz="1050" b="0" i="0" u="none" strike="noStrike" kern="0" cap="none" spc="0" normalizeH="0" baseline="0" noProof="0" dirty="0">
                <a:ln>
                  <a:noFill/>
                </a:ln>
                <a:solidFill>
                  <a:srgbClr val="000000"/>
                </a:solidFill>
                <a:effectLst/>
                <a:uLnTx/>
                <a:uFillTx/>
                <a:latin typeface="Verdana"/>
                <a:ea typeface="+mn-ea"/>
                <a:cs typeface="+mn-cs"/>
              </a:rPr>
              <a:t>opportunities</a:t>
            </a:r>
          </a:p>
        </p:txBody>
      </p:sp>
      <p:sp>
        <p:nvSpPr>
          <p:cNvPr id="66" name="Oval 24"/>
          <p:cNvSpPr>
            <a:spLocks noChangeArrowheads="1"/>
          </p:cNvSpPr>
          <p:nvPr/>
        </p:nvSpPr>
        <p:spPr bwMode="gray">
          <a:xfrm>
            <a:off x="1489075" y="2584450"/>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better services for citizens </a:t>
            </a:r>
          </a:p>
        </p:txBody>
      </p:sp>
      <p:sp>
        <p:nvSpPr>
          <p:cNvPr id="67" name="Oval 24"/>
          <p:cNvSpPr>
            <a:spLocks noChangeArrowheads="1"/>
          </p:cNvSpPr>
          <p:nvPr/>
        </p:nvSpPr>
        <p:spPr bwMode="gray">
          <a:xfrm>
            <a:off x="2370138" y="3092450"/>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lower cost </a:t>
            </a:r>
            <a:br>
              <a:rPr kumimoji="0" lang="en-GB" sz="1050" b="0" i="0" u="none" strike="noStrike" kern="0" cap="none" spc="0" normalizeH="0" baseline="0" noProof="0" dirty="0">
                <a:ln>
                  <a:noFill/>
                </a:ln>
                <a:solidFill>
                  <a:srgbClr val="000000"/>
                </a:solidFill>
                <a:effectLst/>
                <a:uLnTx/>
                <a:uFillTx/>
                <a:latin typeface="Verdana"/>
                <a:ea typeface="+mn-ea"/>
                <a:cs typeface="+mn-cs"/>
              </a:rPr>
            </a:br>
            <a:r>
              <a:rPr kumimoji="0" lang="en-GB" sz="1050" b="0" i="0" u="none" strike="noStrike" kern="0" cap="none" spc="0" normalizeH="0" baseline="0" noProof="0" dirty="0">
                <a:ln>
                  <a:noFill/>
                </a:ln>
                <a:solidFill>
                  <a:srgbClr val="000000"/>
                </a:solidFill>
                <a:effectLst/>
                <a:uLnTx/>
                <a:uFillTx/>
                <a:latin typeface="Verdana"/>
                <a:ea typeface="+mn-ea"/>
                <a:cs typeface="+mn-cs"/>
              </a:rPr>
              <a:t>of failure</a:t>
            </a:r>
          </a:p>
        </p:txBody>
      </p:sp>
      <p:sp>
        <p:nvSpPr>
          <p:cNvPr id="68" name="Oval 24"/>
          <p:cNvSpPr>
            <a:spLocks noChangeArrowheads="1"/>
          </p:cNvSpPr>
          <p:nvPr/>
        </p:nvSpPr>
        <p:spPr bwMode="gray">
          <a:xfrm>
            <a:off x="3398838" y="3527425"/>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improve government</a:t>
            </a:r>
            <a:br>
              <a:rPr kumimoji="0" lang="en-GB" sz="1050" b="0" i="0" u="none" strike="noStrike" kern="0" cap="none" spc="0" normalizeH="0" baseline="0" noProof="0" dirty="0">
                <a:ln>
                  <a:noFill/>
                </a:ln>
                <a:solidFill>
                  <a:srgbClr val="000000"/>
                </a:solidFill>
                <a:effectLst/>
                <a:uLnTx/>
                <a:uFillTx/>
                <a:latin typeface="Verdana"/>
                <a:ea typeface="+mn-ea"/>
                <a:cs typeface="+mn-cs"/>
              </a:rPr>
            </a:br>
            <a:r>
              <a:rPr kumimoji="0" lang="en-GB" sz="1050" b="0" i="0" u="none" strike="noStrike" kern="0" cap="none" spc="0" normalizeH="0" baseline="0" noProof="0" dirty="0">
                <a:ln>
                  <a:noFill/>
                </a:ln>
                <a:solidFill>
                  <a:srgbClr val="000000"/>
                </a:solidFill>
                <a:effectLst/>
                <a:uLnTx/>
                <a:uFillTx/>
                <a:latin typeface="Verdana"/>
                <a:ea typeface="+mn-ea"/>
                <a:cs typeface="+mn-cs"/>
              </a:rPr>
              <a:t>effectiveness</a:t>
            </a:r>
          </a:p>
        </p:txBody>
      </p:sp>
      <p:sp>
        <p:nvSpPr>
          <p:cNvPr id="69" name="Oval 24"/>
          <p:cNvSpPr>
            <a:spLocks noChangeArrowheads="1"/>
          </p:cNvSpPr>
          <p:nvPr/>
        </p:nvSpPr>
        <p:spPr bwMode="gray">
          <a:xfrm>
            <a:off x="3992563" y="4052888"/>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drive productivity </a:t>
            </a:r>
            <a:br>
              <a:rPr kumimoji="0" lang="en-GB" sz="1050" b="0" i="0" u="none" strike="noStrike" kern="0" cap="none" spc="0" normalizeH="0" baseline="0" noProof="0" dirty="0">
                <a:ln>
                  <a:noFill/>
                </a:ln>
                <a:solidFill>
                  <a:srgbClr val="000000"/>
                </a:solidFill>
                <a:effectLst/>
                <a:uLnTx/>
                <a:uFillTx/>
                <a:latin typeface="Verdana"/>
                <a:ea typeface="+mn-ea"/>
                <a:cs typeface="+mn-cs"/>
              </a:rPr>
            </a:br>
            <a:r>
              <a:rPr kumimoji="0" lang="en-GB" sz="1050" b="0" i="0" u="none" strike="noStrike" kern="0" cap="none" spc="0" normalizeH="0" baseline="0" noProof="0" dirty="0">
                <a:ln>
                  <a:noFill/>
                </a:ln>
                <a:solidFill>
                  <a:srgbClr val="000000"/>
                </a:solidFill>
                <a:effectLst/>
                <a:uLnTx/>
                <a:uFillTx/>
                <a:latin typeface="Verdana"/>
                <a:ea typeface="+mn-ea"/>
                <a:cs typeface="+mn-cs"/>
              </a:rPr>
              <a:t>gains</a:t>
            </a:r>
          </a:p>
        </p:txBody>
      </p:sp>
      <p:sp>
        <p:nvSpPr>
          <p:cNvPr id="70" name="Oval 24"/>
          <p:cNvSpPr>
            <a:spLocks noChangeArrowheads="1"/>
          </p:cNvSpPr>
          <p:nvPr/>
        </p:nvSpPr>
        <p:spPr bwMode="gray">
          <a:xfrm>
            <a:off x="4510088" y="4570413"/>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enhance </a:t>
            </a:r>
            <a:br>
              <a:rPr kumimoji="0" lang="en-GB" sz="1050" b="0" i="0" u="none" strike="noStrike" kern="0" cap="none" spc="0" normalizeH="0" baseline="0" noProof="0" dirty="0">
                <a:ln>
                  <a:noFill/>
                </a:ln>
                <a:solidFill>
                  <a:srgbClr val="000000"/>
                </a:solidFill>
                <a:effectLst/>
                <a:uLnTx/>
                <a:uFillTx/>
                <a:latin typeface="Verdana"/>
                <a:ea typeface="+mn-ea"/>
                <a:cs typeface="+mn-cs"/>
              </a:rPr>
            </a:br>
            <a:r>
              <a:rPr kumimoji="0" lang="en-GB" sz="1050" b="0" i="0" u="none" strike="noStrike" kern="0" cap="none" spc="0" normalizeH="0" baseline="0" noProof="0" dirty="0">
                <a:ln>
                  <a:noFill/>
                </a:ln>
                <a:solidFill>
                  <a:srgbClr val="000000"/>
                </a:solidFill>
                <a:effectLst/>
                <a:uLnTx/>
                <a:uFillTx/>
                <a:latin typeface="Verdana"/>
                <a:ea typeface="+mn-ea"/>
                <a:cs typeface="+mn-cs"/>
              </a:rPr>
              <a:t>collaboration</a:t>
            </a:r>
          </a:p>
        </p:txBody>
      </p:sp>
      <p:sp>
        <p:nvSpPr>
          <p:cNvPr id="71" name="Oval 24"/>
          <p:cNvSpPr>
            <a:spLocks noChangeArrowheads="1"/>
          </p:cNvSpPr>
          <p:nvPr/>
        </p:nvSpPr>
        <p:spPr bwMode="gray">
          <a:xfrm>
            <a:off x="4870450" y="5089525"/>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facilitate business agility</a:t>
            </a:r>
          </a:p>
        </p:txBody>
      </p:sp>
      <p:sp>
        <p:nvSpPr>
          <p:cNvPr id="72" name="Oval 24"/>
          <p:cNvSpPr>
            <a:spLocks noChangeArrowheads="1"/>
          </p:cNvSpPr>
          <p:nvPr/>
        </p:nvSpPr>
        <p:spPr bwMode="gray">
          <a:xfrm>
            <a:off x="5173663" y="5637213"/>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enhance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user experience</a:t>
            </a:r>
          </a:p>
        </p:txBody>
      </p:sp>
      <p:sp>
        <p:nvSpPr>
          <p:cNvPr id="73" name="Oval 24"/>
          <p:cNvSpPr>
            <a:spLocks noChangeArrowheads="1"/>
          </p:cNvSpPr>
          <p:nvPr/>
        </p:nvSpPr>
        <p:spPr bwMode="gray">
          <a:xfrm>
            <a:off x="1798638" y="3906838"/>
            <a:ext cx="1570037"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increase IT flexibility</a:t>
            </a:r>
          </a:p>
        </p:txBody>
      </p:sp>
      <p:sp>
        <p:nvSpPr>
          <p:cNvPr id="74" name="Oval 24"/>
          <p:cNvSpPr>
            <a:spLocks noChangeArrowheads="1"/>
          </p:cNvSpPr>
          <p:nvPr/>
        </p:nvSpPr>
        <p:spPr bwMode="gray">
          <a:xfrm>
            <a:off x="2455863" y="4506913"/>
            <a:ext cx="1884362"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Verdana"/>
                <a:ea typeface="+mn-ea"/>
                <a:cs typeface="+mn-cs"/>
              </a:rPr>
              <a:t>improve IT / business </a:t>
            </a:r>
            <a:br>
              <a:rPr kumimoji="0" lang="en-US" sz="1050" b="0" i="0" u="none" strike="noStrike" kern="0" cap="none" spc="0" normalizeH="0" baseline="0" noProof="0" dirty="0">
                <a:ln>
                  <a:noFill/>
                </a:ln>
                <a:solidFill>
                  <a:srgbClr val="000000"/>
                </a:solidFill>
                <a:effectLst/>
                <a:uLnTx/>
                <a:uFillTx/>
                <a:latin typeface="Verdana"/>
                <a:ea typeface="+mn-ea"/>
                <a:cs typeface="+mn-cs"/>
              </a:rPr>
            </a:br>
            <a:r>
              <a:rPr kumimoji="0" lang="en-US" sz="1050" b="0" i="0" u="none" strike="noStrike" kern="0" cap="none" spc="0" normalizeH="0" baseline="0" noProof="0" dirty="0">
                <a:ln>
                  <a:noFill/>
                </a:ln>
                <a:solidFill>
                  <a:srgbClr val="000000"/>
                </a:solidFill>
                <a:effectLst/>
                <a:uLnTx/>
                <a:uFillTx/>
                <a:latin typeface="Verdana"/>
                <a:ea typeface="+mn-ea"/>
                <a:cs typeface="+mn-cs"/>
              </a:rPr>
              <a:t>process efficiency</a:t>
            </a:r>
          </a:p>
        </p:txBody>
      </p:sp>
      <p:sp>
        <p:nvSpPr>
          <p:cNvPr id="75" name="Oval 24"/>
          <p:cNvSpPr>
            <a:spLocks noChangeArrowheads="1"/>
          </p:cNvSpPr>
          <p:nvPr/>
        </p:nvSpPr>
        <p:spPr bwMode="gray">
          <a:xfrm>
            <a:off x="3438525" y="5405438"/>
            <a:ext cx="1570038" cy="463550"/>
          </a:xfrm>
          <a:prstGeom prst="ellipse">
            <a:avLst/>
          </a:prstGeom>
          <a:gradFill rotWithShape="1">
            <a:gsLst>
              <a:gs pos="0">
                <a:srgbClr val="AAB8CA">
                  <a:tint val="50000"/>
                  <a:satMod val="300000"/>
                </a:srgbClr>
              </a:gs>
              <a:gs pos="35000">
                <a:srgbClr val="AAB8CA">
                  <a:tint val="37000"/>
                  <a:satMod val="300000"/>
                </a:srgbClr>
              </a:gs>
              <a:gs pos="100000">
                <a:srgbClr val="AAB8CA">
                  <a:tint val="15000"/>
                  <a:satMod val="350000"/>
                </a:srgbClr>
              </a:gs>
            </a:gsLst>
            <a:lin ang="16200000" scaled="1"/>
          </a:gradFill>
          <a:ln w="9525" cap="flat" cmpd="sng" algn="ctr">
            <a:solidFill>
              <a:srgbClr val="AAB8CA">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Verdana"/>
                <a:ea typeface="+mn-ea"/>
                <a:cs typeface="+mn-cs"/>
              </a:rPr>
              <a:t>reduce IT costs</a:t>
            </a:r>
          </a:p>
        </p:txBody>
      </p:sp>
      <p:cxnSp>
        <p:nvCxnSpPr>
          <p:cNvPr id="34" name="Straight Connector 33"/>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AC2E0">
            <a:alpha val="0"/>
          </a:srgbClr>
        </a:solidFill>
        <a:effectLst/>
      </p:bgPr>
    </p:bg>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5</a:t>
            </a:fld>
            <a:endParaRPr lang="en-US"/>
          </a:p>
        </p:txBody>
      </p:sp>
      <p:sp>
        <p:nvSpPr>
          <p:cNvPr id="12" name="Rectangle 34"/>
          <p:cNvSpPr txBox="1">
            <a:spLocks noChangeArrowheads="1"/>
          </p:cNvSpPr>
          <p:nvPr/>
        </p:nvSpPr>
        <p:spPr>
          <a:xfrm>
            <a:off x="195262" y="269875"/>
            <a:ext cx="77295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Challenges: clouds around cloud</a:t>
            </a:r>
          </a:p>
        </p:txBody>
      </p:sp>
      <p:pic>
        <p:nvPicPr>
          <p:cNvPr id="25" name="Picture 1"/>
          <p:cNvPicPr>
            <a:picLocks noChangeAspect="1" noChangeArrowheads="1"/>
          </p:cNvPicPr>
          <p:nvPr/>
        </p:nvPicPr>
        <p:blipFill>
          <a:blip r:embed="rId4" cstate="print"/>
          <a:srcRect/>
          <a:stretch>
            <a:fillRect/>
          </a:stretch>
        </p:blipFill>
        <p:spPr bwMode="auto">
          <a:xfrm>
            <a:off x="121606" y="1330040"/>
            <a:ext cx="4394979" cy="2590800"/>
          </a:xfrm>
          <a:prstGeom prst="rect">
            <a:avLst/>
          </a:prstGeom>
          <a:noFill/>
          <a:ln w="50800">
            <a:noFill/>
            <a:round/>
            <a:headEnd/>
            <a:tailEnd/>
          </a:ln>
          <a:effectLst>
            <a:outerShdw dist="76199" dir="2700000" algn="ctr" rotWithShape="0">
              <a:schemeClr val="bg2">
                <a:alpha val="75000"/>
              </a:schemeClr>
            </a:outerShdw>
          </a:effectLst>
        </p:spPr>
      </p:pic>
      <p:sp>
        <p:nvSpPr>
          <p:cNvPr id="26" name="TextBox 25"/>
          <p:cNvSpPr txBox="1"/>
          <p:nvPr/>
        </p:nvSpPr>
        <p:spPr>
          <a:xfrm>
            <a:off x="1137380" y="1976735"/>
            <a:ext cx="2707036" cy="461665"/>
          </a:xfrm>
          <a:prstGeom prst="rect">
            <a:avLst/>
          </a:prstGeom>
          <a:noFill/>
        </p:spPr>
        <p:txBody>
          <a:bodyPr wrap="square" rtlCol="0">
            <a:spAutoFit/>
          </a:bodyPr>
          <a:lstStyle/>
          <a:p>
            <a:r>
              <a:rPr lang="en-US" sz="2400" b="1" dirty="0" smtClean="0">
                <a:solidFill>
                  <a:schemeClr val="accent1">
                    <a:lumMod val="75000"/>
                  </a:schemeClr>
                </a:solidFill>
              </a:rPr>
              <a:t>1. Data governance </a:t>
            </a:r>
            <a:endParaRPr lang="en-US" sz="2400" b="1" dirty="0">
              <a:solidFill>
                <a:schemeClr val="accent1">
                  <a:lumMod val="75000"/>
                </a:schemeClr>
              </a:solidFill>
            </a:endParaRPr>
          </a:p>
        </p:txBody>
      </p:sp>
      <p:pic>
        <p:nvPicPr>
          <p:cNvPr id="27" name="Picture 1"/>
          <p:cNvPicPr>
            <a:picLocks noChangeAspect="1" noChangeArrowheads="1"/>
          </p:cNvPicPr>
          <p:nvPr/>
        </p:nvPicPr>
        <p:blipFill>
          <a:blip r:embed="rId4" cstate="print"/>
          <a:srcRect/>
          <a:stretch>
            <a:fillRect/>
          </a:stretch>
        </p:blipFill>
        <p:spPr bwMode="auto">
          <a:xfrm>
            <a:off x="4592780" y="1330040"/>
            <a:ext cx="4394979" cy="2590800"/>
          </a:xfrm>
          <a:prstGeom prst="rect">
            <a:avLst/>
          </a:prstGeom>
          <a:noFill/>
          <a:ln w="50800">
            <a:noFill/>
            <a:round/>
            <a:headEnd/>
            <a:tailEnd/>
          </a:ln>
          <a:effectLst>
            <a:outerShdw dist="76199" dir="2700000" algn="ctr" rotWithShape="0">
              <a:schemeClr val="bg2">
                <a:alpha val="75000"/>
              </a:schemeClr>
            </a:outerShdw>
          </a:effectLst>
        </p:spPr>
      </p:pic>
      <p:sp>
        <p:nvSpPr>
          <p:cNvPr id="28" name="TextBox 27"/>
          <p:cNvSpPr txBox="1"/>
          <p:nvPr/>
        </p:nvSpPr>
        <p:spPr>
          <a:xfrm>
            <a:off x="5396350" y="1875723"/>
            <a:ext cx="2823857" cy="461665"/>
          </a:xfrm>
          <a:prstGeom prst="rect">
            <a:avLst/>
          </a:prstGeom>
          <a:noFill/>
        </p:spPr>
        <p:txBody>
          <a:bodyPr wrap="square" rtlCol="0">
            <a:spAutoFit/>
          </a:bodyPr>
          <a:lstStyle/>
          <a:p>
            <a:pPr algn="ctr"/>
            <a:r>
              <a:rPr lang="en-US" sz="2400" b="1" dirty="0" smtClean="0">
                <a:solidFill>
                  <a:schemeClr val="accent1">
                    <a:lumMod val="75000"/>
                  </a:schemeClr>
                </a:solidFill>
              </a:rPr>
              <a:t>2. Security</a:t>
            </a:r>
            <a:endParaRPr lang="en-US" sz="2400" b="1" dirty="0">
              <a:solidFill>
                <a:schemeClr val="accent1">
                  <a:lumMod val="75000"/>
                </a:schemeClr>
              </a:solidFill>
            </a:endParaRPr>
          </a:p>
        </p:txBody>
      </p:sp>
      <p:pic>
        <p:nvPicPr>
          <p:cNvPr id="29" name="Picture 1"/>
          <p:cNvPicPr>
            <a:picLocks noChangeAspect="1" noChangeArrowheads="1"/>
          </p:cNvPicPr>
          <p:nvPr/>
        </p:nvPicPr>
        <p:blipFill>
          <a:blip r:embed="rId4" cstate="print"/>
          <a:srcRect/>
          <a:stretch>
            <a:fillRect/>
          </a:stretch>
        </p:blipFill>
        <p:spPr bwMode="auto">
          <a:xfrm>
            <a:off x="2209800" y="3751008"/>
            <a:ext cx="4394979" cy="2743200"/>
          </a:xfrm>
          <a:prstGeom prst="rect">
            <a:avLst/>
          </a:prstGeom>
          <a:noFill/>
          <a:ln w="50800">
            <a:noFill/>
            <a:round/>
            <a:headEnd/>
            <a:tailEnd/>
          </a:ln>
          <a:effectLst>
            <a:outerShdw dist="76199" dir="2700000" algn="ctr" rotWithShape="0">
              <a:schemeClr val="bg2">
                <a:alpha val="75000"/>
              </a:schemeClr>
            </a:outerShdw>
          </a:effectLst>
        </p:spPr>
      </p:pic>
      <p:sp>
        <p:nvSpPr>
          <p:cNvPr id="30" name="TextBox 29"/>
          <p:cNvSpPr txBox="1"/>
          <p:nvPr/>
        </p:nvSpPr>
        <p:spPr>
          <a:xfrm>
            <a:off x="3505200" y="4028376"/>
            <a:ext cx="2743200" cy="830997"/>
          </a:xfrm>
          <a:prstGeom prst="rect">
            <a:avLst/>
          </a:prstGeom>
          <a:noFill/>
        </p:spPr>
        <p:txBody>
          <a:bodyPr wrap="square" rtlCol="0">
            <a:spAutoFit/>
          </a:bodyPr>
          <a:lstStyle/>
          <a:p>
            <a:r>
              <a:rPr lang="en-US" sz="2400" b="1" dirty="0" smtClean="0">
                <a:solidFill>
                  <a:schemeClr val="accent1">
                    <a:lumMod val="75000"/>
                  </a:schemeClr>
                </a:solidFill>
              </a:rPr>
              <a:t>3. Business environment</a:t>
            </a:r>
            <a:endParaRPr lang="en-US" sz="2400" b="1" dirty="0">
              <a:solidFill>
                <a:schemeClr val="accent1">
                  <a:lumMod val="75000"/>
                </a:schemeClr>
              </a:solidFill>
            </a:endParaRPr>
          </a:p>
        </p:txBody>
      </p:sp>
      <p:sp>
        <p:nvSpPr>
          <p:cNvPr id="31" name="Rectangle 34"/>
          <p:cNvSpPr txBox="1">
            <a:spLocks noChangeArrowheads="1"/>
          </p:cNvSpPr>
          <p:nvPr/>
        </p:nvSpPr>
        <p:spPr>
          <a:xfrm>
            <a:off x="762000" y="2362200"/>
            <a:ext cx="2971800" cy="8382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eaLnBrk="1" hangingPunct="1">
              <a:buFont typeface="Wingdings" pitchFamily="2" charset="2"/>
              <a:buChar char="§"/>
            </a:pPr>
            <a:r>
              <a:rPr lang="en-AU" sz="1600" b="1" dirty="0" smtClean="0">
                <a:latin typeface="Arial" pitchFamily="34" charset="0"/>
                <a:ea typeface="+mj-ea"/>
                <a:cs typeface="+mj-cs"/>
              </a:rPr>
              <a:t> Data location &amp; jurisdiction</a:t>
            </a:r>
          </a:p>
          <a:p>
            <a:pPr lvl="0" eaLnBrk="1" hangingPunct="1">
              <a:buFont typeface="Wingdings" pitchFamily="2" charset="2"/>
              <a:buChar char="§"/>
            </a:pPr>
            <a:r>
              <a:rPr lang="en-AU" sz="1600" b="1" dirty="0" smtClean="0">
                <a:latin typeface="Arial" pitchFamily="34" charset="0"/>
                <a:ea typeface="+mj-ea"/>
                <a:cs typeface="+mj-cs"/>
              </a:rPr>
              <a:t> Privacy &amp; confidentiality</a:t>
            </a:r>
          </a:p>
          <a:p>
            <a:pPr lvl="0" eaLnBrk="1" hangingPunct="1">
              <a:buFont typeface="Wingdings" pitchFamily="2" charset="2"/>
              <a:buChar char="§"/>
            </a:pPr>
            <a:r>
              <a:rPr lang="en-AU" sz="1600" b="1" dirty="0" smtClean="0">
                <a:latin typeface="Arial" pitchFamily="34" charset="0"/>
                <a:ea typeface="+mj-ea"/>
                <a:cs typeface="+mj-cs"/>
              </a:rPr>
              <a:t> Data ownership</a:t>
            </a:r>
          </a:p>
        </p:txBody>
      </p:sp>
      <p:sp>
        <p:nvSpPr>
          <p:cNvPr id="32" name="Rectangle 34"/>
          <p:cNvSpPr txBox="1">
            <a:spLocks noChangeArrowheads="1"/>
          </p:cNvSpPr>
          <p:nvPr/>
        </p:nvSpPr>
        <p:spPr>
          <a:xfrm>
            <a:off x="5715000" y="2209800"/>
            <a:ext cx="2667000" cy="8382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eaLnBrk="1" hangingPunct="1">
              <a:buFont typeface="Wingdings" pitchFamily="2" charset="2"/>
              <a:buChar char="§"/>
            </a:pPr>
            <a:r>
              <a:rPr lang="en-AU" sz="1600" b="1" dirty="0" smtClean="0">
                <a:latin typeface="Arial" pitchFamily="34" charset="0"/>
                <a:ea typeface="+mj-ea"/>
                <a:cs typeface="+mj-cs"/>
              </a:rPr>
              <a:t> Authorized access</a:t>
            </a:r>
          </a:p>
          <a:p>
            <a:pPr lvl="0" eaLnBrk="1" hangingPunct="1">
              <a:buFont typeface="Wingdings" pitchFamily="2" charset="2"/>
              <a:buChar char="§"/>
            </a:pPr>
            <a:r>
              <a:rPr lang="en-AU" sz="1600" b="1" dirty="0" smtClean="0">
                <a:latin typeface="Arial" pitchFamily="34" charset="0"/>
                <a:ea typeface="+mj-ea"/>
                <a:cs typeface="+mj-cs"/>
              </a:rPr>
              <a:t> Integrity &amp; availability</a:t>
            </a:r>
          </a:p>
          <a:p>
            <a:pPr lvl="0" eaLnBrk="1" hangingPunct="1">
              <a:buFont typeface="Wingdings" pitchFamily="2" charset="2"/>
              <a:buChar char="§"/>
            </a:pPr>
            <a:r>
              <a:rPr lang="en-AU" sz="1600" b="1" dirty="0" smtClean="0">
                <a:latin typeface="Arial" pitchFamily="34" charset="0"/>
                <a:ea typeface="+mj-ea"/>
                <a:cs typeface="+mj-cs"/>
              </a:rPr>
              <a:t> Data loss</a:t>
            </a:r>
          </a:p>
          <a:p>
            <a:pPr lvl="0" eaLnBrk="1" hangingPunct="1">
              <a:buFont typeface="Wingdings" pitchFamily="2" charset="2"/>
              <a:buChar char="§"/>
            </a:pPr>
            <a:r>
              <a:rPr lang="en-AU" sz="1600" b="1" dirty="0" smtClean="0">
                <a:latin typeface="Arial" pitchFamily="34" charset="0"/>
                <a:ea typeface="+mj-ea"/>
                <a:cs typeface="+mj-cs"/>
              </a:rPr>
              <a:t> Data destruction</a:t>
            </a:r>
          </a:p>
        </p:txBody>
      </p:sp>
      <p:sp>
        <p:nvSpPr>
          <p:cNvPr id="33" name="Rectangle 34"/>
          <p:cNvSpPr txBox="1">
            <a:spLocks noChangeArrowheads="1"/>
          </p:cNvSpPr>
          <p:nvPr/>
        </p:nvSpPr>
        <p:spPr>
          <a:xfrm>
            <a:off x="2819400" y="4734678"/>
            <a:ext cx="3352800" cy="8382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eaLnBrk="1" hangingPunct="1">
              <a:buFont typeface="Wingdings" pitchFamily="2" charset="2"/>
              <a:buChar char="§"/>
            </a:pPr>
            <a:r>
              <a:rPr lang="en-AU" sz="1600" b="1" dirty="0" smtClean="0">
                <a:latin typeface="Arial" pitchFamily="34" charset="0"/>
                <a:ea typeface="+mj-ea"/>
                <a:cs typeface="+mj-cs"/>
              </a:rPr>
              <a:t> Interoperability &amp; portability</a:t>
            </a:r>
          </a:p>
          <a:p>
            <a:pPr lvl="0" eaLnBrk="1" hangingPunct="1">
              <a:buFont typeface="Wingdings" pitchFamily="2" charset="2"/>
              <a:buChar char="§"/>
            </a:pPr>
            <a:r>
              <a:rPr lang="en-AU" sz="1600" b="1" dirty="0" smtClean="0">
                <a:latin typeface="Arial" pitchFamily="34" charset="0"/>
                <a:ea typeface="+mj-ea"/>
                <a:cs typeface="+mj-cs"/>
              </a:rPr>
              <a:t> Reliability</a:t>
            </a:r>
          </a:p>
          <a:p>
            <a:pPr lvl="0" eaLnBrk="1" hangingPunct="1">
              <a:buFont typeface="Wingdings" pitchFamily="2" charset="2"/>
              <a:buChar char="§"/>
            </a:pPr>
            <a:r>
              <a:rPr lang="en-AU" sz="1600" b="1" dirty="0" smtClean="0">
                <a:latin typeface="Arial" pitchFamily="34" charset="0"/>
                <a:ea typeface="+mj-ea"/>
                <a:cs typeface="+mj-cs"/>
              </a:rPr>
              <a:t> Service level commitment</a:t>
            </a:r>
          </a:p>
          <a:p>
            <a:pPr lvl="0" eaLnBrk="1" hangingPunct="1">
              <a:buFont typeface="Wingdings" pitchFamily="2" charset="2"/>
              <a:buChar char="§"/>
            </a:pPr>
            <a:r>
              <a:rPr lang="en-AU" sz="1600" b="1" dirty="0" smtClean="0">
                <a:latin typeface="Arial" pitchFamily="34" charset="0"/>
                <a:ea typeface="+mj-ea"/>
                <a:cs typeface="+mj-cs"/>
              </a:rPr>
              <a:t> Ecosystem maturity</a:t>
            </a:r>
          </a:p>
        </p:txBody>
      </p:sp>
      <p:pic>
        <p:nvPicPr>
          <p:cNvPr id="34" name="Picture 5"/>
          <p:cNvPicPr>
            <a:picLocks noChangeAspect="1" noChangeArrowheads="1"/>
          </p:cNvPicPr>
          <p:nvPr/>
        </p:nvPicPr>
        <p:blipFill>
          <a:blip r:embed="rId5" cstate="print"/>
          <a:srcRect/>
          <a:stretch>
            <a:fillRect/>
          </a:stretch>
        </p:blipFill>
        <p:spPr bwMode="auto">
          <a:xfrm>
            <a:off x="5562600" y="5046408"/>
            <a:ext cx="779384" cy="640080"/>
          </a:xfrm>
          <a:prstGeom prst="rect">
            <a:avLst/>
          </a:prstGeom>
          <a:noFill/>
          <a:ln w="9525">
            <a:noFill/>
            <a:round/>
            <a:headEnd/>
            <a:tailEnd/>
          </a:ln>
          <a:effectLst>
            <a:outerShdw dist="76199" dir="2700000" algn="ctr" rotWithShape="0">
              <a:srgbClr val="5D5D5D">
                <a:alpha val="75000"/>
              </a:srgbClr>
            </a:outerShdw>
          </a:effectLst>
        </p:spPr>
      </p:pic>
      <p:pic>
        <p:nvPicPr>
          <p:cNvPr id="35" name="Picture 11"/>
          <p:cNvPicPr>
            <a:picLocks noChangeAspect="1" noChangeArrowheads="1"/>
          </p:cNvPicPr>
          <p:nvPr/>
        </p:nvPicPr>
        <p:blipFill>
          <a:blip r:embed="rId6" cstate="print"/>
          <a:srcRect/>
          <a:stretch>
            <a:fillRect/>
          </a:stretch>
        </p:blipFill>
        <p:spPr bwMode="auto">
          <a:xfrm>
            <a:off x="3572350" y="2560320"/>
            <a:ext cx="618650" cy="640080"/>
          </a:xfrm>
          <a:prstGeom prst="rect">
            <a:avLst/>
          </a:prstGeom>
          <a:noFill/>
          <a:ln w="9525">
            <a:noFill/>
            <a:round/>
            <a:headEnd/>
            <a:tailEnd/>
          </a:ln>
          <a:effectLst>
            <a:outerShdw dist="76199" dir="2700000" algn="ctr" rotWithShape="0">
              <a:srgbClr val="5D5D5D">
                <a:alpha val="75000"/>
              </a:srgbClr>
            </a:outerShdw>
          </a:effectLst>
        </p:spPr>
      </p:pic>
      <p:pic>
        <p:nvPicPr>
          <p:cNvPr id="36" name="Picture 19"/>
          <p:cNvPicPr>
            <a:picLocks noChangeAspect="1" noChangeArrowheads="1"/>
          </p:cNvPicPr>
          <p:nvPr/>
        </p:nvPicPr>
        <p:blipFill>
          <a:blip r:embed="rId7" cstate="print"/>
          <a:srcRect/>
          <a:stretch>
            <a:fillRect/>
          </a:stretch>
        </p:blipFill>
        <p:spPr bwMode="auto">
          <a:xfrm>
            <a:off x="8104910" y="2486890"/>
            <a:ext cx="455081" cy="640080"/>
          </a:xfrm>
          <a:prstGeom prst="rect">
            <a:avLst/>
          </a:prstGeom>
          <a:noFill/>
          <a:ln w="9525">
            <a:noFill/>
            <a:round/>
            <a:headEnd/>
            <a:tailEnd/>
          </a:ln>
          <a:effectLst>
            <a:outerShdw dist="76199" dir="2700000" algn="ctr" rotWithShape="0">
              <a:srgbClr val="5D5D5D">
                <a:alpha val="75000"/>
              </a:srgbClr>
            </a:outerShdw>
          </a:effectLst>
        </p:spPr>
      </p:pic>
      <p:pic>
        <p:nvPicPr>
          <p:cNvPr id="22" name="Picture 2" descr="http://www-glast.slac.stanford.edu/Elec_DAQ/images/lightning.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918717">
            <a:off x="4855884" y="5961369"/>
            <a:ext cx="750328" cy="767142"/>
          </a:xfrm>
          <a:prstGeom prst="rect">
            <a:avLst/>
          </a:prstGeom>
          <a:noFill/>
        </p:spPr>
      </p:pic>
      <p:pic>
        <p:nvPicPr>
          <p:cNvPr id="39" name="Picture 2" descr="http://www-glast.slac.stanford.edu/Elec_DAQ/images/lightning.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918717">
            <a:off x="6638303" y="3581960"/>
            <a:ext cx="750328" cy="767142"/>
          </a:xfrm>
          <a:prstGeom prst="rect">
            <a:avLst/>
          </a:prstGeom>
          <a:noFill/>
        </p:spPr>
      </p:pic>
      <p:pic>
        <p:nvPicPr>
          <p:cNvPr id="40" name="Picture 2" descr="http://www-glast.slac.stanford.edu/Elec_DAQ/images/lightning.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918717">
            <a:off x="1837703" y="3651897"/>
            <a:ext cx="750328" cy="767142"/>
          </a:xfrm>
          <a:prstGeom prst="rect">
            <a:avLst/>
          </a:prstGeom>
          <a:noFill/>
        </p:spPr>
      </p:pic>
      <p:cxnSp>
        <p:nvCxnSpPr>
          <p:cNvPr id="23" name="Straight Connector 22"/>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solidFill>
                  <a:schemeClr val="bg1"/>
                </a:solidFill>
                <a:latin typeface="Arial" pitchFamily="34" charset="0"/>
              </a:rPr>
              <a:t>Copyright © </a:t>
            </a:r>
            <a:r>
              <a:rPr lang="en-US" sz="1000" dirty="0" smtClean="0">
                <a:solidFill>
                  <a:schemeClr val="bg1"/>
                </a:solidFill>
                <a:latin typeface="Arial" pitchFamily="34" charset="0"/>
              </a:rPr>
              <a:t>2011 </a:t>
            </a:r>
            <a:r>
              <a:rPr lang="en-US" sz="1000" dirty="0">
                <a:solidFill>
                  <a:schemeClr val="bg1"/>
                </a:solidFill>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pPr/>
              <a:t>6</a:t>
            </a:fld>
            <a:endParaRPr lang="en-US"/>
          </a:p>
        </p:txBody>
      </p:sp>
      <p:sp>
        <p:nvSpPr>
          <p:cNvPr id="12" name="Rectangle 34"/>
          <p:cNvSpPr txBox="1">
            <a:spLocks noChangeArrowheads="1"/>
          </p:cNvSpPr>
          <p:nvPr/>
        </p:nvSpPr>
        <p:spPr>
          <a:xfrm>
            <a:off x="228600" y="381000"/>
            <a:ext cx="7272338" cy="8382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eaLnBrk="1" hangingPunct="1"/>
            <a:r>
              <a:rPr lang="en-AU" sz="3600" b="1" dirty="0" smtClean="0">
                <a:latin typeface="Arial" pitchFamily="34" charset="0"/>
                <a:ea typeface="+mj-ea"/>
                <a:cs typeface="+mj-cs"/>
              </a:rPr>
              <a:t>Eight priorities</a:t>
            </a:r>
          </a:p>
        </p:txBody>
      </p:sp>
      <p:cxnSp>
        <p:nvCxnSpPr>
          <p:cNvPr id="18" name="Straight Connector 17"/>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pic>
        <p:nvPicPr>
          <p:cNvPr id="50178" name="Picture 2"/>
          <p:cNvPicPr>
            <a:picLocks noChangeAspect="1" noChangeArrowheads="1"/>
          </p:cNvPicPr>
          <p:nvPr/>
        </p:nvPicPr>
        <p:blipFill>
          <a:blip r:embed="rId4" cstate="print">
            <a:clrChange>
              <a:clrFrom>
                <a:srgbClr val="FFFFFF"/>
              </a:clrFrom>
              <a:clrTo>
                <a:srgbClr val="FFFFFF">
                  <a:alpha val="0"/>
                </a:srgbClr>
              </a:clrTo>
            </a:clrChange>
          </a:blip>
          <a:srcRect l="5229" t="5882" r="5882" b="5882"/>
          <a:stretch>
            <a:fillRect/>
          </a:stretch>
        </p:blipFill>
        <p:spPr bwMode="auto">
          <a:xfrm>
            <a:off x="152399" y="1371600"/>
            <a:ext cx="1295400" cy="1143000"/>
          </a:xfrm>
          <a:prstGeom prst="rect">
            <a:avLst/>
          </a:prstGeom>
          <a:noFill/>
          <a:ln w="9525">
            <a:noFill/>
            <a:miter lim="800000"/>
            <a:headEnd/>
            <a:tailEnd/>
          </a:ln>
        </p:spPr>
      </p:pic>
      <p:pic>
        <p:nvPicPr>
          <p:cNvPr id="50179" name="Picture 3"/>
          <p:cNvPicPr>
            <a:picLocks noChangeAspect="1" noChangeArrowheads="1"/>
          </p:cNvPicPr>
          <p:nvPr/>
        </p:nvPicPr>
        <p:blipFill>
          <a:blip r:embed="rId5" cstate="print">
            <a:clrChange>
              <a:clrFrom>
                <a:srgbClr val="FFFFFF"/>
              </a:clrFrom>
              <a:clrTo>
                <a:srgbClr val="FFFFFF">
                  <a:alpha val="0"/>
                </a:srgbClr>
              </a:clrTo>
            </a:clrChange>
          </a:blip>
          <a:srcRect l="5555" t="5841" r="5555" b="6553"/>
          <a:stretch>
            <a:fillRect/>
          </a:stretch>
        </p:blipFill>
        <p:spPr bwMode="auto">
          <a:xfrm>
            <a:off x="152399" y="2641600"/>
            <a:ext cx="1219200" cy="1143000"/>
          </a:xfrm>
          <a:prstGeom prst="rect">
            <a:avLst/>
          </a:prstGeom>
          <a:noFill/>
          <a:ln w="9525">
            <a:noFill/>
            <a:miter lim="800000"/>
            <a:headEnd/>
            <a:tailEnd/>
          </a:ln>
        </p:spPr>
      </p:pic>
      <p:pic>
        <p:nvPicPr>
          <p:cNvPr id="50180" name="Picture 4"/>
          <p:cNvPicPr>
            <a:picLocks noChangeAspect="1" noChangeArrowheads="1"/>
          </p:cNvPicPr>
          <p:nvPr/>
        </p:nvPicPr>
        <p:blipFill>
          <a:blip r:embed="rId6" cstate="print">
            <a:clrChange>
              <a:clrFrom>
                <a:srgbClr val="FFFFFF"/>
              </a:clrFrom>
              <a:clrTo>
                <a:srgbClr val="FFFFFF">
                  <a:alpha val="0"/>
                </a:srgbClr>
              </a:clrTo>
            </a:clrChange>
          </a:blip>
          <a:srcRect l="5000" t="5190" r="5000" b="6582"/>
          <a:stretch>
            <a:fillRect/>
          </a:stretch>
        </p:blipFill>
        <p:spPr bwMode="auto">
          <a:xfrm>
            <a:off x="152399" y="3911600"/>
            <a:ext cx="1210236" cy="1143000"/>
          </a:xfrm>
          <a:prstGeom prst="rect">
            <a:avLst/>
          </a:prstGeom>
          <a:noFill/>
          <a:ln w="9525">
            <a:noFill/>
            <a:miter lim="800000"/>
            <a:headEnd/>
            <a:tailEnd/>
          </a:ln>
        </p:spPr>
      </p:pic>
      <p:pic>
        <p:nvPicPr>
          <p:cNvPr id="50181" name="Picture 5"/>
          <p:cNvPicPr>
            <a:picLocks noChangeAspect="1" noChangeArrowheads="1"/>
          </p:cNvPicPr>
          <p:nvPr/>
        </p:nvPicPr>
        <p:blipFill>
          <a:blip r:embed="rId7" cstate="print">
            <a:clrChange>
              <a:clrFrom>
                <a:srgbClr val="FFFFFF"/>
              </a:clrFrom>
              <a:clrTo>
                <a:srgbClr val="FFFFFF">
                  <a:alpha val="0"/>
                </a:srgbClr>
              </a:clrTo>
            </a:clrChange>
          </a:blip>
          <a:srcRect l="10159" t="5168" r="9524" b="6969"/>
          <a:stretch>
            <a:fillRect/>
          </a:stretch>
        </p:blipFill>
        <p:spPr bwMode="auto">
          <a:xfrm>
            <a:off x="152399" y="5181600"/>
            <a:ext cx="1188720" cy="1198118"/>
          </a:xfrm>
          <a:prstGeom prst="rect">
            <a:avLst/>
          </a:prstGeom>
          <a:noFill/>
          <a:ln w="9525">
            <a:noFill/>
            <a:miter lim="800000"/>
            <a:headEnd/>
            <a:tailEnd/>
          </a:ln>
        </p:spPr>
      </p:pic>
      <p:pic>
        <p:nvPicPr>
          <p:cNvPr id="50182" name="Picture 6"/>
          <p:cNvPicPr>
            <a:picLocks noChangeAspect="1" noChangeArrowheads="1"/>
          </p:cNvPicPr>
          <p:nvPr/>
        </p:nvPicPr>
        <p:blipFill>
          <a:blip r:embed="rId8" cstate="print">
            <a:clrChange>
              <a:clrFrom>
                <a:srgbClr val="FFFFFF"/>
              </a:clrFrom>
              <a:clrTo>
                <a:srgbClr val="FFFFFF">
                  <a:alpha val="0"/>
                </a:srgbClr>
              </a:clrTo>
            </a:clrChange>
          </a:blip>
          <a:srcRect l="8000" t="3276" r="8000" b="4990"/>
          <a:stretch>
            <a:fillRect/>
          </a:stretch>
        </p:blipFill>
        <p:spPr bwMode="auto">
          <a:xfrm>
            <a:off x="4652530" y="1371600"/>
            <a:ext cx="857250" cy="1143000"/>
          </a:xfrm>
          <a:prstGeom prst="rect">
            <a:avLst/>
          </a:prstGeom>
          <a:noFill/>
          <a:ln w="9525">
            <a:noFill/>
            <a:miter lim="800000"/>
            <a:headEnd/>
            <a:tailEnd/>
          </a:ln>
        </p:spPr>
      </p:pic>
      <p:pic>
        <p:nvPicPr>
          <p:cNvPr id="50183" name="Picture 7"/>
          <p:cNvPicPr>
            <a:picLocks noChangeAspect="1" noChangeArrowheads="1"/>
          </p:cNvPicPr>
          <p:nvPr/>
        </p:nvPicPr>
        <p:blipFill>
          <a:blip r:embed="rId9" cstate="print">
            <a:clrChange>
              <a:clrFrom>
                <a:srgbClr val="FFFFFF"/>
              </a:clrFrom>
              <a:clrTo>
                <a:srgbClr val="FFFFFF">
                  <a:alpha val="0"/>
                </a:srgbClr>
              </a:clrTo>
            </a:clrChange>
          </a:blip>
          <a:srcRect l="4969" t="2254" r="5590" b="3846"/>
          <a:stretch>
            <a:fillRect/>
          </a:stretch>
        </p:blipFill>
        <p:spPr bwMode="auto">
          <a:xfrm>
            <a:off x="4576330" y="2641600"/>
            <a:ext cx="1123462" cy="1143000"/>
          </a:xfrm>
          <a:prstGeom prst="rect">
            <a:avLst/>
          </a:prstGeom>
          <a:noFill/>
          <a:ln w="9525">
            <a:noFill/>
            <a:miter lim="800000"/>
            <a:headEnd/>
            <a:tailEnd/>
          </a:ln>
        </p:spPr>
      </p:pic>
      <p:pic>
        <p:nvPicPr>
          <p:cNvPr id="50184" name="Picture 8"/>
          <p:cNvPicPr>
            <a:picLocks noChangeAspect="1" noChangeArrowheads="1"/>
          </p:cNvPicPr>
          <p:nvPr/>
        </p:nvPicPr>
        <p:blipFill>
          <a:blip r:embed="rId10" cstate="print">
            <a:clrChange>
              <a:clrFrom>
                <a:srgbClr val="FFFFFF"/>
              </a:clrFrom>
              <a:clrTo>
                <a:srgbClr val="FFFFFF">
                  <a:alpha val="0"/>
                </a:srgbClr>
              </a:clrTo>
            </a:clrChange>
          </a:blip>
          <a:srcRect l="4706" t="5904" r="5882" b="3401"/>
          <a:stretch>
            <a:fillRect/>
          </a:stretch>
        </p:blipFill>
        <p:spPr bwMode="auto">
          <a:xfrm>
            <a:off x="4576330" y="3911600"/>
            <a:ext cx="1085850" cy="1143000"/>
          </a:xfrm>
          <a:prstGeom prst="rect">
            <a:avLst/>
          </a:prstGeom>
          <a:noFill/>
          <a:ln w="9525">
            <a:noFill/>
            <a:miter lim="800000"/>
            <a:headEnd/>
            <a:tailEnd/>
          </a:ln>
        </p:spPr>
      </p:pic>
      <p:pic>
        <p:nvPicPr>
          <p:cNvPr id="50185" name="Picture 9"/>
          <p:cNvPicPr>
            <a:picLocks noChangeAspect="1" noChangeArrowheads="1"/>
          </p:cNvPicPr>
          <p:nvPr/>
        </p:nvPicPr>
        <p:blipFill>
          <a:blip r:embed="rId11" cstate="print">
            <a:clrChange>
              <a:clrFrom>
                <a:srgbClr val="FFFFFF"/>
              </a:clrFrom>
              <a:clrTo>
                <a:srgbClr val="FFFFFF">
                  <a:alpha val="0"/>
                </a:srgbClr>
              </a:clrTo>
            </a:clrChange>
          </a:blip>
          <a:srcRect l="6667" t="5047" r="6667" b="6129"/>
          <a:stretch>
            <a:fillRect/>
          </a:stretch>
        </p:blipFill>
        <p:spPr bwMode="auto">
          <a:xfrm>
            <a:off x="4347730" y="5181600"/>
            <a:ext cx="1519670" cy="1143000"/>
          </a:xfrm>
          <a:prstGeom prst="rect">
            <a:avLst/>
          </a:prstGeom>
          <a:noFill/>
          <a:ln w="9525">
            <a:noFill/>
            <a:miter lim="800000"/>
            <a:headEnd/>
            <a:tailEnd/>
          </a:ln>
        </p:spPr>
      </p:pic>
      <p:sp>
        <p:nvSpPr>
          <p:cNvPr id="20" name="Rectangle 19"/>
          <p:cNvSpPr/>
          <p:nvPr/>
        </p:nvSpPr>
        <p:spPr>
          <a:xfrm>
            <a:off x="1371600" y="1515070"/>
            <a:ext cx="2895600" cy="923330"/>
          </a:xfrm>
          <a:prstGeom prst="rect">
            <a:avLst/>
          </a:prstGeom>
        </p:spPr>
        <p:txBody>
          <a:bodyPr wrap="square">
            <a:spAutoFit/>
          </a:bodyPr>
          <a:lstStyle/>
          <a:p>
            <a:pPr marL="271463" lvl="0" indent="-271463" fontAlgn="base">
              <a:spcBef>
                <a:spcPct val="0"/>
              </a:spcBef>
              <a:spcAft>
                <a:spcPts val="600"/>
              </a:spcAft>
              <a:buFont typeface="+mj-lt"/>
              <a:buAutoNum type="arabicPeriod"/>
            </a:pPr>
            <a:r>
              <a:rPr lang="en-US" dirty="0" smtClean="0">
                <a:latin typeface="Arial" pitchFamily="34" charset="0"/>
              </a:rPr>
              <a:t>Explore and facilitate the realization of cloud </a:t>
            </a:r>
            <a:r>
              <a:rPr lang="en-US" b="1" dirty="0" smtClean="0">
                <a:solidFill>
                  <a:schemeClr val="tx2">
                    <a:lumMod val="75000"/>
                  </a:schemeClr>
                </a:solidFill>
                <a:latin typeface="Arial" pitchFamily="34" charset="0"/>
              </a:rPr>
              <a:t>benefits</a:t>
            </a:r>
          </a:p>
        </p:txBody>
      </p:sp>
      <p:sp>
        <p:nvSpPr>
          <p:cNvPr id="22" name="Rectangle 21"/>
          <p:cNvSpPr/>
          <p:nvPr/>
        </p:nvSpPr>
        <p:spPr>
          <a:xfrm>
            <a:off x="1371600" y="2743200"/>
            <a:ext cx="2895600" cy="923330"/>
          </a:xfrm>
          <a:prstGeom prst="rect">
            <a:avLst/>
          </a:prstGeom>
        </p:spPr>
        <p:txBody>
          <a:bodyPr wrap="square">
            <a:spAutoFit/>
          </a:bodyPr>
          <a:lstStyle/>
          <a:p>
            <a:pPr marL="271463" indent="-271463" fontAlgn="base">
              <a:spcBef>
                <a:spcPct val="0"/>
              </a:spcBef>
              <a:spcAft>
                <a:spcPts val="600"/>
              </a:spcAft>
            </a:pPr>
            <a:r>
              <a:rPr lang="en-US" dirty="0" smtClean="0">
                <a:latin typeface="Arial" pitchFamily="34" charset="0"/>
              </a:rPr>
              <a:t>2.  Advance understanding and management of cloud related </a:t>
            </a:r>
            <a:r>
              <a:rPr lang="en-US" b="1" dirty="0" smtClean="0">
                <a:solidFill>
                  <a:schemeClr val="tx2">
                    <a:lumMod val="75000"/>
                  </a:schemeClr>
                </a:solidFill>
                <a:latin typeface="Arial" pitchFamily="34" charset="0"/>
              </a:rPr>
              <a:t>risks</a:t>
            </a:r>
          </a:p>
        </p:txBody>
      </p:sp>
      <p:sp>
        <p:nvSpPr>
          <p:cNvPr id="23" name="Rectangle 22"/>
          <p:cNvSpPr/>
          <p:nvPr/>
        </p:nvSpPr>
        <p:spPr>
          <a:xfrm>
            <a:off x="1371600" y="4038600"/>
            <a:ext cx="2895600" cy="646331"/>
          </a:xfrm>
          <a:prstGeom prst="rect">
            <a:avLst/>
          </a:prstGeom>
        </p:spPr>
        <p:txBody>
          <a:bodyPr wrap="square">
            <a:spAutoFit/>
          </a:bodyPr>
          <a:lstStyle/>
          <a:p>
            <a:pPr marL="271463" lvl="0" indent="-271463" eaLnBrk="0" fontAlgn="base" hangingPunct="0">
              <a:spcBef>
                <a:spcPct val="0"/>
              </a:spcBef>
              <a:spcAft>
                <a:spcPts val="600"/>
              </a:spcAft>
            </a:pPr>
            <a:r>
              <a:rPr lang="en-US" dirty="0" smtClean="0">
                <a:latin typeface="Arial" pitchFamily="34" charset="0"/>
              </a:rPr>
              <a:t>3. Promote service</a:t>
            </a:r>
            <a:r>
              <a:rPr lang="en-US" dirty="0" smtClean="0">
                <a:solidFill>
                  <a:schemeClr val="bg1"/>
                </a:solidFill>
                <a:latin typeface="Arial" pitchFamily="34" charset="0"/>
              </a:rPr>
              <a:t> </a:t>
            </a:r>
            <a:r>
              <a:rPr lang="en-US" b="1" dirty="0" smtClean="0">
                <a:solidFill>
                  <a:schemeClr val="tx2">
                    <a:lumMod val="75000"/>
                  </a:schemeClr>
                </a:solidFill>
                <a:latin typeface="Arial" pitchFamily="34" charset="0"/>
              </a:rPr>
              <a:t>transparency</a:t>
            </a:r>
          </a:p>
        </p:txBody>
      </p:sp>
      <p:sp>
        <p:nvSpPr>
          <p:cNvPr id="24" name="Rectangle 23"/>
          <p:cNvSpPr/>
          <p:nvPr/>
        </p:nvSpPr>
        <p:spPr>
          <a:xfrm>
            <a:off x="1371600" y="5334000"/>
            <a:ext cx="2895600" cy="923330"/>
          </a:xfrm>
          <a:prstGeom prst="rect">
            <a:avLst/>
          </a:prstGeom>
        </p:spPr>
        <p:txBody>
          <a:bodyPr wrap="square">
            <a:spAutoFit/>
          </a:bodyPr>
          <a:lstStyle/>
          <a:p>
            <a:pPr marL="271463" indent="-271463" fontAlgn="base">
              <a:spcBef>
                <a:spcPct val="0"/>
              </a:spcBef>
              <a:spcAft>
                <a:spcPts val="600"/>
              </a:spcAft>
            </a:pPr>
            <a:r>
              <a:rPr lang="en-US" dirty="0" smtClean="0">
                <a:latin typeface="Arial" pitchFamily="34" charset="0"/>
              </a:rPr>
              <a:t>4. Clarify and enhance </a:t>
            </a:r>
            <a:r>
              <a:rPr lang="en-US" b="1" dirty="0" smtClean="0">
                <a:solidFill>
                  <a:schemeClr val="tx2">
                    <a:lumMod val="75000"/>
                  </a:schemeClr>
                </a:solidFill>
                <a:latin typeface="Arial" pitchFamily="34" charset="0"/>
              </a:rPr>
              <a:t>accountability</a:t>
            </a:r>
            <a:r>
              <a:rPr lang="en-US" dirty="0" smtClean="0">
                <a:solidFill>
                  <a:schemeClr val="bg1"/>
                </a:solidFill>
                <a:latin typeface="Arial" pitchFamily="34" charset="0"/>
              </a:rPr>
              <a:t> </a:t>
            </a:r>
            <a:r>
              <a:rPr lang="en-US" dirty="0" smtClean="0">
                <a:latin typeface="Arial" pitchFamily="34" charset="0"/>
              </a:rPr>
              <a:t>across all relevant parties </a:t>
            </a:r>
          </a:p>
        </p:txBody>
      </p:sp>
      <p:sp>
        <p:nvSpPr>
          <p:cNvPr id="25" name="Rectangle 24"/>
          <p:cNvSpPr/>
          <p:nvPr/>
        </p:nvSpPr>
        <p:spPr>
          <a:xfrm>
            <a:off x="5867400" y="1459468"/>
            <a:ext cx="3124200" cy="369332"/>
          </a:xfrm>
          <a:prstGeom prst="rect">
            <a:avLst/>
          </a:prstGeom>
        </p:spPr>
        <p:txBody>
          <a:bodyPr wrap="square">
            <a:spAutoFit/>
          </a:bodyPr>
          <a:lstStyle/>
          <a:p>
            <a:pPr marL="122238" indent="-122238" fontAlgn="base">
              <a:spcBef>
                <a:spcPct val="0"/>
              </a:spcBef>
              <a:spcAft>
                <a:spcPts val="600"/>
              </a:spcAft>
            </a:pPr>
            <a:r>
              <a:rPr lang="en-US" dirty="0" smtClean="0">
                <a:latin typeface="Arial" pitchFamily="34" charset="0"/>
              </a:rPr>
              <a:t>5. Ensure data </a:t>
            </a:r>
            <a:r>
              <a:rPr lang="en-US" b="1" dirty="0" smtClean="0">
                <a:solidFill>
                  <a:schemeClr val="tx2">
                    <a:lumMod val="75000"/>
                  </a:schemeClr>
                </a:solidFill>
                <a:latin typeface="Arial" pitchFamily="34" charset="0"/>
              </a:rPr>
              <a:t>portability</a:t>
            </a:r>
          </a:p>
        </p:txBody>
      </p:sp>
      <p:sp>
        <p:nvSpPr>
          <p:cNvPr id="26" name="Rectangle 25"/>
          <p:cNvSpPr/>
          <p:nvPr/>
        </p:nvSpPr>
        <p:spPr>
          <a:xfrm>
            <a:off x="5867400" y="2743200"/>
            <a:ext cx="3276600" cy="369332"/>
          </a:xfrm>
          <a:prstGeom prst="rect">
            <a:avLst/>
          </a:prstGeom>
        </p:spPr>
        <p:txBody>
          <a:bodyPr wrap="square">
            <a:spAutoFit/>
          </a:bodyPr>
          <a:lstStyle/>
          <a:p>
            <a:pPr marL="122238" indent="-122238" fontAlgn="base">
              <a:spcBef>
                <a:spcPct val="0"/>
              </a:spcBef>
              <a:spcAft>
                <a:spcPts val="600"/>
              </a:spcAft>
            </a:pPr>
            <a:r>
              <a:rPr lang="en-US" dirty="0" smtClean="0">
                <a:latin typeface="Arial" pitchFamily="34" charset="0"/>
              </a:rPr>
              <a:t>6. Facilitate </a:t>
            </a:r>
            <a:r>
              <a:rPr lang="en-US" b="1" dirty="0" smtClean="0">
                <a:solidFill>
                  <a:schemeClr val="tx2">
                    <a:lumMod val="75000"/>
                  </a:schemeClr>
                </a:solidFill>
                <a:latin typeface="Arial" pitchFamily="34" charset="0"/>
              </a:rPr>
              <a:t>interoperability</a:t>
            </a:r>
          </a:p>
        </p:txBody>
      </p:sp>
      <p:sp>
        <p:nvSpPr>
          <p:cNvPr id="27" name="Rectangle 26"/>
          <p:cNvSpPr/>
          <p:nvPr/>
        </p:nvSpPr>
        <p:spPr>
          <a:xfrm>
            <a:off x="5867400" y="3810000"/>
            <a:ext cx="2971800" cy="1200329"/>
          </a:xfrm>
          <a:prstGeom prst="rect">
            <a:avLst/>
          </a:prstGeom>
        </p:spPr>
        <p:txBody>
          <a:bodyPr wrap="square">
            <a:spAutoFit/>
          </a:bodyPr>
          <a:lstStyle/>
          <a:p>
            <a:pPr marL="271463" indent="-271463" fontAlgn="base">
              <a:spcBef>
                <a:spcPct val="0"/>
              </a:spcBef>
              <a:spcAft>
                <a:spcPts val="600"/>
              </a:spcAft>
            </a:pPr>
            <a:r>
              <a:rPr lang="en-US" dirty="0" smtClean="0">
                <a:latin typeface="Arial" pitchFamily="34" charset="0"/>
              </a:rPr>
              <a:t>7.  Accelerate adaptation and</a:t>
            </a:r>
            <a:r>
              <a:rPr lang="en-US" dirty="0" smtClean="0">
                <a:solidFill>
                  <a:schemeClr val="bg1"/>
                </a:solidFill>
                <a:latin typeface="Arial" pitchFamily="34" charset="0"/>
              </a:rPr>
              <a:t> </a:t>
            </a:r>
            <a:r>
              <a:rPr lang="en-US" b="1" dirty="0" smtClean="0">
                <a:solidFill>
                  <a:schemeClr val="tx2">
                    <a:lumMod val="75000"/>
                  </a:schemeClr>
                </a:solidFill>
                <a:latin typeface="Arial" pitchFamily="34" charset="0"/>
              </a:rPr>
              <a:t>harmonization</a:t>
            </a:r>
            <a:r>
              <a:rPr lang="en-US" dirty="0" smtClean="0">
                <a:solidFill>
                  <a:schemeClr val="bg1"/>
                </a:solidFill>
                <a:latin typeface="Arial" pitchFamily="34" charset="0"/>
              </a:rPr>
              <a:t> </a:t>
            </a:r>
            <a:r>
              <a:rPr lang="en-US" dirty="0" smtClean="0">
                <a:latin typeface="Arial" pitchFamily="34" charset="0"/>
              </a:rPr>
              <a:t>of regulatory frameworks related to cloud</a:t>
            </a:r>
            <a:endParaRPr lang="en-US" b="1" dirty="0" smtClean="0">
              <a:latin typeface="Arial" pitchFamily="34" charset="0"/>
            </a:endParaRPr>
          </a:p>
        </p:txBody>
      </p:sp>
      <p:sp>
        <p:nvSpPr>
          <p:cNvPr id="28" name="Rectangle 27"/>
          <p:cNvSpPr/>
          <p:nvPr/>
        </p:nvSpPr>
        <p:spPr>
          <a:xfrm>
            <a:off x="5867400" y="5334000"/>
            <a:ext cx="2971800" cy="923330"/>
          </a:xfrm>
          <a:prstGeom prst="rect">
            <a:avLst/>
          </a:prstGeom>
        </p:spPr>
        <p:txBody>
          <a:bodyPr wrap="square">
            <a:spAutoFit/>
          </a:bodyPr>
          <a:lstStyle/>
          <a:p>
            <a:pPr marL="271463" indent="-271463" fontAlgn="base">
              <a:spcBef>
                <a:spcPct val="0"/>
              </a:spcBef>
              <a:spcAft>
                <a:spcPts val="600"/>
              </a:spcAft>
            </a:pPr>
            <a:r>
              <a:rPr lang="en-US" dirty="0" smtClean="0">
                <a:latin typeface="Arial" pitchFamily="34" charset="0"/>
              </a:rPr>
              <a:t>8. Provide sufficient network </a:t>
            </a:r>
            <a:r>
              <a:rPr lang="en-US" b="1" dirty="0" smtClean="0">
                <a:solidFill>
                  <a:schemeClr val="tx2">
                    <a:lumMod val="75000"/>
                  </a:schemeClr>
                </a:solidFill>
                <a:latin typeface="Arial" pitchFamily="34" charset="0"/>
              </a:rPr>
              <a:t>connectivity</a:t>
            </a:r>
            <a:r>
              <a:rPr lang="en-US" b="1" dirty="0" smtClean="0">
                <a:solidFill>
                  <a:schemeClr val="bg1"/>
                </a:solidFill>
                <a:latin typeface="Arial" pitchFamily="34" charset="0"/>
              </a:rPr>
              <a:t> </a:t>
            </a:r>
            <a:r>
              <a:rPr lang="en-US" dirty="0" smtClean="0">
                <a:latin typeface="Arial" pitchFamily="34" charset="0"/>
              </a:rPr>
              <a:t>to cloud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3"/>
          <p:cNvGrpSpPr>
            <a:grpSpLocks/>
          </p:cNvGrpSpPr>
          <p:nvPr/>
        </p:nvGrpSpPr>
        <p:grpSpPr bwMode="auto">
          <a:xfrm>
            <a:off x="640006" y="1433945"/>
            <a:ext cx="8129672" cy="3127957"/>
            <a:chOff x="0" y="0"/>
            <a:chExt cx="5120" cy="4152"/>
          </a:xfrm>
        </p:grpSpPr>
        <p:sp>
          <p:nvSpPr>
            <p:cNvPr id="20" name="Rectangle 4"/>
            <p:cNvSpPr>
              <a:spLocks/>
            </p:cNvSpPr>
            <p:nvPr/>
          </p:nvSpPr>
          <p:spPr bwMode="auto">
            <a:xfrm>
              <a:off x="128" y="96"/>
              <a:ext cx="4860" cy="3793"/>
            </a:xfrm>
            <a:prstGeom prst="rect">
              <a:avLst/>
            </a:prstGeom>
            <a:solidFill>
              <a:srgbClr val="FFFFFF"/>
            </a:solidFill>
            <a:ln w="12700">
              <a:noFill/>
              <a:miter lim="800000"/>
              <a:headEnd/>
              <a:tailEnd/>
            </a:ln>
          </p:spPr>
          <p:txBody>
            <a:bodyPr lIns="0" tIns="0" rIns="0" bIns="0"/>
            <a:lstStyle/>
            <a:p>
              <a:endParaRPr lang="en-US"/>
            </a:p>
          </p:txBody>
        </p:sp>
        <p:pic>
          <p:nvPicPr>
            <p:cNvPr id="21" name="Picture 5"/>
            <p:cNvPicPr>
              <a:picLocks noChangeArrowheads="1"/>
            </p:cNvPicPr>
            <p:nvPr/>
          </p:nvPicPr>
          <p:blipFill>
            <a:blip r:embed="rId3" cstate="print"/>
            <a:srcRect/>
            <a:stretch>
              <a:fillRect/>
            </a:stretch>
          </p:blipFill>
          <p:spPr bwMode="auto">
            <a:xfrm>
              <a:off x="0" y="0"/>
              <a:ext cx="5120" cy="4152"/>
            </a:xfrm>
            <a:prstGeom prst="rect">
              <a:avLst/>
            </a:prstGeom>
            <a:noFill/>
            <a:ln w="12700">
              <a:noFill/>
              <a:miter lim="800000"/>
              <a:headEnd/>
              <a:tailEnd/>
            </a:ln>
          </p:spPr>
        </p:pic>
      </p:grpSp>
      <p:pic>
        <p:nvPicPr>
          <p:cNvPr id="19" name="Picture 3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latin typeface="Arial" pitchFamily="34" charset="0"/>
              </a:rPr>
              <a:t>Copyright © </a:t>
            </a:r>
            <a:r>
              <a:rPr lang="en-US" sz="1000" dirty="0" smtClean="0">
                <a:latin typeface="Arial" pitchFamily="34" charset="0"/>
              </a:rPr>
              <a:t>2011 </a:t>
            </a:r>
            <a:r>
              <a:rPr lang="en-US" sz="1000" dirty="0">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solidFill>
                  <a:schemeClr val="tx1"/>
                </a:solidFill>
              </a:rPr>
              <a:pPr/>
              <a:t>7</a:t>
            </a:fld>
            <a:endParaRPr lang="en-US">
              <a:solidFill>
                <a:schemeClr val="tx1"/>
              </a:solidFill>
            </a:endParaRPr>
          </a:p>
        </p:txBody>
      </p:sp>
      <p:sp>
        <p:nvSpPr>
          <p:cNvPr id="12" name="Rectangle 34"/>
          <p:cNvSpPr txBox="1">
            <a:spLocks noChangeArrowheads="1"/>
          </p:cNvSpPr>
          <p:nvPr/>
        </p:nvSpPr>
        <p:spPr>
          <a:xfrm>
            <a:off x="195262" y="269875"/>
            <a:ext cx="74247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Examples of tangible actions</a:t>
            </a:r>
          </a:p>
        </p:txBody>
      </p:sp>
      <p:pic>
        <p:nvPicPr>
          <p:cNvPr id="11" name="Picture 7"/>
          <p:cNvPicPr>
            <a:picLocks noChangeAspect="1" noChangeArrowheads="1"/>
          </p:cNvPicPr>
          <p:nvPr/>
        </p:nvPicPr>
        <p:blipFill>
          <a:blip r:embed="rId5" cstate="print"/>
          <a:srcRect/>
          <a:stretch>
            <a:fillRect/>
          </a:stretch>
        </p:blipFill>
        <p:spPr bwMode="auto">
          <a:xfrm>
            <a:off x="1295400" y="4441765"/>
            <a:ext cx="1070293" cy="2194560"/>
          </a:xfrm>
          <a:prstGeom prst="rect">
            <a:avLst/>
          </a:prstGeom>
          <a:noFill/>
          <a:ln w="50800">
            <a:noFill/>
            <a:round/>
            <a:headEnd/>
            <a:tailEnd/>
          </a:ln>
          <a:effectLst>
            <a:outerShdw dist="76199" dir="2700000" algn="ctr" rotWithShape="0">
              <a:srgbClr val="808080">
                <a:alpha val="50000"/>
              </a:srgbClr>
            </a:outerShdw>
          </a:effectLst>
        </p:spPr>
      </p:pic>
      <p:pic>
        <p:nvPicPr>
          <p:cNvPr id="13" name="Picture 25"/>
          <p:cNvPicPr>
            <a:picLocks noChangeAspect="1" noChangeArrowheads="1"/>
          </p:cNvPicPr>
          <p:nvPr/>
        </p:nvPicPr>
        <p:blipFill>
          <a:blip r:embed="rId6" cstate="print"/>
          <a:srcRect/>
          <a:stretch>
            <a:fillRect/>
          </a:stretch>
        </p:blipFill>
        <p:spPr bwMode="auto">
          <a:xfrm>
            <a:off x="6705600" y="4419600"/>
            <a:ext cx="1179638" cy="2286000"/>
          </a:xfrm>
          <a:prstGeom prst="rect">
            <a:avLst/>
          </a:prstGeom>
          <a:noFill/>
          <a:ln w="50800">
            <a:noFill/>
            <a:round/>
            <a:headEnd/>
            <a:tailEnd/>
          </a:ln>
          <a:effectLst>
            <a:outerShdw dist="76199" dir="2700000" algn="ctr" rotWithShape="0">
              <a:srgbClr val="808080">
                <a:alpha val="50000"/>
              </a:srgbClr>
            </a:outerShdw>
          </a:effectLst>
        </p:spPr>
      </p:pic>
      <p:sp>
        <p:nvSpPr>
          <p:cNvPr id="22" name="Rectangle 21"/>
          <p:cNvSpPr/>
          <p:nvPr/>
        </p:nvSpPr>
        <p:spPr>
          <a:xfrm>
            <a:off x="762000" y="1447800"/>
            <a:ext cx="7924800" cy="2769989"/>
          </a:xfrm>
          <a:prstGeom prst="rect">
            <a:avLst/>
          </a:prstGeom>
        </p:spPr>
        <p:txBody>
          <a:bodyPr wrap="square">
            <a:spAutoFit/>
          </a:bodyPr>
          <a:lstStyle/>
          <a:p>
            <a:pPr>
              <a:spcAft>
                <a:spcPts val="1200"/>
              </a:spcAft>
              <a:buFont typeface="Wingdings" pitchFamily="2" charset="2"/>
              <a:buChar char="ü"/>
            </a:pPr>
            <a:r>
              <a:rPr lang="en-GB" sz="2000" dirty="0" smtClean="0">
                <a:latin typeface="Arial" pitchFamily="34" charset="0"/>
              </a:rPr>
              <a:t> Experimental programs to document empirical evidence about cloud’s </a:t>
            </a:r>
            <a:r>
              <a:rPr lang="en-GB" sz="2000" b="1" dirty="0" smtClean="0">
                <a:solidFill>
                  <a:schemeClr val="accent1">
                    <a:lumMod val="75000"/>
                  </a:schemeClr>
                </a:solidFill>
                <a:latin typeface="Arial" pitchFamily="34" charset="0"/>
              </a:rPr>
              <a:t>positive social and economic impacts</a:t>
            </a:r>
          </a:p>
          <a:p>
            <a:pPr>
              <a:spcAft>
                <a:spcPts val="1200"/>
              </a:spcAft>
              <a:buFont typeface="Wingdings" pitchFamily="2" charset="2"/>
              <a:buChar char="ü"/>
            </a:pPr>
            <a:r>
              <a:rPr lang="en-GB" sz="2000" dirty="0" smtClean="0">
                <a:latin typeface="Arial" pitchFamily="34" charset="0"/>
              </a:rPr>
              <a:t> Industry investment in </a:t>
            </a:r>
            <a:r>
              <a:rPr lang="en-GB" sz="2000" b="1" dirty="0" smtClean="0">
                <a:solidFill>
                  <a:schemeClr val="accent1">
                    <a:lumMod val="75000"/>
                  </a:schemeClr>
                </a:solidFill>
                <a:latin typeface="Arial" pitchFamily="34" charset="0"/>
              </a:rPr>
              <a:t>research into system-wide security risks</a:t>
            </a:r>
          </a:p>
          <a:p>
            <a:pPr>
              <a:spcAft>
                <a:spcPts val="1200"/>
              </a:spcAft>
              <a:buFont typeface="Wingdings" pitchFamily="2" charset="2"/>
              <a:buChar char="ü"/>
            </a:pPr>
            <a:r>
              <a:rPr lang="en-GB" sz="2000" dirty="0" smtClean="0">
                <a:latin typeface="Arial" pitchFamily="34" charset="0"/>
              </a:rPr>
              <a:t> Service providers reaching agreement on </a:t>
            </a:r>
            <a:r>
              <a:rPr lang="en-GB" sz="2000" b="1" dirty="0" smtClean="0">
                <a:solidFill>
                  <a:schemeClr val="accent1">
                    <a:lumMod val="75000"/>
                  </a:schemeClr>
                </a:solidFill>
                <a:latin typeface="Arial" pitchFamily="34" charset="0"/>
              </a:rPr>
              <a:t>minimum transparency best practices</a:t>
            </a:r>
          </a:p>
          <a:p>
            <a:pPr>
              <a:spcAft>
                <a:spcPts val="1200"/>
              </a:spcAft>
              <a:buFont typeface="Wingdings" pitchFamily="2" charset="2"/>
              <a:buChar char="ü"/>
            </a:pPr>
            <a:r>
              <a:rPr lang="en-GB" sz="2000" dirty="0" smtClean="0">
                <a:latin typeface="Arial" pitchFamily="34" charset="0"/>
              </a:rPr>
              <a:t> Telecoms providers working to </a:t>
            </a:r>
            <a:r>
              <a:rPr lang="en-GB" sz="2000" b="1" dirty="0" smtClean="0">
                <a:solidFill>
                  <a:schemeClr val="accent1">
                    <a:lumMod val="75000"/>
                  </a:schemeClr>
                </a:solidFill>
                <a:latin typeface="Arial" pitchFamily="34" charset="0"/>
              </a:rPr>
              <a:t>identify connectivity needs </a:t>
            </a:r>
            <a:r>
              <a:rPr lang="en-GB" sz="2000" dirty="0" smtClean="0">
                <a:latin typeface="Arial" pitchFamily="34" charset="0"/>
              </a:rPr>
              <a:t>by geography</a:t>
            </a:r>
            <a:endParaRPr lang="en-US" sz="2000" dirty="0" smtClean="0">
              <a:latin typeface="Arial" pitchFamily="34" charset="0"/>
            </a:endParaRPr>
          </a:p>
        </p:txBody>
      </p:sp>
      <p:cxnSp>
        <p:nvCxnSpPr>
          <p:cNvPr id="14" name="Straight Connector 13"/>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19030-A0CF-445D-9D20-FCD49B876313}" type="slidenum">
              <a:rPr lang="en-US" smtClean="0"/>
              <a:pPr/>
              <a:t>8</a:t>
            </a:fld>
            <a:endParaRPr lang="en-US"/>
          </a:p>
        </p:txBody>
      </p:sp>
      <p:pic>
        <p:nvPicPr>
          <p:cNvPr id="3"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4" name="Rectangle 34"/>
          <p:cNvSpPr txBox="1">
            <a:spLocks noChangeArrowheads="1"/>
          </p:cNvSpPr>
          <p:nvPr/>
        </p:nvSpPr>
        <p:spPr>
          <a:xfrm>
            <a:off x="195262" y="269875"/>
            <a:ext cx="7424738" cy="873125"/>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p>
            <a:pPr lvl="0" eaLnBrk="1" hangingPunct="1"/>
            <a:r>
              <a:rPr lang="en-AU" sz="3600" b="1" dirty="0" smtClean="0">
                <a:latin typeface="Arial" pitchFamily="34" charset="0"/>
                <a:ea typeface="+mj-ea"/>
                <a:cs typeface="+mj-cs"/>
              </a:rPr>
              <a:t>Next Steps</a:t>
            </a:r>
          </a:p>
        </p:txBody>
      </p:sp>
      <p:cxnSp>
        <p:nvCxnSpPr>
          <p:cNvPr id="5" name="Straight Connector 4"/>
          <p:cNvCxnSpPr/>
          <p:nvPr/>
        </p:nvCxnSpPr>
        <p:spPr>
          <a:xfrm flipV="1">
            <a:off x="0" y="1219200"/>
            <a:ext cx="7772400" cy="1"/>
          </a:xfrm>
          <a:prstGeom prst="line">
            <a:avLst/>
          </a:prstGeom>
          <a:ln>
            <a:solidFill>
              <a:schemeClr val="accent1">
                <a:lumMod val="75000"/>
              </a:schemeClr>
            </a:solidFill>
          </a:ln>
          <a:effectLst/>
        </p:spPr>
        <p:style>
          <a:lnRef idx="2">
            <a:schemeClr val="accent5"/>
          </a:lnRef>
          <a:fillRef idx="0">
            <a:schemeClr val="accent5"/>
          </a:fillRef>
          <a:effectRef idx="1">
            <a:schemeClr val="accent5"/>
          </a:effectRef>
          <a:fontRef idx="minor">
            <a:schemeClr val="tx1"/>
          </a:fontRef>
        </p:style>
      </p:cxnSp>
      <p:pic>
        <p:nvPicPr>
          <p:cNvPr id="1027" name="Picture 3"/>
          <p:cNvPicPr>
            <a:picLocks noChangeAspect="1" noChangeArrowheads="1"/>
          </p:cNvPicPr>
          <p:nvPr/>
        </p:nvPicPr>
        <p:blipFill>
          <a:blip r:embed="rId4" cstate="print"/>
          <a:srcRect l="33334" t="8889" r="34444" b="18222"/>
          <a:stretch>
            <a:fillRect/>
          </a:stretch>
        </p:blipFill>
        <p:spPr bwMode="auto">
          <a:xfrm>
            <a:off x="678543" y="1574801"/>
            <a:ext cx="1759857" cy="248807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1667" t="8889" r="30000" b="4889"/>
          <a:stretch>
            <a:fillRect/>
          </a:stretch>
        </p:blipFill>
        <p:spPr bwMode="auto">
          <a:xfrm>
            <a:off x="678544" y="4241801"/>
            <a:ext cx="1752600" cy="2463799"/>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l="33334" t="10233" r="34444" b="14419"/>
          <a:stretch>
            <a:fillRect/>
          </a:stretch>
        </p:blipFill>
        <p:spPr bwMode="auto">
          <a:xfrm>
            <a:off x="4572000" y="4724400"/>
            <a:ext cx="1524000" cy="2057400"/>
          </a:xfrm>
          <a:prstGeom prst="rect">
            <a:avLst/>
          </a:prstGeom>
          <a:noFill/>
          <a:ln w="9525">
            <a:noFill/>
            <a:miter lim="800000"/>
            <a:headEnd/>
            <a:tailEnd/>
          </a:ln>
        </p:spPr>
      </p:pic>
      <p:pic>
        <p:nvPicPr>
          <p:cNvPr id="10" name="Picture 3" descr="RRN_ManagingRisk_Scribe.jpg"/>
          <p:cNvPicPr>
            <a:picLocks noChangeAspect="1"/>
          </p:cNvPicPr>
          <p:nvPr/>
        </p:nvPicPr>
        <p:blipFill>
          <a:blip r:embed="rId7" cstate="print"/>
          <a:srcRect/>
          <a:stretch>
            <a:fillRect/>
          </a:stretch>
        </p:blipFill>
        <p:spPr bwMode="auto">
          <a:xfrm>
            <a:off x="3733800" y="2325575"/>
            <a:ext cx="2895600" cy="201782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6836569" y="4223106"/>
            <a:ext cx="1724201" cy="1720493"/>
          </a:xfrm>
          <a:prstGeom prst="rect">
            <a:avLst/>
          </a:prstGeom>
          <a:noFill/>
          <a:ln w="9525">
            <a:solidFill>
              <a:schemeClr val="tx1">
                <a:lumMod val="50000"/>
                <a:lumOff val="50000"/>
              </a:schemeClr>
            </a:solidFill>
            <a:miter lim="800000"/>
            <a:headEnd/>
            <a:tailEnd/>
          </a:ln>
        </p:spPr>
      </p:pic>
      <p:sp>
        <p:nvSpPr>
          <p:cNvPr id="12" name="TextBox 11"/>
          <p:cNvSpPr txBox="1"/>
          <p:nvPr/>
        </p:nvSpPr>
        <p:spPr>
          <a:xfrm>
            <a:off x="6781800" y="3760113"/>
            <a:ext cx="2057399" cy="430887"/>
          </a:xfrm>
          <a:prstGeom prst="rect">
            <a:avLst/>
          </a:prstGeom>
          <a:noFill/>
        </p:spPr>
        <p:txBody>
          <a:bodyPr wrap="square" rtlCol="0">
            <a:spAutoFit/>
          </a:bodyPr>
          <a:lstStyle/>
          <a:p>
            <a:r>
              <a:rPr lang="en-GB" sz="1100" b="1" dirty="0" smtClean="0">
                <a:solidFill>
                  <a:schemeClr val="accent1">
                    <a:lumMod val="75000"/>
                  </a:schemeClr>
                </a:solidFill>
                <a:latin typeface="Arial" pitchFamily="34" charset="0"/>
                <a:cs typeface="Arial" pitchFamily="34" charset="0"/>
              </a:rPr>
              <a:t>Risk and Responsibility in a Hyper-connected World</a:t>
            </a:r>
            <a:endParaRPr lang="en-GB" sz="1100" b="1" dirty="0">
              <a:solidFill>
                <a:schemeClr val="accent1">
                  <a:lumMod val="75000"/>
                </a:schemeClr>
              </a:solidFill>
              <a:latin typeface="Arial" pitchFamily="34" charset="0"/>
              <a:cs typeface="Arial" pitchFamily="34" charset="0"/>
            </a:endParaRPr>
          </a:p>
        </p:txBody>
      </p:sp>
      <p:sp>
        <p:nvSpPr>
          <p:cNvPr id="13" name="TextBox 12"/>
          <p:cNvSpPr txBox="1"/>
          <p:nvPr/>
        </p:nvSpPr>
        <p:spPr>
          <a:xfrm>
            <a:off x="3956758" y="1981200"/>
            <a:ext cx="2520242" cy="338554"/>
          </a:xfrm>
          <a:prstGeom prst="rect">
            <a:avLst/>
          </a:prstGeom>
          <a:noFill/>
        </p:spPr>
        <p:txBody>
          <a:bodyPr wrap="none" rtlCol="0">
            <a:spAutoFit/>
          </a:bodyPr>
          <a:lstStyle/>
          <a:p>
            <a:r>
              <a:rPr lang="en-GB" sz="1600" b="1" dirty="0" smtClean="0">
                <a:solidFill>
                  <a:schemeClr val="accent1">
                    <a:lumMod val="75000"/>
                  </a:schemeClr>
                </a:solidFill>
                <a:latin typeface="Arial" pitchFamily="34" charset="0"/>
                <a:cs typeface="Arial" pitchFamily="34" charset="0"/>
              </a:rPr>
              <a:t>Risk Response Network</a:t>
            </a:r>
            <a:endParaRPr lang="en-GB" sz="1600" b="1" dirty="0">
              <a:solidFill>
                <a:schemeClr val="accent1">
                  <a:lumMod val="75000"/>
                </a:schemeClr>
              </a:solidFill>
              <a:latin typeface="Arial" pitchFamily="34" charset="0"/>
              <a:cs typeface="Arial" pitchFamily="34" charset="0"/>
            </a:endParaRPr>
          </a:p>
        </p:txBody>
      </p:sp>
      <p:sp>
        <p:nvSpPr>
          <p:cNvPr id="14" name="Right Arrow 13"/>
          <p:cNvSpPr/>
          <p:nvPr/>
        </p:nvSpPr>
        <p:spPr>
          <a:xfrm>
            <a:off x="2667000" y="2514600"/>
            <a:ext cx="914400" cy="4038599"/>
          </a:xfrm>
          <a:prstGeom prst="rightArrow">
            <a:avLst>
              <a:gd name="adj1" fmla="val 50000"/>
              <a:gd name="adj2" fmla="val 70678"/>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1" name="Picture 7"/>
          <p:cNvPicPr>
            <a:picLocks noChangeAspect="1" noChangeArrowheads="1"/>
          </p:cNvPicPr>
          <p:nvPr/>
        </p:nvPicPr>
        <p:blipFill>
          <a:blip r:embed="rId9" cstate="print"/>
          <a:srcRect l="30555" t="9778" r="31667" b="9333"/>
          <a:stretch>
            <a:fillRect/>
          </a:stretch>
        </p:blipFill>
        <p:spPr bwMode="auto">
          <a:xfrm>
            <a:off x="6858001" y="1447800"/>
            <a:ext cx="1537397" cy="2057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10553" y="57468"/>
            <a:ext cx="1096287" cy="1192212"/>
          </a:xfrm>
          <a:prstGeom prst="rect">
            <a:avLst/>
          </a:prstGeom>
          <a:noFill/>
          <a:ln w="9525">
            <a:noFill/>
            <a:miter lim="800000"/>
            <a:headEnd/>
            <a:tailEnd/>
          </a:ln>
        </p:spPr>
      </p:pic>
      <p:sp>
        <p:nvSpPr>
          <p:cNvPr id="8" name="Footer Placeholder 2"/>
          <p:cNvSpPr txBox="1">
            <a:spLocks/>
          </p:cNvSpPr>
          <p:nvPr/>
        </p:nvSpPr>
        <p:spPr bwMode="auto">
          <a:xfrm>
            <a:off x="76200" y="6532420"/>
            <a:ext cx="6102350" cy="254000"/>
          </a:xfrm>
          <a:prstGeom prst="rect">
            <a:avLst/>
          </a:prstGeom>
          <a:noFill/>
          <a:ln w="9525">
            <a:noFill/>
            <a:miter lim="800000"/>
            <a:headEnd/>
            <a:tailEnd/>
          </a:ln>
        </p:spPr>
        <p:txBody>
          <a:bodyPr anchor="b"/>
          <a:lstStyle/>
          <a:p>
            <a:pPr>
              <a:lnSpc>
                <a:spcPct val="95000"/>
              </a:lnSpc>
              <a:defRPr/>
            </a:pPr>
            <a:r>
              <a:rPr lang="en-US" sz="1000" dirty="0">
                <a:latin typeface="Arial" pitchFamily="34" charset="0"/>
              </a:rPr>
              <a:t>Copyright © </a:t>
            </a:r>
            <a:r>
              <a:rPr lang="en-US" sz="1000" dirty="0" smtClean="0">
                <a:latin typeface="Arial" pitchFamily="34" charset="0"/>
              </a:rPr>
              <a:t>2011 </a:t>
            </a:r>
            <a:r>
              <a:rPr lang="en-US" sz="1000" dirty="0">
                <a:latin typeface="Arial" pitchFamily="34" charset="0"/>
              </a:rPr>
              <a:t>The World Economic Forum and Accenture. All Rights Reserved.</a:t>
            </a:r>
          </a:p>
        </p:txBody>
      </p:sp>
      <p:sp>
        <p:nvSpPr>
          <p:cNvPr id="9" name="Slide Number Placeholder 8"/>
          <p:cNvSpPr>
            <a:spLocks noGrp="1"/>
          </p:cNvSpPr>
          <p:nvPr>
            <p:ph type="sldNum" sz="quarter" idx="12"/>
          </p:nvPr>
        </p:nvSpPr>
        <p:spPr/>
        <p:txBody>
          <a:bodyPr/>
          <a:lstStyle/>
          <a:p>
            <a:fld id="{95819030-A0CF-445D-9D20-FCD49B876313}" type="slidenum">
              <a:rPr lang="en-US" smtClean="0">
                <a:solidFill>
                  <a:schemeClr val="tx1"/>
                </a:solidFill>
              </a:rPr>
              <a:pPr/>
              <a:t>9</a:t>
            </a:fld>
            <a:endParaRPr lang="en-US">
              <a:solidFill>
                <a:schemeClr val="tx1"/>
              </a:solidFill>
            </a:endParaRPr>
          </a:p>
        </p:txBody>
      </p:sp>
      <p:sp>
        <p:nvSpPr>
          <p:cNvPr id="11" name="Rectangle 34"/>
          <p:cNvSpPr txBox="1">
            <a:spLocks noChangeArrowheads="1"/>
          </p:cNvSpPr>
          <p:nvPr/>
        </p:nvSpPr>
        <p:spPr>
          <a:xfrm>
            <a:off x="685800" y="1600200"/>
            <a:ext cx="7848600" cy="11430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algn="ctr" eaLnBrk="1" hangingPunct="1"/>
            <a:r>
              <a:rPr lang="en-AU" sz="3600" b="1" dirty="0" smtClean="0">
                <a:latin typeface="Arial" pitchFamily="34" charset="0"/>
                <a:ea typeface="+mj-ea"/>
                <a:cs typeface="Arial" pitchFamily="34" charset="0"/>
              </a:rPr>
              <a:t>Thank you</a:t>
            </a:r>
          </a:p>
          <a:p>
            <a:pPr lvl="0" algn="ctr" eaLnBrk="1" hangingPunct="1"/>
            <a:endParaRPr lang="en-AU" sz="3600" b="1" dirty="0" smtClean="0">
              <a:latin typeface="Arial" pitchFamily="34" charset="0"/>
              <a:ea typeface="+mj-ea"/>
              <a:cs typeface="Arial" pitchFamily="34" charset="0"/>
            </a:endParaRPr>
          </a:p>
          <a:p>
            <a:pPr lvl="0" algn="ctr" eaLnBrk="1" hangingPunct="1"/>
            <a:endParaRPr lang="en-AU" sz="2800" b="1" dirty="0" smtClean="0">
              <a:latin typeface="Arial" pitchFamily="34" charset="0"/>
              <a:ea typeface="+mj-ea"/>
              <a:cs typeface="Arial" pitchFamily="34" charset="0"/>
            </a:endParaRPr>
          </a:p>
          <a:p>
            <a:pPr lvl="0" algn="ctr" eaLnBrk="1" hangingPunct="1"/>
            <a:r>
              <a:rPr lang="en-AU" sz="2800" b="1" dirty="0" smtClean="0">
                <a:latin typeface="Arial" pitchFamily="34" charset="0"/>
                <a:ea typeface="+mj-ea"/>
                <a:cs typeface="Arial" pitchFamily="34" charset="0"/>
              </a:rPr>
              <a:t>For further references</a:t>
            </a:r>
          </a:p>
          <a:p>
            <a:pPr lvl="0" algn="ctr"/>
            <a:endParaRPr lang="en-GB" sz="2000" i="1" dirty="0" smtClean="0">
              <a:latin typeface="Arial" pitchFamily="34" charset="0"/>
              <a:ea typeface="+mj-ea"/>
              <a:cs typeface="Arial" pitchFamily="34" charset="0"/>
            </a:endParaRPr>
          </a:p>
          <a:p>
            <a:pPr lvl="0" algn="ctr"/>
            <a:r>
              <a:rPr lang="en-GB" sz="2000" i="1" dirty="0" smtClean="0">
                <a:latin typeface="Arial" pitchFamily="34" charset="0"/>
                <a:ea typeface="+mj-ea"/>
                <a:cs typeface="Arial" pitchFamily="34" charset="0"/>
              </a:rPr>
              <a:t>Advancing Cloud Computing: What To Do Now?</a:t>
            </a:r>
            <a:endParaRPr lang="en-AU" sz="2000" i="1" dirty="0" smtClean="0">
              <a:latin typeface="Arial" pitchFamily="34" charset="0"/>
              <a:ea typeface="+mj-ea"/>
              <a:cs typeface="Arial" pitchFamily="34" charset="0"/>
            </a:endParaRPr>
          </a:p>
          <a:p>
            <a:pPr algn="ctr"/>
            <a:r>
              <a:rPr lang="en-GB" sz="1600" dirty="0" smtClean="0">
                <a:latin typeface="Arial" pitchFamily="34" charset="0"/>
                <a:cs typeface="Arial" pitchFamily="34" charset="0"/>
                <a:hlinkClick r:id="rId4"/>
              </a:rPr>
              <a:t>http://www.weforum.org/reports/advancing-cloud-computing-what-do-now?fo=1</a:t>
            </a:r>
            <a:endParaRPr lang="en-GB" sz="1600" dirty="0" smtClean="0">
              <a:latin typeface="Arial" pitchFamily="34" charset="0"/>
              <a:cs typeface="Arial" pitchFamily="34" charset="0"/>
            </a:endParaRPr>
          </a:p>
          <a:p>
            <a:pPr algn="ctr"/>
            <a:endParaRPr lang="en-GB" sz="1600" dirty="0" smtClean="0">
              <a:latin typeface="Arial" pitchFamily="34" charset="0"/>
              <a:cs typeface="Arial" pitchFamily="34" charset="0"/>
            </a:endParaRPr>
          </a:p>
          <a:p>
            <a:pPr algn="ctr"/>
            <a:r>
              <a:rPr lang="fr-CH" sz="2000" i="1" dirty="0" err="1" smtClean="0">
                <a:latin typeface="Arial" pitchFamily="34" charset="0"/>
                <a:cs typeface="Arial" pitchFamily="34" charset="0"/>
              </a:rPr>
              <a:t>Exploring</a:t>
            </a:r>
            <a:r>
              <a:rPr lang="fr-CH" sz="2000" i="1" dirty="0" smtClean="0">
                <a:latin typeface="Arial" pitchFamily="34" charset="0"/>
                <a:cs typeface="Arial" pitchFamily="34" charset="0"/>
              </a:rPr>
              <a:t> the Future of Cloud </a:t>
            </a:r>
            <a:r>
              <a:rPr lang="fr-CH" sz="2000" i="1" dirty="0" err="1" smtClean="0">
                <a:latin typeface="Arial" pitchFamily="34" charset="0"/>
                <a:cs typeface="Arial" pitchFamily="34" charset="0"/>
              </a:rPr>
              <a:t>Computing</a:t>
            </a:r>
            <a:r>
              <a:rPr lang="fr-CH" sz="2000" i="1" dirty="0" smtClean="0">
                <a:latin typeface="Arial" pitchFamily="34" charset="0"/>
                <a:cs typeface="Arial" pitchFamily="34" charset="0"/>
              </a:rPr>
              <a:t> </a:t>
            </a:r>
            <a:endParaRPr lang="en-GB" sz="2000" i="1" dirty="0" smtClean="0">
              <a:latin typeface="Arial" pitchFamily="34" charset="0"/>
              <a:cs typeface="Arial" pitchFamily="34" charset="0"/>
            </a:endParaRPr>
          </a:p>
          <a:p>
            <a:pPr algn="ctr"/>
            <a:r>
              <a:rPr lang="en-AU" sz="1600" dirty="0" smtClean="0">
                <a:latin typeface="Arial" pitchFamily="34" charset="0"/>
                <a:cs typeface="Arial" pitchFamily="34" charset="0"/>
                <a:hlinkClick r:id="rId4"/>
              </a:rPr>
              <a:t>https://members.weforum.org/pdf/ip/ittc/Exploring-the-future-of-cloud-computing.pdf</a:t>
            </a:r>
          </a:p>
          <a:p>
            <a:pPr lvl="0" algn="ctr"/>
            <a:endParaRPr lang="fr-CH" sz="2400" dirty="0" smtClean="0">
              <a:latin typeface="Arial" pitchFamily="34" charset="0"/>
              <a:cs typeface="Arial" pitchFamily="34" charset="0"/>
              <a:hlinkClick r:id="rId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1744</Words>
  <Application>Microsoft Office PowerPoint</Application>
  <PresentationFormat>On-screen Show (4:3)</PresentationFormat>
  <Paragraphs>231</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for discussion</dc:title>
  <dc:creator>amelia.p.schaffner</dc:creator>
  <cp:lastModifiedBy>Jane Harnad</cp:lastModifiedBy>
  <cp:revision>99</cp:revision>
  <dcterms:created xsi:type="dcterms:W3CDTF">2011-01-25T07:55:50Z</dcterms:created>
  <dcterms:modified xsi:type="dcterms:W3CDTF">2011-10-10T12:23:50Z</dcterms:modified>
</cp:coreProperties>
</file>